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769" r:id="rId2"/>
    <p:sldId id="77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6A25"/>
    <a:srgbClr val="28A1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c:style val="2"/>
  <c:chart>
    <c:autoTitleDeleted val="1"/>
    <c:plotArea>
      <c:layout/>
      <c:lineChart>
        <c:grouping val="standard"/>
        <c:varyColors val="0"/>
        <c:ser>
          <c:idx val="0"/>
          <c:order val="0"/>
          <c:tx>
            <c:v>Men</c:v>
          </c:tx>
          <c:spPr>
            <a:ln w="38103" cap="rnd">
              <a:solidFill>
                <a:srgbClr val="12436D"/>
              </a:solidFill>
              <a:prstDash val="solid"/>
              <a:round/>
            </a:ln>
          </c:spPr>
          <c:marker>
            <c:symbol val="none"/>
          </c:marker>
          <c:cat>
            <c:numLit>
              <c:formatCode>General</c:formatCode>
              <c:ptCount val="51"/>
              <c:pt idx="0">
                <c:v>1971</c:v>
              </c:pt>
              <c:pt idx="1">
                <c:v>1972</c:v>
              </c:pt>
              <c:pt idx="2">
                <c:v>1973</c:v>
              </c:pt>
              <c:pt idx="3">
                <c:v>1974</c:v>
              </c:pt>
              <c:pt idx="4">
                <c:v>1975</c:v>
              </c:pt>
              <c:pt idx="5">
                <c:v>1976</c:v>
              </c:pt>
              <c:pt idx="6">
                <c:v>1977</c:v>
              </c:pt>
              <c:pt idx="7">
                <c:v>1978</c:v>
              </c:pt>
              <c:pt idx="8">
                <c:v>1979</c:v>
              </c:pt>
              <c:pt idx="9">
                <c:v>1980</c:v>
              </c:pt>
              <c:pt idx="10">
                <c:v>1981</c:v>
              </c:pt>
              <c:pt idx="11">
                <c:v>1982</c:v>
              </c:pt>
              <c:pt idx="12">
                <c:v>1983</c:v>
              </c:pt>
              <c:pt idx="13">
                <c:v>1984</c:v>
              </c:pt>
              <c:pt idx="14">
                <c:v>1985</c:v>
              </c:pt>
              <c:pt idx="15">
                <c:v>1986</c:v>
              </c:pt>
              <c:pt idx="16">
                <c:v>1987</c:v>
              </c:pt>
              <c:pt idx="17">
                <c:v>1988</c:v>
              </c:pt>
              <c:pt idx="18">
                <c:v>1989</c:v>
              </c:pt>
              <c:pt idx="19">
                <c:v>1990</c:v>
              </c:pt>
              <c:pt idx="20">
                <c:v>1991</c:v>
              </c:pt>
              <c:pt idx="21">
                <c:v>1992</c:v>
              </c:pt>
              <c:pt idx="22">
                <c:v>1993</c:v>
              </c:pt>
              <c:pt idx="23">
                <c:v>1994</c:v>
              </c:pt>
              <c:pt idx="24">
                <c:v>1995</c:v>
              </c:pt>
              <c:pt idx="25">
                <c:v>1996</c:v>
              </c:pt>
              <c:pt idx="26">
                <c:v>1997</c:v>
              </c:pt>
              <c:pt idx="27">
                <c:v>1998</c:v>
              </c:pt>
              <c:pt idx="28">
                <c:v>1999</c:v>
              </c:pt>
              <c:pt idx="29">
                <c:v>2000</c:v>
              </c:pt>
              <c:pt idx="30">
                <c:v>2001</c:v>
              </c:pt>
              <c:pt idx="31">
                <c:v>2002</c:v>
              </c:pt>
              <c:pt idx="32">
                <c:v>2003</c:v>
              </c:pt>
              <c:pt idx="33">
                <c:v>2004</c:v>
              </c:pt>
              <c:pt idx="34">
                <c:v>2005</c:v>
              </c:pt>
              <c:pt idx="35">
                <c:v>2006</c:v>
              </c:pt>
              <c:pt idx="36">
                <c:v>2007</c:v>
              </c:pt>
              <c:pt idx="37">
                <c:v>2008</c:v>
              </c:pt>
              <c:pt idx="38">
                <c:v>2009</c:v>
              </c:pt>
              <c:pt idx="39">
                <c:v>2010</c:v>
              </c:pt>
              <c:pt idx="40">
                <c:v>2011</c:v>
              </c:pt>
              <c:pt idx="41">
                <c:v>2012</c:v>
              </c:pt>
              <c:pt idx="42">
                <c:v>2013</c:v>
              </c:pt>
              <c:pt idx="43">
                <c:v>2014</c:v>
              </c:pt>
              <c:pt idx="44">
                <c:v>2015</c:v>
              </c:pt>
              <c:pt idx="45">
                <c:v>2016</c:v>
              </c:pt>
              <c:pt idx="46">
                <c:v>2017</c:v>
              </c:pt>
              <c:pt idx="47">
                <c:v>2018</c:v>
              </c:pt>
              <c:pt idx="48">
                <c:v>2019</c:v>
              </c:pt>
              <c:pt idx="49">
                <c:v>2020</c:v>
              </c:pt>
              <c:pt idx="50">
                <c:v>2021</c:v>
              </c:pt>
            </c:numLit>
          </c:cat>
          <c:val>
            <c:numLit>
              <c:formatCode>General</c:formatCode>
              <c:ptCount val="51"/>
              <c:pt idx="0">
                <c:v>3.6</c:v>
              </c:pt>
              <c:pt idx="1">
                <c:v>3.9</c:v>
              </c:pt>
              <c:pt idx="2">
                <c:v>3</c:v>
              </c:pt>
              <c:pt idx="3">
                <c:v>3</c:v>
              </c:pt>
              <c:pt idx="4">
                <c:v>4.0999999999999996</c:v>
              </c:pt>
              <c:pt idx="5">
                <c:v>5.0999999999999996</c:v>
              </c:pt>
              <c:pt idx="6">
                <c:v>5.2</c:v>
              </c:pt>
              <c:pt idx="7">
                <c:v>5.0999999999999996</c:v>
              </c:pt>
              <c:pt idx="8">
                <c:v>4.8</c:v>
              </c:pt>
              <c:pt idx="9">
                <c:v>6.6</c:v>
              </c:pt>
              <c:pt idx="10">
                <c:v>10.199999999999999</c:v>
              </c:pt>
              <c:pt idx="11">
                <c:v>11.5</c:v>
              </c:pt>
              <c:pt idx="12">
                <c:v>12.1</c:v>
              </c:pt>
              <c:pt idx="13">
                <c:v>11.9</c:v>
              </c:pt>
              <c:pt idx="14">
                <c:v>11.6</c:v>
              </c:pt>
              <c:pt idx="15">
                <c:v>11.7</c:v>
              </c:pt>
              <c:pt idx="16">
                <c:v>10.8</c:v>
              </c:pt>
              <c:pt idx="17">
                <c:v>8.8000000000000007</c:v>
              </c:pt>
              <c:pt idx="18">
                <c:v>7.3</c:v>
              </c:pt>
              <c:pt idx="19">
                <c:v>7.4</c:v>
              </c:pt>
              <c:pt idx="20">
                <c:v>9.9</c:v>
              </c:pt>
              <c:pt idx="21">
                <c:v>11.8</c:v>
              </c:pt>
              <c:pt idx="22">
                <c:v>12.3</c:v>
              </c:pt>
              <c:pt idx="23">
                <c:v>11.2</c:v>
              </c:pt>
              <c:pt idx="24">
                <c:v>10</c:v>
              </c:pt>
              <c:pt idx="25">
                <c:v>9.4</c:v>
              </c:pt>
              <c:pt idx="26">
                <c:v>7.9</c:v>
              </c:pt>
              <c:pt idx="27">
                <c:v>6.9</c:v>
              </c:pt>
              <c:pt idx="28">
                <c:v>6.6</c:v>
              </c:pt>
              <c:pt idx="29">
                <c:v>5.9</c:v>
              </c:pt>
              <c:pt idx="30">
                <c:v>5.6</c:v>
              </c:pt>
              <c:pt idx="31">
                <c:v>5.7</c:v>
              </c:pt>
              <c:pt idx="32">
                <c:v>5.6</c:v>
              </c:pt>
              <c:pt idx="33">
                <c:v>5.0999999999999996</c:v>
              </c:pt>
              <c:pt idx="34">
                <c:v>5.2</c:v>
              </c:pt>
              <c:pt idx="35">
                <c:v>5.8</c:v>
              </c:pt>
              <c:pt idx="36">
                <c:v>5.6</c:v>
              </c:pt>
              <c:pt idx="37">
                <c:v>6.2</c:v>
              </c:pt>
              <c:pt idx="38">
                <c:v>8.6</c:v>
              </c:pt>
              <c:pt idx="39">
                <c:v>8.6999999999999993</c:v>
              </c:pt>
              <c:pt idx="40">
                <c:v>8.6999999999999993</c:v>
              </c:pt>
              <c:pt idx="41">
                <c:v>8.4</c:v>
              </c:pt>
              <c:pt idx="42">
                <c:v>8.1</c:v>
              </c:pt>
              <c:pt idx="43">
                <c:v>6.4</c:v>
              </c:pt>
              <c:pt idx="44">
                <c:v>5.5</c:v>
              </c:pt>
              <c:pt idx="45">
                <c:v>5</c:v>
              </c:pt>
              <c:pt idx="46">
                <c:v>4.5</c:v>
              </c:pt>
              <c:pt idx="47">
                <c:v>4.0999999999999996</c:v>
              </c:pt>
              <c:pt idx="48">
                <c:v>4</c:v>
              </c:pt>
              <c:pt idx="49">
                <c:v>4.8</c:v>
              </c:pt>
              <c:pt idx="50">
                <c:v>4.7</c:v>
              </c:pt>
            </c:numLit>
          </c:val>
          <c:smooth val="0"/>
          <c:extLst>
            <c:ext xmlns:c16="http://schemas.microsoft.com/office/drawing/2014/chart" uri="{C3380CC4-5D6E-409C-BE32-E72D297353CC}">
              <c16:uniqueId val="{00000000-9120-4099-BBDF-25AE2781B770}"/>
            </c:ext>
          </c:extLst>
        </c:ser>
        <c:ser>
          <c:idx val="1"/>
          <c:order val="1"/>
          <c:tx>
            <c:v>Women</c:v>
          </c:tx>
          <c:spPr>
            <a:ln w="38103" cap="rnd">
              <a:solidFill>
                <a:srgbClr val="F46A25"/>
              </a:solidFill>
              <a:prstDash val="solid"/>
              <a:round/>
            </a:ln>
          </c:spPr>
          <c:marker>
            <c:symbol val="none"/>
          </c:marker>
          <c:cat>
            <c:numLit>
              <c:formatCode>General</c:formatCode>
              <c:ptCount val="51"/>
              <c:pt idx="0">
                <c:v>1971</c:v>
              </c:pt>
              <c:pt idx="1">
                <c:v>1972</c:v>
              </c:pt>
              <c:pt idx="2">
                <c:v>1973</c:v>
              </c:pt>
              <c:pt idx="3">
                <c:v>1974</c:v>
              </c:pt>
              <c:pt idx="4">
                <c:v>1975</c:v>
              </c:pt>
              <c:pt idx="5">
                <c:v>1976</c:v>
              </c:pt>
              <c:pt idx="6">
                <c:v>1977</c:v>
              </c:pt>
              <c:pt idx="7">
                <c:v>1978</c:v>
              </c:pt>
              <c:pt idx="8">
                <c:v>1979</c:v>
              </c:pt>
              <c:pt idx="9">
                <c:v>1980</c:v>
              </c:pt>
              <c:pt idx="10">
                <c:v>1981</c:v>
              </c:pt>
              <c:pt idx="11">
                <c:v>1982</c:v>
              </c:pt>
              <c:pt idx="12">
                <c:v>1983</c:v>
              </c:pt>
              <c:pt idx="13">
                <c:v>1984</c:v>
              </c:pt>
              <c:pt idx="14">
                <c:v>1985</c:v>
              </c:pt>
              <c:pt idx="15">
                <c:v>1986</c:v>
              </c:pt>
              <c:pt idx="16">
                <c:v>1987</c:v>
              </c:pt>
              <c:pt idx="17">
                <c:v>1988</c:v>
              </c:pt>
              <c:pt idx="18">
                <c:v>1989</c:v>
              </c:pt>
              <c:pt idx="19">
                <c:v>1990</c:v>
              </c:pt>
              <c:pt idx="20">
                <c:v>1991</c:v>
              </c:pt>
              <c:pt idx="21">
                <c:v>1992</c:v>
              </c:pt>
              <c:pt idx="22">
                <c:v>1993</c:v>
              </c:pt>
              <c:pt idx="23">
                <c:v>1994</c:v>
              </c:pt>
              <c:pt idx="24">
                <c:v>1995</c:v>
              </c:pt>
              <c:pt idx="25">
                <c:v>1996</c:v>
              </c:pt>
              <c:pt idx="26">
                <c:v>1997</c:v>
              </c:pt>
              <c:pt idx="27">
                <c:v>1998</c:v>
              </c:pt>
              <c:pt idx="28">
                <c:v>1999</c:v>
              </c:pt>
              <c:pt idx="29">
                <c:v>2000</c:v>
              </c:pt>
              <c:pt idx="30">
                <c:v>2001</c:v>
              </c:pt>
              <c:pt idx="31">
                <c:v>2002</c:v>
              </c:pt>
              <c:pt idx="32">
                <c:v>2003</c:v>
              </c:pt>
              <c:pt idx="33">
                <c:v>2004</c:v>
              </c:pt>
              <c:pt idx="34">
                <c:v>2005</c:v>
              </c:pt>
              <c:pt idx="35">
                <c:v>2006</c:v>
              </c:pt>
              <c:pt idx="36">
                <c:v>2007</c:v>
              </c:pt>
              <c:pt idx="37">
                <c:v>2008</c:v>
              </c:pt>
              <c:pt idx="38">
                <c:v>2009</c:v>
              </c:pt>
              <c:pt idx="39">
                <c:v>2010</c:v>
              </c:pt>
              <c:pt idx="40">
                <c:v>2011</c:v>
              </c:pt>
              <c:pt idx="41">
                <c:v>2012</c:v>
              </c:pt>
              <c:pt idx="42">
                <c:v>2013</c:v>
              </c:pt>
              <c:pt idx="43">
                <c:v>2014</c:v>
              </c:pt>
              <c:pt idx="44">
                <c:v>2015</c:v>
              </c:pt>
              <c:pt idx="45">
                <c:v>2016</c:v>
              </c:pt>
              <c:pt idx="46">
                <c:v>2017</c:v>
              </c:pt>
              <c:pt idx="47">
                <c:v>2018</c:v>
              </c:pt>
              <c:pt idx="48">
                <c:v>2019</c:v>
              </c:pt>
              <c:pt idx="49">
                <c:v>2020</c:v>
              </c:pt>
              <c:pt idx="50">
                <c:v>2021</c:v>
              </c:pt>
            </c:numLit>
          </c:cat>
          <c:val>
            <c:numLit>
              <c:formatCode>General</c:formatCode>
              <c:ptCount val="51"/>
              <c:pt idx="0">
                <c:v>5.0999999999999996</c:v>
              </c:pt>
              <c:pt idx="1">
                <c:v>5.0999999999999996</c:v>
              </c:pt>
              <c:pt idx="2">
                <c:v>4.8</c:v>
              </c:pt>
              <c:pt idx="3">
                <c:v>4.7</c:v>
              </c:pt>
              <c:pt idx="4">
                <c:v>5.0999999999999996</c:v>
              </c:pt>
              <c:pt idx="5">
                <c:v>5.8</c:v>
              </c:pt>
              <c:pt idx="6">
                <c:v>6.2</c:v>
              </c:pt>
              <c:pt idx="7">
                <c:v>6.2</c:v>
              </c:pt>
              <c:pt idx="8">
                <c:v>6.2</c:v>
              </c:pt>
              <c:pt idx="9">
                <c:v>7.1</c:v>
              </c:pt>
              <c:pt idx="10">
                <c:v>8.8000000000000007</c:v>
              </c:pt>
              <c:pt idx="11">
                <c:v>9.5</c:v>
              </c:pt>
              <c:pt idx="12">
                <c:v>10.5</c:v>
              </c:pt>
              <c:pt idx="13">
                <c:v>11.6</c:v>
              </c:pt>
              <c:pt idx="14">
                <c:v>10.9</c:v>
              </c:pt>
              <c:pt idx="15">
                <c:v>10.9</c:v>
              </c:pt>
              <c:pt idx="16">
                <c:v>10</c:v>
              </c:pt>
              <c:pt idx="17">
                <c:v>8.3000000000000007</c:v>
              </c:pt>
              <c:pt idx="18">
                <c:v>7.1</c:v>
              </c:pt>
              <c:pt idx="19">
                <c:v>6.8</c:v>
              </c:pt>
              <c:pt idx="20">
                <c:v>7.5</c:v>
              </c:pt>
              <c:pt idx="21">
                <c:v>7.7</c:v>
              </c:pt>
              <c:pt idx="22">
                <c:v>7.9</c:v>
              </c:pt>
              <c:pt idx="23">
                <c:v>7.4</c:v>
              </c:pt>
              <c:pt idx="24">
                <c:v>6.8</c:v>
              </c:pt>
              <c:pt idx="25">
                <c:v>6.4</c:v>
              </c:pt>
              <c:pt idx="26">
                <c:v>5.9</c:v>
              </c:pt>
              <c:pt idx="27">
                <c:v>5.4</c:v>
              </c:pt>
              <c:pt idx="28">
                <c:v>5.2</c:v>
              </c:pt>
              <c:pt idx="29">
                <c:v>4.9000000000000004</c:v>
              </c:pt>
              <c:pt idx="30">
                <c:v>4.4000000000000004</c:v>
              </c:pt>
              <c:pt idx="31">
                <c:v>4.5</c:v>
              </c:pt>
              <c:pt idx="32">
                <c:v>4.4000000000000004</c:v>
              </c:pt>
              <c:pt idx="33">
                <c:v>4.3</c:v>
              </c:pt>
              <c:pt idx="34">
                <c:v>4.4000000000000004</c:v>
              </c:pt>
              <c:pt idx="35">
                <c:v>5.0999999999999996</c:v>
              </c:pt>
              <c:pt idx="36">
                <c:v>5</c:v>
              </c:pt>
              <c:pt idx="37">
                <c:v>5.2</c:v>
              </c:pt>
              <c:pt idx="38">
                <c:v>6.5</c:v>
              </c:pt>
              <c:pt idx="39">
                <c:v>6.9</c:v>
              </c:pt>
              <c:pt idx="40">
                <c:v>7.4</c:v>
              </c:pt>
              <c:pt idx="41">
                <c:v>7.5</c:v>
              </c:pt>
              <c:pt idx="42">
                <c:v>7.1</c:v>
              </c:pt>
              <c:pt idx="43">
                <c:v>5.9</c:v>
              </c:pt>
              <c:pt idx="44">
                <c:v>5.2</c:v>
              </c:pt>
              <c:pt idx="45">
                <c:v>4.8</c:v>
              </c:pt>
              <c:pt idx="46">
                <c:v>4.3</c:v>
              </c:pt>
              <c:pt idx="47">
                <c:v>4</c:v>
              </c:pt>
              <c:pt idx="48">
                <c:v>3.6</c:v>
              </c:pt>
              <c:pt idx="49">
                <c:v>4.3</c:v>
              </c:pt>
              <c:pt idx="50">
                <c:v>4.3</c:v>
              </c:pt>
            </c:numLit>
          </c:val>
          <c:smooth val="0"/>
          <c:extLst>
            <c:ext xmlns:c16="http://schemas.microsoft.com/office/drawing/2014/chart" uri="{C3380CC4-5D6E-409C-BE32-E72D297353CC}">
              <c16:uniqueId val="{00000001-9120-4099-BBDF-25AE2781B7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06385040"/>
        <c:axId val="806390944"/>
      </c:lineChart>
      <c:valAx>
        <c:axId val="806390944"/>
        <c:scaling>
          <c:orientation val="minMax"/>
        </c:scaling>
        <c:delete val="0"/>
        <c:axPos val="l"/>
        <c:majorGridlines>
          <c:spPr>
            <a:ln w="9528" cap="flat">
              <a:solidFill>
                <a:srgbClr val="BFBFBF"/>
              </a:solidFill>
              <a:prstDash val="solid"/>
              <a:miter/>
            </a:ln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en-US" sz="2000" b="0" i="0" u="none" strike="noStrike" kern="1200" baseline="0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806385040"/>
        <c:crosses val="autoZero"/>
        <c:crossBetween val="between"/>
        <c:majorUnit val="2"/>
      </c:valAx>
      <c:catAx>
        <c:axId val="806385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8" cap="flat">
            <a:solidFill>
              <a:srgbClr val="D9D9D9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en-US" sz="2000" b="0" i="0" u="none" strike="noStrike" kern="1200" baseline="0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806390944"/>
        <c:crosses val="autoZero"/>
        <c:auto val="1"/>
        <c:lblAlgn val="ctr"/>
        <c:lblOffset val="100"/>
        <c:tickLblSkip val="10"/>
        <c:noMultiLvlLbl val="0"/>
      </c:cat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en-US" sz="1000" b="0" i="0" u="none" strike="noStrike" kern="1200" baseline="0">
          <a:solidFill>
            <a:srgbClr val="000000"/>
          </a:solidFill>
          <a:latin typeface="Arial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0.47423</cdr:x>
      <cdr:y>0.17111</cdr:y>
    </cdr:from>
    <cdr:to>
      <cdr:x>0.52907</cdr:x>
      <cdr:y>0.24052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DA8E22C9-12B1-C5D1-B2BB-B422356824FA}"/>
            </a:ext>
          </a:extLst>
        </cdr:cNvPr>
        <cdr:cNvSpPr txBox="1"/>
      </cdr:nvSpPr>
      <cdr:spPr>
        <a:xfrm xmlns:a="http://schemas.openxmlformats.org/drawingml/2006/main">
          <a:off x="5681139" y="973522"/>
          <a:ext cx="656974" cy="39490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cap="flat">
          <a:noFill/>
        </a:ln>
      </cdr:spPr>
      <cdr:txBody>
        <a:bodyPr xmlns:a="http://schemas.openxmlformats.org/drawingml/2006/main" vert="horz" wrap="none" lIns="91440" tIns="45720" rIns="91440" bIns="45720" anchor="t" anchorCtr="0" compatLnSpc="0">
          <a:noAutofit/>
        </a:bodyPr>
        <a:lstStyle xmlns:a="http://schemas.openxmlformats.org/drawingml/2006/main"/>
        <a:p xmlns:a="http://schemas.openxmlformats.org/drawingml/2006/main">
          <a:pPr marL="0" marR="0" lvl="0" indent="0" defTabSz="914400" rtl="0" fontAlgn="auto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  <a:tabLst/>
            <a:defRPr sz="1800" b="0" i="0" u="none" strike="noStrike" kern="0" cap="none" spc="0" baseline="0">
              <a:solidFill>
                <a:srgbClr val="000000"/>
              </a:solidFill>
              <a:uFillTx/>
            </a:defRPr>
          </a:pPr>
          <a:r>
            <a:rPr lang="en-GB" sz="1800" b="0" i="0" u="none" strike="noStrike" kern="0" cap="none" spc="0" baseline="0" dirty="0">
              <a:solidFill>
                <a:srgbClr val="000000"/>
              </a:solidFill>
              <a:uFillTx/>
              <a:latin typeface="Arial"/>
            </a:rPr>
            <a:t>Men</a:t>
          </a:r>
        </a:p>
      </cdr:txBody>
    </cdr:sp>
  </cdr:relSizeAnchor>
  <cdr:relSizeAnchor xmlns:cdr="http://schemas.openxmlformats.org/drawingml/2006/chartDrawing">
    <cdr:from>
      <cdr:x>0.5</cdr:x>
      <cdr:y>0.58861</cdr:y>
    </cdr:from>
    <cdr:to>
      <cdr:x>0.58548</cdr:x>
      <cdr:y>0.67968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7984E38A-F6D4-935C-F33E-CB1811CDC35B}"/>
            </a:ext>
          </a:extLst>
        </cdr:cNvPr>
        <cdr:cNvSpPr txBox="1"/>
      </cdr:nvSpPr>
      <cdr:spPr>
        <a:xfrm xmlns:a="http://schemas.openxmlformats.org/drawingml/2006/main">
          <a:off x="5989913" y="3348870"/>
          <a:ext cx="1024036" cy="5181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cap="flat">
          <a:noFill/>
        </a:ln>
      </cdr:spPr>
      <cdr:txBody>
        <a:bodyPr xmlns:a="http://schemas.openxmlformats.org/drawingml/2006/main" vert="horz" wrap="none" lIns="91440" tIns="45720" rIns="91440" bIns="45720" anchor="t" anchorCtr="0" compatLnSpc="0">
          <a:noAutofit/>
        </a:bodyPr>
        <a:lstStyle xmlns:a="http://schemas.openxmlformats.org/drawingml/2006/main"/>
        <a:p xmlns:a="http://schemas.openxmlformats.org/drawingml/2006/main">
          <a:pPr marL="0" marR="0" lvl="0" indent="0" defTabSz="914400" rtl="0" fontAlgn="auto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  <a:tabLst/>
            <a:defRPr sz="1800" b="0" i="0" u="none" strike="noStrike" kern="0" cap="none" spc="0" baseline="0">
              <a:solidFill>
                <a:srgbClr val="000000"/>
              </a:solidFill>
              <a:uFillTx/>
            </a:defRPr>
          </a:pPr>
          <a:r>
            <a:rPr lang="en-GB" sz="1800" b="0" i="0" u="none" strike="noStrike" kern="0" cap="none" spc="0" baseline="0" dirty="0">
              <a:solidFill>
                <a:srgbClr val="000000"/>
              </a:solidFill>
              <a:uFillTx/>
              <a:latin typeface="Arial"/>
            </a:rPr>
            <a:t>Women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F48DB-F9F7-4AE2-BF85-E555FF0C2E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076E20-CF58-41D4-8644-BBD41E6025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165E0-96F3-4B3F-93E8-A8522CBA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C16B3-B127-4FD4-B1E7-C2F48AD6E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2EF4E-5E96-42E9-93CF-83B97C490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604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275BD-3A4A-4F28-8301-D9445FFC2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6DC51A-56CB-4053-B358-D79D0197B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BB9FA-F93F-4322-B430-81B1DFB0D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EEF18-C9BE-4ADF-AB58-6C3A726D4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E10AB-CD9E-440B-AFD0-73122EFA8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583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DCB0B5-EC63-4937-AF54-5754F3C3A8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3D10F9-51F6-4BC3-B9AC-E28731A520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B941D-FB81-469D-8F8E-AAD911F44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9C440-1474-4A0A-A428-F8D57B8B3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F8C94A-26FA-48D7-A966-5B18687C1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521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>
            <a:extLst>
              <a:ext uri="{FF2B5EF4-FFF2-40B4-BE49-F238E27FC236}">
                <a16:creationId xmlns:a16="http://schemas.microsoft.com/office/drawing/2014/main" id="{37E49A92-4A3F-8DAB-A028-8F07A35DDBF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GB" sz="5600"/>
            </a:lvl1pPr>
          </a:lstStyle>
          <a:p>
            <a:pPr lvl="0"/>
            <a:r>
              <a:rPr lang="en-GB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10820263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F2E1A-D733-4DCE-929B-6619A65B4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CBD6A-F766-46BD-860E-1A8A71E7F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317474-6D46-490B-A107-805072681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735AB-A41E-44D6-B5B3-09A2245B2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8E839-A358-4C0C-953F-D8CD98088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572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6E2E5-CA76-480B-BC9E-AA728759D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5513A2-302D-423A-A2E0-0078C1F58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ADCD4-FDC8-4533-AF96-08A70823F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84CA6-E066-48BD-8225-6BEA27E83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8C334-6B62-4459-9122-925FDB695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44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F92AF-1CA2-454F-A682-142B5B15F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F9319-CFF4-47C8-9945-926F38C7D6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8E63F6-2535-4CA2-8DE0-CC1C36D56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089DAF-5847-4A7D-B16A-0C4BEFD1F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57B67A-8175-45FB-9627-378E8FC5C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3C14D5-FD81-4015-81FB-AA99ADE56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200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C9DEE-C2E1-47F3-8E85-51944DA11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1A12E-8298-4935-A6AE-8BCB85688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E456A-EAE8-42EE-9942-6715388D81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81ED4F-E93E-4F73-A901-87E5E551FC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659BA6-E124-4C29-A4F5-93DA519E14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B669F8-B65F-4D0B-A67C-9246A6C8C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ABE0D1-19A7-441A-B269-D8EB9E7A5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C6060C-B3B6-4DBA-AC99-8A909C5BF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270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3481E-5DF2-4174-95F8-CFAF28A13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EEFE09-BC44-44D9-8CC5-61D032232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0F7DA3-AD58-49CC-BD76-8099AF44F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2CB411-A791-47CF-AC4C-994BF6B47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5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7CD8C6-A670-4997-BF7A-DB09E1D2B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5C554-5E73-41A7-BF0C-6FD5B1C31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F9A826-5BA6-4B71-AE91-06A5A42EB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77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AE3E1-5695-4EE5-9B0A-537D714F0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7D5FE-C6D9-49E6-BB23-10BF71014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172839-3E31-4C6F-9CBA-B10984BC5C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58396E-ED46-4A29-A1B4-23FB07EC0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DEF291-1B56-46C8-A95C-E96587E56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B2467-717D-4EF6-8B82-E6BE35516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643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18707-F436-4B62-B8AE-B555C8900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0DFD57-3663-411B-8B76-2BEA389067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EF1917-9555-4E74-8488-6E681633A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E25E8C-28E8-41A3-BD20-A4E776774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28A56A-5A3F-49D3-B1BF-A93C77711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25AAA-1434-4FB6-867B-1E7EE5064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339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303EFA-9456-4587-9048-7B6A74134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52560C-CC63-4BEC-99CC-353481E09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B4C8F-07CC-40C9-AF7C-5F09612019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2A4B3-6C78-4478-8FC9-45E97051CF5F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226FC-9151-45C4-90F6-CCD7BDDB9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828BC3-BA9E-4528-B132-D91AE80404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679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A38E0E81-9376-585B-6256-EDECD1A8D10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-26142"/>
            <a:ext cx="10436083" cy="861776"/>
          </a:xfrm>
        </p:spPr>
        <p:txBody>
          <a:bodyPr anchor="t">
            <a:spAutoFit/>
          </a:bodyPr>
          <a:lstStyle/>
          <a:p>
            <a:pPr lvl="0">
              <a:lnSpc>
                <a:spcPct val="100000"/>
              </a:lnSpc>
            </a:pPr>
            <a:r>
              <a:rPr lang="en-GB" sz="2500">
                <a:latin typeface="Arial"/>
              </a:rPr>
              <a:t>Unemployment rates for men and women aged 16 and over, UK, seasonally adjusted, 1971 to 2021</a:t>
            </a:r>
          </a:p>
        </p:txBody>
      </p:sp>
      <p:graphicFrame>
        <p:nvGraphicFramePr>
          <p:cNvPr id="3" name="Chart 3" descr="Line chart with two lines. Formatting issues from the exercise have now been fixed. ">
            <a:extLst>
              <a:ext uri="{FF2B5EF4-FFF2-40B4-BE49-F238E27FC236}">
                <a16:creationId xmlns:a16="http://schemas.microsoft.com/office/drawing/2014/main" id="{64FA506C-A0BC-61A2-AB70-33B6246F91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4281582"/>
              </p:ext>
            </p:extLst>
          </p:nvPr>
        </p:nvGraphicFramePr>
        <p:xfrm>
          <a:off x="192505" y="1168548"/>
          <a:ext cx="11979826" cy="5689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E168861-4696-1E3B-2EFF-1DD2C9AE24B5}"/>
              </a:ext>
            </a:extLst>
          </p:cNvPr>
          <p:cNvSpPr txBox="1"/>
          <p:nvPr/>
        </p:nvSpPr>
        <p:spPr>
          <a:xfrm>
            <a:off x="208546" y="832602"/>
            <a:ext cx="412293" cy="40011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%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F57F0-0C28-E6D1-D27D-5F2A50181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of edits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87445-C5D6-A96C-836A-1B7199A18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8505825" cy="4081884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Removed the grey background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Labelled lines instead of using a legend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Removed unnecessary data markers on lines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Used the dark blue and orange from our categorical colour palette for the lines - when there are only two series on a chart it is best to use the orange and blue as they have the greatest colour contrast between any two colours in our recommended categorical colour palette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Ensured all text is horizontal by labelling fewer years and using tick marks instead on the x-axis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Reduced the number of gridlines and put them in a light grey colour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Replaced the y-axis label with a percentage symbol at the top of the axis – generally we say to avoid symbols and they are less accessible than words, but certain ones that are frequently used, such as £ and % are OK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972033312"/>
      </p:ext>
    </p:extLst>
  </p:cSld>
  <p:clrMapOvr>
    <a:masterClrMapping/>
  </p:clrMapOvr>
</p:sld>
</file>

<file path=ppt/theme/theme1.xml><?xml version="1.0" encoding="utf-8"?>
<a:theme xmlns:a="http://schemas.openxmlformats.org/drawingml/2006/main" name="ThemeAF">
  <a:themeElements>
    <a:clrScheme name="Categorical colour palett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2436D"/>
      </a:accent1>
      <a:accent2>
        <a:srgbClr val="28A197"/>
      </a:accent2>
      <a:accent3>
        <a:srgbClr val="801650"/>
      </a:accent3>
      <a:accent4>
        <a:srgbClr val="F46A25"/>
      </a:accent4>
      <a:accent5>
        <a:srgbClr val="3D3D3D"/>
      </a:accent5>
      <a:accent6>
        <a:srgbClr val="A285D1"/>
      </a:accent6>
      <a:hlink>
        <a:srgbClr val="0563C1"/>
      </a:hlink>
      <a:folHlink>
        <a:srgbClr val="954F72"/>
      </a:folHlink>
    </a:clrScheme>
    <a:fontScheme name="Arial - sans serif">
      <a:majorFont>
        <a:latin typeface="Arial Rounded MT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AF" id="{6AAF2156-90A8-43FA-BE29-4C79A8FAA699}" vid="{A1AF6579-3DBB-4996-87E5-FDCECB7C6B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</TotalTime>
  <Words>166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Arial Rounded MT Bold</vt:lpstr>
      <vt:lpstr>ThemeAF</vt:lpstr>
      <vt:lpstr>Unemployment rates for men and women aged 16 and over, UK, seasonally adjusted, 1971 to 2021</vt:lpstr>
      <vt:lpstr>Summary of edits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Unemployment rates for men and women aged 16 and over, UK, seasonally adjusted, 1971 to 2021</dc:title>
  <dc:creator>Thomas, Hannah</dc:creator>
  <cp:lastModifiedBy>Thomas, Hannah</cp:lastModifiedBy>
  <cp:revision>2</cp:revision>
  <dcterms:created xsi:type="dcterms:W3CDTF">2023-01-17T11:51:07Z</dcterms:created>
  <dcterms:modified xsi:type="dcterms:W3CDTF">2023-02-21T16:53:15Z</dcterms:modified>
</cp:coreProperties>
</file>