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3" r:id="rId6"/>
    <p:sldMasterId id="2147483656" r:id="rId7"/>
    <p:sldMasterId id="2147483658" r:id="rId8"/>
    <p:sldMasterId id="2147483660" r:id="rId9"/>
    <p:sldMasterId id="2147483662" r:id="rId10"/>
    <p:sldMasterId id="2147483664" r:id="rId11"/>
    <p:sldMasterId id="2147483666" r:id="rId12"/>
    <p:sldMasterId id="2147483669" r:id="rId13"/>
    <p:sldMasterId id="2147483671" r:id="rId14"/>
    <p:sldMasterId id="2147483676"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Lst>
  <p:sldSz cy="6858000" cx="12192000"/>
  <p:notesSz cx="6858000" cy="9144000"/>
  <p:embeddedFontLst>
    <p:embeddedFont>
      <p:font typeface="Raleway"/>
      <p:regular r:id="rId65"/>
      <p:bold r:id="rId66"/>
      <p:italic r:id="rId67"/>
      <p:boldItalic r:id="rId68"/>
    </p:embeddedFont>
    <p:embeddedFont>
      <p:font typeface="Raleway Light"/>
      <p:regular r:id="rId69"/>
      <p:bold r:id="rId70"/>
      <p:italic r:id="rId71"/>
      <p:boldItalic r:id="rId72"/>
    </p:embeddedFont>
    <p:embeddedFont>
      <p:font typeface="Raleway Medium"/>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2">
          <p15:clr>
            <a:srgbClr val="A4A3A4"/>
          </p15:clr>
        </p15:guide>
        <p15:guide id="2" pos="325">
          <p15:clr>
            <a:srgbClr val="A4A3A4"/>
          </p15:clr>
        </p15:guide>
      </p15:sldGuideLst>
    </p:ext>
    <p:ext uri="GoogleSlidesCustomDataVersion2">
      <go:slidesCustomData xmlns:go="http://customooxmlschemas.google.com/" r:id="rId77" roundtripDataSignature="AMtx7mgo6UmEnpJiExNRPSBUAlowatJd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B63BD0-C18D-4723-B26C-613B3C58FD26}">
  <a:tblStyle styleId="{F1B63BD0-C18D-4723-B26C-613B3C58FD2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2" orient="horz"/>
        <p:guide pos="32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4.xml"/><Relationship Id="rId42" Type="http://schemas.openxmlformats.org/officeDocument/2006/relationships/slide" Target="slides/slide26.xml"/><Relationship Id="rId41" Type="http://schemas.openxmlformats.org/officeDocument/2006/relationships/slide" Target="slides/slide25.xml"/><Relationship Id="rId44" Type="http://schemas.openxmlformats.org/officeDocument/2006/relationships/slide" Target="slides/slide28.xml"/><Relationship Id="rId43" Type="http://schemas.openxmlformats.org/officeDocument/2006/relationships/slide" Target="slides/slide27.xml"/><Relationship Id="rId46" Type="http://schemas.openxmlformats.org/officeDocument/2006/relationships/slide" Target="slides/slide30.xml"/><Relationship Id="rId45" Type="http://schemas.openxmlformats.org/officeDocument/2006/relationships/slide" Target="slides/slide29.xml"/><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2.xml"/><Relationship Id="rId47" Type="http://schemas.openxmlformats.org/officeDocument/2006/relationships/slide" Target="slides/slide31.xml"/><Relationship Id="rId49" Type="http://schemas.openxmlformats.org/officeDocument/2006/relationships/slide" Target="slides/slide33.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RalewayMedium-regular.fntdata"/><Relationship Id="rId72" Type="http://schemas.openxmlformats.org/officeDocument/2006/relationships/font" Target="fonts/RalewayLight-boldItalic.fntdata"/><Relationship Id="rId31" Type="http://schemas.openxmlformats.org/officeDocument/2006/relationships/slide" Target="slides/slide15.xml"/><Relationship Id="rId75" Type="http://schemas.openxmlformats.org/officeDocument/2006/relationships/font" Target="fonts/RalewayMedium-italic.fntdata"/><Relationship Id="rId30" Type="http://schemas.openxmlformats.org/officeDocument/2006/relationships/slide" Target="slides/slide14.xml"/><Relationship Id="rId74" Type="http://schemas.openxmlformats.org/officeDocument/2006/relationships/font" Target="fonts/RalewayMedium-bold.fntdata"/><Relationship Id="rId33" Type="http://schemas.openxmlformats.org/officeDocument/2006/relationships/slide" Target="slides/slide17.xml"/><Relationship Id="rId77" Type="http://customschemas.google.com/relationships/presentationmetadata" Target="metadata"/><Relationship Id="rId32" Type="http://schemas.openxmlformats.org/officeDocument/2006/relationships/slide" Target="slides/slide16.xml"/><Relationship Id="rId76" Type="http://schemas.openxmlformats.org/officeDocument/2006/relationships/font" Target="fonts/RalewayMedium-boldItalic.fntdata"/><Relationship Id="rId35" Type="http://schemas.openxmlformats.org/officeDocument/2006/relationships/slide" Target="slides/slide19.xml"/><Relationship Id="rId34" Type="http://schemas.openxmlformats.org/officeDocument/2006/relationships/slide" Target="slides/slide18.xml"/><Relationship Id="rId71" Type="http://schemas.openxmlformats.org/officeDocument/2006/relationships/font" Target="fonts/RalewayLight-italic.fntdata"/><Relationship Id="rId70" Type="http://schemas.openxmlformats.org/officeDocument/2006/relationships/font" Target="fonts/RalewayLight-bold.fntdata"/><Relationship Id="rId37" Type="http://schemas.openxmlformats.org/officeDocument/2006/relationships/slide" Target="slides/slide21.xml"/><Relationship Id="rId36" Type="http://schemas.openxmlformats.org/officeDocument/2006/relationships/slide" Target="slides/slide20.xml"/><Relationship Id="rId39" Type="http://schemas.openxmlformats.org/officeDocument/2006/relationships/slide" Target="slides/slide23.xml"/><Relationship Id="rId38" Type="http://schemas.openxmlformats.org/officeDocument/2006/relationships/slide" Target="slides/slide22.xml"/><Relationship Id="rId62" Type="http://schemas.openxmlformats.org/officeDocument/2006/relationships/slide" Target="slides/slide46.xml"/><Relationship Id="rId61" Type="http://schemas.openxmlformats.org/officeDocument/2006/relationships/slide" Target="slides/slide45.xml"/><Relationship Id="rId20" Type="http://schemas.openxmlformats.org/officeDocument/2006/relationships/slide" Target="slides/slide4.xml"/><Relationship Id="rId64" Type="http://schemas.openxmlformats.org/officeDocument/2006/relationships/slide" Target="slides/slide48.xml"/><Relationship Id="rId63" Type="http://schemas.openxmlformats.org/officeDocument/2006/relationships/slide" Target="slides/slide47.xml"/><Relationship Id="rId22" Type="http://schemas.openxmlformats.org/officeDocument/2006/relationships/slide" Target="slides/slide6.xml"/><Relationship Id="rId66" Type="http://schemas.openxmlformats.org/officeDocument/2006/relationships/font" Target="fonts/Raleway-bold.fntdata"/><Relationship Id="rId21" Type="http://schemas.openxmlformats.org/officeDocument/2006/relationships/slide" Target="slides/slide5.xml"/><Relationship Id="rId65" Type="http://schemas.openxmlformats.org/officeDocument/2006/relationships/font" Target="fonts/Raleway-regular.fntdata"/><Relationship Id="rId24" Type="http://schemas.openxmlformats.org/officeDocument/2006/relationships/slide" Target="slides/slide8.xml"/><Relationship Id="rId68" Type="http://schemas.openxmlformats.org/officeDocument/2006/relationships/font" Target="fonts/Raleway-boldItalic.fntdata"/><Relationship Id="rId23" Type="http://schemas.openxmlformats.org/officeDocument/2006/relationships/slide" Target="slides/slide7.xml"/><Relationship Id="rId67" Type="http://schemas.openxmlformats.org/officeDocument/2006/relationships/font" Target="fonts/Raleway-italic.fntdata"/><Relationship Id="rId60" Type="http://schemas.openxmlformats.org/officeDocument/2006/relationships/slide" Target="slides/slide44.xml"/><Relationship Id="rId26" Type="http://schemas.openxmlformats.org/officeDocument/2006/relationships/slide" Target="slides/slide10.xml"/><Relationship Id="rId25" Type="http://schemas.openxmlformats.org/officeDocument/2006/relationships/slide" Target="slides/slide9.xml"/><Relationship Id="rId69" Type="http://schemas.openxmlformats.org/officeDocument/2006/relationships/font" Target="fonts/RalewayLight-regular.fntdata"/><Relationship Id="rId28" Type="http://schemas.openxmlformats.org/officeDocument/2006/relationships/slide" Target="slides/slide12.xml"/><Relationship Id="rId27" Type="http://schemas.openxmlformats.org/officeDocument/2006/relationships/slide" Target="slides/slide11.xml"/><Relationship Id="rId29" Type="http://schemas.openxmlformats.org/officeDocument/2006/relationships/slide" Target="slides/slide13.xml"/><Relationship Id="rId51" Type="http://schemas.openxmlformats.org/officeDocument/2006/relationships/slide" Target="slides/slide35.xml"/><Relationship Id="rId50" Type="http://schemas.openxmlformats.org/officeDocument/2006/relationships/slide" Target="slides/slide34.xml"/><Relationship Id="rId53" Type="http://schemas.openxmlformats.org/officeDocument/2006/relationships/slide" Target="slides/slide37.xml"/><Relationship Id="rId52" Type="http://schemas.openxmlformats.org/officeDocument/2006/relationships/slide" Target="slides/slide36.xml"/><Relationship Id="rId11" Type="http://schemas.openxmlformats.org/officeDocument/2006/relationships/slideMaster" Target="slideMasters/slideMaster7.xml"/><Relationship Id="rId55" Type="http://schemas.openxmlformats.org/officeDocument/2006/relationships/slide" Target="slides/slide39.xml"/><Relationship Id="rId10" Type="http://schemas.openxmlformats.org/officeDocument/2006/relationships/slideMaster" Target="slideMasters/slideMaster6.xml"/><Relationship Id="rId54" Type="http://schemas.openxmlformats.org/officeDocument/2006/relationships/slide" Target="slides/slide38.xml"/><Relationship Id="rId13" Type="http://schemas.openxmlformats.org/officeDocument/2006/relationships/slideMaster" Target="slideMasters/slideMaster9.xml"/><Relationship Id="rId57" Type="http://schemas.openxmlformats.org/officeDocument/2006/relationships/slide" Target="slides/slide41.xml"/><Relationship Id="rId12" Type="http://schemas.openxmlformats.org/officeDocument/2006/relationships/slideMaster" Target="slideMasters/slideMaster8.xml"/><Relationship Id="rId56" Type="http://schemas.openxmlformats.org/officeDocument/2006/relationships/slide" Target="slides/slide40.xml"/><Relationship Id="rId15" Type="http://schemas.openxmlformats.org/officeDocument/2006/relationships/slideMaster" Target="slideMasters/slideMaster11.xml"/><Relationship Id="rId59" Type="http://schemas.openxmlformats.org/officeDocument/2006/relationships/slide" Target="slides/slide43.xml"/><Relationship Id="rId14" Type="http://schemas.openxmlformats.org/officeDocument/2006/relationships/slideMaster" Target="slideMasters/slideMaster10.xml"/><Relationship Id="rId58" Type="http://schemas.openxmlformats.org/officeDocument/2006/relationships/slide" Target="slides/slide42.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encebasedtargets.org/sector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534fd9e272_2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MX"/>
              <a:t>Welcome / introductions</a:t>
            </a:r>
            <a:endParaRPr/>
          </a:p>
        </p:txBody>
      </p:sp>
      <p:sp>
        <p:nvSpPr>
          <p:cNvPr id="174" name="Google Shape;174;g3534fd9e272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710ba7e0f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3710ba7e0f2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52a499211e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52a499211e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MX" sz="1100">
                <a:latin typeface="Raleway"/>
                <a:ea typeface="Raleway"/>
                <a:cs typeface="Raleway"/>
                <a:sym typeface="Raleway"/>
              </a:rPr>
              <a:t>In the simplest terms possible, a science-based target is a public-facing target that a corporation sets to communicate its ambition to decarbonizing at a rate that is consistent with what climate science deems necessary to limit average global temperature rise by 1.5 degrees Celsius - which is the limit the global scientific community has agreed upon is essential to aim for to avoid the most catastrophic impacts of global heating. </a:t>
            </a:r>
            <a:endParaRPr sz="1100">
              <a:latin typeface="Raleway"/>
              <a:ea typeface="Raleway"/>
              <a:cs typeface="Raleway"/>
              <a:sym typeface="Raleway"/>
            </a:endParaRPr>
          </a:p>
          <a:p>
            <a:pPr indent="0" lvl="0" marL="0" rtl="0" algn="l">
              <a:lnSpc>
                <a:spcPct val="100000"/>
              </a:lnSpc>
              <a:spcBef>
                <a:spcPts val="0"/>
              </a:spcBef>
              <a:spcAft>
                <a:spcPts val="0"/>
              </a:spcAft>
              <a:buSzPts val="1400"/>
              <a:buNone/>
            </a:pPr>
            <a:r>
              <a:t/>
            </a:r>
            <a:endParaRPr sz="1100">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rPr lang="es-MX" sz="1100">
                <a:latin typeface="Raleway"/>
                <a:ea typeface="Raleway"/>
                <a:cs typeface="Raleway"/>
                <a:sym typeface="Raleway"/>
              </a:rPr>
              <a:t>SBTi develops standards, guidance and tools to support companies in setting and validating these targets. Our tools allow companies to input their unique GHG emissions inventories to determine how much and how fast they need to reduce emissions to be aligned with what climate science says is needed. SBTi requires that companies develop inventories aligned to the accounting principles developed by the GHG Protocol.</a:t>
            </a:r>
            <a:endParaRPr sz="1100">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t/>
            </a:r>
            <a:endParaRPr sz="1100">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rPr lang="es-MX" sz="1100">
                <a:latin typeface="Raleway"/>
                <a:ea typeface="Raleway"/>
                <a:cs typeface="Raleway"/>
                <a:sym typeface="Raleway"/>
              </a:rPr>
              <a:t>Companies can either set a near-term target (to be achieved within 5-10 years) or a net-zero target (to be achieved by 2050 at the latest). Having a validated science-based target lends credibility to companies that want to communicate their climate goals to key stakeholders, particularly investors as investors are increasingly looking to ensure that companies are accurately estimating and preparing for climate risks in their operations and supply chains.</a:t>
            </a:r>
            <a:endParaRPr sz="1100">
              <a:latin typeface="Raleway"/>
              <a:ea typeface="Raleway"/>
              <a:cs typeface="Raleway"/>
              <a:sym typeface="Raleway"/>
            </a:endParaRPr>
          </a:p>
        </p:txBody>
      </p:sp>
      <p:sp>
        <p:nvSpPr>
          <p:cNvPr id="280" name="Google Shape;280;g352a499211e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MX"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2a499211e_1_5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1200"/>
              </a:spcAft>
              <a:buSzPts val="1400"/>
              <a:buNone/>
            </a:pPr>
            <a:r>
              <a:t/>
            </a:r>
            <a:endParaRPr sz="1400">
              <a:solidFill>
                <a:schemeClr val="dk1"/>
              </a:solidFill>
            </a:endParaRPr>
          </a:p>
        </p:txBody>
      </p:sp>
      <p:sp>
        <p:nvSpPr>
          <p:cNvPr id="296" name="Google Shape;296;g352a499211e_1_5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4fd077ac37_2_1210:notes"/>
          <p:cNvSpPr/>
          <p:nvPr>
            <p:ph idx="2" type="sldImg"/>
          </p:nvPr>
        </p:nvSpPr>
        <p:spPr>
          <a:xfrm>
            <a:off x="155575" y="574675"/>
            <a:ext cx="6621600" cy="372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4fd077ac37_2_1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SzPts val="1100"/>
              <a:buNone/>
            </a:pPr>
            <a:r>
              <a:t/>
            </a:r>
            <a:endParaRPr sz="1000"/>
          </a:p>
        </p:txBody>
      </p:sp>
      <p:sp>
        <p:nvSpPr>
          <p:cNvPr id="336" name="Google Shape;336;g34fd077ac37_2_12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Notes view: </a:t>
            </a:r>
            <a:fld id="{00000000-1234-1234-1234-123412341234}" type="slidenum">
              <a:rPr b="0" i="0" lang="es-MX"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7172bf02a6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7172bf02a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6c858aecab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100"/>
              <a:buNone/>
            </a:pPr>
            <a:r>
              <a:t/>
            </a:r>
            <a:endParaRPr/>
          </a:p>
        </p:txBody>
      </p:sp>
      <p:sp>
        <p:nvSpPr>
          <p:cNvPr id="420" name="Google Shape;420;g36c858aecab_0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 name="Google Shape;44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1b6d40669a_4_60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 name="Google Shape;476;g31b6d40669a_4_60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0a45ee8ff9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0a45ee8ff9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1b6d40669a_4_4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1" name="Google Shape;481;g31b6d40669a_4_4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1c977dbd7d_0_4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9" name="Google Shape;529;g31c977dbd7d_0_4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1b6d40669a_4_4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3" name="Google Shape;553;g31b6d40669a_4_43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1b6d40669a_4_4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31b6d40669a_4_45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g31b6d40669a_4_45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MX"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1b6d40669a_4_46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5" name="Google Shape;575;g31b6d40669a_4_46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1b6d40669a_4_48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g31b6d40669a_4_48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4faf3407b0_0_10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47650" lvl="0" marL="285750" rtl="0" algn="l">
              <a:lnSpc>
                <a:spcPct val="115000"/>
              </a:lnSpc>
              <a:spcBef>
                <a:spcPts val="0"/>
              </a:spcBef>
              <a:spcAft>
                <a:spcPts val="0"/>
              </a:spcAft>
              <a:buClr>
                <a:srgbClr val="333132"/>
              </a:buClr>
              <a:buSzPts val="1100"/>
              <a:buChar char="●"/>
            </a:pPr>
            <a:r>
              <a:rPr lang="es-MX">
                <a:solidFill>
                  <a:srgbClr val="333132"/>
                </a:solidFill>
                <a:latin typeface="Raleway"/>
                <a:ea typeface="Raleway"/>
                <a:cs typeface="Raleway"/>
                <a:sym typeface="Raleway"/>
              </a:rPr>
              <a:t>The SBTi provides corporates with a </a:t>
            </a:r>
            <a:r>
              <a:rPr b="1" lang="es-MX">
                <a:solidFill>
                  <a:srgbClr val="333132"/>
                </a:solidFill>
                <a:latin typeface="Raleway"/>
                <a:ea typeface="Raleway"/>
                <a:cs typeface="Raleway"/>
                <a:sym typeface="Raleway"/>
              </a:rPr>
              <a:t>range of resources </a:t>
            </a:r>
            <a:r>
              <a:rPr lang="es-MX">
                <a:solidFill>
                  <a:srgbClr val="333132"/>
                </a:solidFill>
                <a:latin typeface="Raleway"/>
                <a:ea typeface="Raleway"/>
                <a:cs typeface="Raleway"/>
                <a:sym typeface="Raleway"/>
              </a:rPr>
              <a:t>to support them through the </a:t>
            </a:r>
            <a:r>
              <a:rPr b="1" lang="es-MX">
                <a:solidFill>
                  <a:srgbClr val="333132"/>
                </a:solidFill>
                <a:latin typeface="Raleway"/>
                <a:ea typeface="Raleway"/>
                <a:cs typeface="Raleway"/>
                <a:sym typeface="Raleway"/>
              </a:rPr>
              <a:t>target-setting process</a:t>
            </a:r>
            <a:r>
              <a:rPr lang="es-MX">
                <a:solidFill>
                  <a:srgbClr val="333132"/>
                </a:solidFill>
                <a:latin typeface="Raleway"/>
                <a:ea typeface="Raleway"/>
                <a:cs typeface="Raleway"/>
                <a:sym typeface="Raleway"/>
              </a:rPr>
              <a:t>.</a:t>
            </a:r>
            <a:endParaRPr>
              <a:solidFill>
                <a:srgbClr val="333132"/>
              </a:solidFill>
              <a:latin typeface="Raleway"/>
              <a:ea typeface="Raleway"/>
              <a:cs typeface="Raleway"/>
              <a:sym typeface="Raleway"/>
            </a:endParaRPr>
          </a:p>
          <a:p>
            <a:pPr indent="-247650" lvl="0" marL="285750" rtl="0" algn="l">
              <a:lnSpc>
                <a:spcPct val="115000"/>
              </a:lnSpc>
              <a:spcBef>
                <a:spcPts val="1000"/>
              </a:spcBef>
              <a:spcAft>
                <a:spcPts val="0"/>
              </a:spcAft>
              <a:buClr>
                <a:srgbClr val="333132"/>
              </a:buClr>
              <a:buSzPts val="1100"/>
              <a:buChar char="●"/>
            </a:pPr>
            <a:r>
              <a:rPr lang="es-MX">
                <a:solidFill>
                  <a:srgbClr val="333132"/>
                </a:solidFill>
                <a:latin typeface="Raleway"/>
                <a:ea typeface="Raleway"/>
                <a:cs typeface="Raleway"/>
                <a:sym typeface="Raleway"/>
              </a:rPr>
              <a:t>Currently, </a:t>
            </a:r>
            <a:r>
              <a:rPr b="1" lang="es-MX">
                <a:solidFill>
                  <a:srgbClr val="333132"/>
                </a:solidFill>
                <a:latin typeface="Raleway"/>
                <a:ea typeface="Raleway"/>
                <a:cs typeface="Raleway"/>
                <a:sym typeface="Raleway"/>
              </a:rPr>
              <a:t>companies in all sectors</a:t>
            </a:r>
            <a:r>
              <a:rPr lang="es-MX">
                <a:solidFill>
                  <a:srgbClr val="333132"/>
                </a:solidFill>
                <a:latin typeface="Raleway"/>
                <a:ea typeface="Raleway"/>
                <a:cs typeface="Raleway"/>
                <a:sym typeface="Raleway"/>
              </a:rPr>
              <a:t> apart from fossil fuels </a:t>
            </a:r>
            <a:r>
              <a:rPr b="1" lang="es-MX">
                <a:solidFill>
                  <a:srgbClr val="333132"/>
                </a:solidFill>
                <a:latin typeface="Raleway"/>
                <a:ea typeface="Raleway"/>
                <a:cs typeface="Raleway"/>
                <a:sym typeface="Raleway"/>
              </a:rPr>
              <a:t>can set science-based targets</a:t>
            </a:r>
            <a:r>
              <a:rPr lang="es-MX">
                <a:solidFill>
                  <a:srgbClr val="333132"/>
                </a:solidFill>
                <a:latin typeface="Raleway"/>
                <a:ea typeface="Raleway"/>
                <a:cs typeface="Raleway"/>
                <a:sym typeface="Raleway"/>
              </a:rPr>
              <a:t> using our cross-sector methods. </a:t>
            </a:r>
            <a:endParaRPr>
              <a:solidFill>
                <a:srgbClr val="333132"/>
              </a:solidFill>
              <a:latin typeface="Raleway"/>
              <a:ea typeface="Raleway"/>
              <a:cs typeface="Raleway"/>
              <a:sym typeface="Raleway"/>
            </a:endParaRPr>
          </a:p>
          <a:p>
            <a:pPr indent="-247650" lvl="0" marL="285750" rtl="0" algn="l">
              <a:lnSpc>
                <a:spcPct val="115000"/>
              </a:lnSpc>
              <a:spcBef>
                <a:spcPts val="1000"/>
              </a:spcBef>
              <a:spcAft>
                <a:spcPts val="0"/>
              </a:spcAft>
              <a:buClr>
                <a:srgbClr val="333132"/>
              </a:buClr>
              <a:buSzPts val="1100"/>
              <a:buChar char="●"/>
            </a:pPr>
            <a:r>
              <a:rPr lang="es-MX">
                <a:solidFill>
                  <a:srgbClr val="333132"/>
                </a:solidFill>
                <a:latin typeface="Raleway"/>
                <a:ea typeface="Raleway"/>
                <a:cs typeface="Raleway"/>
                <a:sym typeface="Raleway"/>
              </a:rPr>
              <a:t>For some heavy emitting industries, separate</a:t>
            </a:r>
            <a:r>
              <a:rPr b="1" lang="es-MX">
                <a:solidFill>
                  <a:srgbClr val="333132"/>
                </a:solidFill>
                <a:latin typeface="Raleway"/>
                <a:ea typeface="Raleway"/>
                <a:cs typeface="Raleway"/>
                <a:sym typeface="Raleway"/>
              </a:rPr>
              <a:t> sector-specific methodologies</a:t>
            </a:r>
            <a:r>
              <a:rPr lang="es-MX">
                <a:solidFill>
                  <a:srgbClr val="333132"/>
                </a:solidFill>
                <a:latin typeface="Raleway"/>
                <a:ea typeface="Raleway"/>
                <a:cs typeface="Raleway"/>
                <a:sym typeface="Raleway"/>
              </a:rPr>
              <a:t>, frameworks and requirements have been developed.</a:t>
            </a:r>
            <a:endParaRPr>
              <a:solidFill>
                <a:srgbClr val="333132"/>
              </a:solidFill>
              <a:latin typeface="Raleway"/>
              <a:ea typeface="Raleway"/>
              <a:cs typeface="Raleway"/>
              <a:sym typeface="Raleway"/>
            </a:endParaRPr>
          </a:p>
          <a:p>
            <a:pPr indent="-247650" lvl="0" marL="285750" rtl="0" algn="l">
              <a:lnSpc>
                <a:spcPct val="115000"/>
              </a:lnSpc>
              <a:spcBef>
                <a:spcPts val="1000"/>
              </a:spcBef>
              <a:spcAft>
                <a:spcPts val="0"/>
              </a:spcAft>
              <a:buClr>
                <a:srgbClr val="333132"/>
              </a:buClr>
              <a:buSzPts val="1100"/>
              <a:buChar char="●"/>
            </a:pPr>
            <a:r>
              <a:rPr lang="es-MX">
                <a:solidFill>
                  <a:srgbClr val="333132"/>
                </a:solidFill>
                <a:latin typeface="Raleway"/>
                <a:ea typeface="Raleway"/>
                <a:cs typeface="Raleway"/>
                <a:sym typeface="Raleway"/>
              </a:rPr>
              <a:t>If your sector is not listed here (or if your sector-specific project is not finalized), you should use our core methodologies and resources to set targets. </a:t>
            </a:r>
            <a:endParaRPr>
              <a:solidFill>
                <a:srgbClr val="333132"/>
              </a:solidFill>
              <a:latin typeface="Raleway"/>
              <a:ea typeface="Raleway"/>
              <a:cs typeface="Raleway"/>
              <a:sym typeface="Raleway"/>
            </a:endParaRPr>
          </a:p>
          <a:p>
            <a:pPr indent="-247650" lvl="0" marL="285750" rtl="0" algn="l">
              <a:lnSpc>
                <a:spcPct val="115000"/>
              </a:lnSpc>
              <a:spcBef>
                <a:spcPts val="1000"/>
              </a:spcBef>
              <a:spcAft>
                <a:spcPts val="1000"/>
              </a:spcAft>
              <a:buClr>
                <a:srgbClr val="333132"/>
              </a:buClr>
              <a:buSzPts val="1100"/>
              <a:buChar char="●"/>
            </a:pPr>
            <a:r>
              <a:rPr lang="es-MX">
                <a:solidFill>
                  <a:srgbClr val="333132"/>
                </a:solidFill>
                <a:latin typeface="Raleway"/>
                <a:ea typeface="Raleway"/>
                <a:cs typeface="Raleway"/>
                <a:sym typeface="Raleway"/>
              </a:rPr>
              <a:t>Access the SBTi Standards and Guidance webpage to find detailed info about each sector: </a:t>
            </a:r>
            <a:r>
              <a:rPr lang="es-MX" u="sng">
                <a:solidFill>
                  <a:srgbClr val="4472C4"/>
                </a:solidFill>
                <a:latin typeface="Raleway"/>
                <a:ea typeface="Raleway"/>
                <a:cs typeface="Raleway"/>
                <a:sym typeface="Raleway"/>
                <a:hlinkClick r:id="rId2">
                  <a:extLst>
                    <a:ext uri="{A12FA001-AC4F-418D-AE19-62706E023703}">
                      <ahyp:hlinkClr val="tx"/>
                    </a:ext>
                  </a:extLst>
                </a:hlinkClick>
              </a:rPr>
              <a:t>https://sciencebasedtargets.org/sectors</a:t>
            </a:r>
            <a:r>
              <a:rPr lang="es-MX">
                <a:solidFill>
                  <a:srgbClr val="4472C4"/>
                </a:solidFill>
                <a:latin typeface="Raleway"/>
                <a:ea typeface="Raleway"/>
                <a:cs typeface="Raleway"/>
                <a:sym typeface="Raleway"/>
              </a:rPr>
              <a:t>.</a:t>
            </a:r>
            <a:endParaRPr/>
          </a:p>
        </p:txBody>
      </p:sp>
      <p:sp>
        <p:nvSpPr>
          <p:cNvPr id="617" name="Google Shape;617;g34faf3407b0_0_10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1b6d40669a_4_5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3" name="Google Shape;673;g31b6d40669a_4_5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31b6d40669a_4_5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6" name="Google Shape;726;g31b6d40669a_4_53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36d26a74b0e_0_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MX">
                <a:solidFill>
                  <a:schemeClr val="dk1"/>
                </a:solidFill>
              </a:rPr>
              <a:t>So finally, what does the target validation process look like for companies.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s-MX">
                <a:solidFill>
                  <a:schemeClr val="dk1"/>
                </a:solidFill>
              </a:rPr>
              <a:t>As discussed, first companies need to register</a:t>
            </a:r>
            <a:r>
              <a:rPr lang="es-MX"/>
              <a:t>…</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s-MX">
                <a:solidFill>
                  <a:schemeClr val="dk1"/>
                </a:solidFill>
              </a:rPr>
              <a:t>Then you can prepare </a:t>
            </a:r>
            <a:r>
              <a:rPr lang="es-MX"/>
              <a:t>the relevant</a:t>
            </a:r>
            <a:r>
              <a:rPr lang="es-MX">
                <a:solidFill>
                  <a:schemeClr val="dk1"/>
                </a:solidFill>
              </a:rPr>
              <a:t> submission form for your organisation type. </a:t>
            </a:r>
            <a:r>
              <a:rPr lang="es-MX"/>
              <a:t>On 18th June, </a:t>
            </a:r>
            <a:r>
              <a:rPr lang="es-MX">
                <a:solidFill>
                  <a:schemeClr val="dk1"/>
                </a:solidFill>
              </a:rPr>
              <a:t>SBTi Services launched an exciting update to the Validation Portal, retiring the old excel submission form </a:t>
            </a:r>
            <a:r>
              <a:rPr lang="es-MX"/>
              <a:t>for corporates, </a:t>
            </a:r>
            <a:r>
              <a:rPr lang="es-MX">
                <a:solidFill>
                  <a:schemeClr val="dk1"/>
                </a:solidFill>
              </a:rPr>
              <a:t>and replacing this with an in app guided form, with automated checks against your data, displaying error and information messages. </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s-MX">
                <a:solidFill>
                  <a:schemeClr val="dk1"/>
                </a:solidFill>
              </a:rPr>
              <a:t>Corporates will then enter their invoicing details and sign a contract via Docusign before submitting. For FIs, they will </a:t>
            </a:r>
            <a:r>
              <a:rPr lang="es-MX"/>
              <a:t>continue</a:t>
            </a:r>
            <a:r>
              <a:rPr lang="es-MX">
                <a:solidFill>
                  <a:schemeClr val="dk1"/>
                </a:solidFill>
              </a:rPr>
              <a:t> to upload their forms and tools in the portal, and this is all signposted</a:t>
            </a:r>
            <a:endParaRPr/>
          </a:p>
          <a:p>
            <a:pPr indent="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Clr>
                <a:schemeClr val="dk1"/>
              </a:buClr>
              <a:buSzPts val="1100"/>
              <a:buAutoNum type="arabicPeriod"/>
            </a:pPr>
            <a:r>
              <a:rPr lang="es-MX">
                <a:solidFill>
                  <a:schemeClr val="dk1"/>
                </a:solidFill>
              </a:rPr>
              <a:t>The validation process is led by our Target Validation team, and take 30 business days, </a:t>
            </a:r>
            <a:r>
              <a:rPr lang="es-MX"/>
              <a:t>utilising the new Validation Schedule, which involves a kick off call at the start</a:t>
            </a:r>
            <a:r>
              <a:rPr lang="es-MX">
                <a:solidFill>
                  <a:schemeClr val="dk1"/>
                </a:solidFill>
              </a:rPr>
              <a:t>.</a:t>
            </a:r>
            <a:r>
              <a:rPr b="1" lang="es-MX">
                <a:solidFill>
                  <a:schemeClr val="dk1"/>
                </a:solidFill>
              </a:rPr>
              <a:t> </a:t>
            </a:r>
            <a:r>
              <a:rPr b="1" lang="es-MX">
                <a:solidFill>
                  <a:schemeClr val="dk1"/>
                </a:solidFill>
                <a:extLst>
                  <a:ext uri="http://customooxmlschemas.google.com/">
                    <go:slidesCustomData xmlns:go="http://customooxmlschemas.google.com/" textRoundtripDataId="39"/>
                  </a:ext>
                </a:extLst>
              </a:rPr>
              <a:t>Current</a:t>
            </a:r>
            <a:r>
              <a:rPr b="1" lang="es-MX">
                <a:solidFill>
                  <a:schemeClr val="dk1"/>
                </a:solidFill>
              </a:rPr>
              <a:t> wait time from submission to validation commencing is 1-2 months</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s-MX">
                <a:solidFill>
                  <a:schemeClr val="dk1"/>
                </a:solidFill>
              </a:rPr>
              <a:t>Finally, at the end of this process, the company receives the outcome of the target validation including a report and a certificate. </a:t>
            </a:r>
            <a:endParaRPr/>
          </a:p>
        </p:txBody>
      </p:sp>
      <p:sp>
        <p:nvSpPr>
          <p:cNvPr id="748" name="Google Shape;748;g36d26a74b0e_0_3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31b6d40669a_4_57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4" name="Google Shape;784;g31b6d40669a_4_57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6" name="Google Shape;796;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7" name="Google Shape;807;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1c977dbd7d_0_25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2" name="Google Shape;812;g31c977dbd7d_0_258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3" name="Google Shape;813;g31c977dbd7d_0_258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MX"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31ca10211d9_4_18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2" name="Google Shape;822;g31ca10211d9_4_18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31b6d40669a_4_6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6" name="Google Shape;856;g31b6d40669a_4_6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4faf3407b0_0_16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7" name="Google Shape;877;g34faf3407b0_0_16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22619e678f4_0_4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2" name="Google Shape;882;g22619e678f4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7" name="Google Shape;887;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2" name="Google Shape;892;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1c977dbd7d_0_19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p>
        </p:txBody>
      </p:sp>
      <p:sp>
        <p:nvSpPr>
          <p:cNvPr id="196" name="Google Shape;196;g31c977dbd7d_0_19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3" name="Google Shape;903;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6" name="Google Shape;916;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2" name="Google Shape;922;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5" name="Google Shape;935;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4" name="Google Shape;944;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5" name="Google Shape;955;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4" name="Google Shape;964;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4" name="Google Shape;974;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34faf3407b0_0_18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3" name="Google Shape;983;g34faf3407b0_0_18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1b6d40669a_4_1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g31b6d40669a_4_1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7172bf02a6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7172bf02a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1c977dbd7d_0_2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g31c977dbd7d_0_2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7172bf02a6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7172bf02a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1c977dbd7d_0_24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SzPts val="1400"/>
              <a:buNone/>
            </a:pPr>
            <a:r>
              <a:rPr lang="es-MX" sz="1000">
                <a:latin typeface="Arial"/>
                <a:ea typeface="Arial"/>
                <a:cs typeface="Arial"/>
                <a:sym typeface="Arial"/>
              </a:rPr>
              <a:t>Current policies in place around the world are projected to result in about 2.7C warming above pre-industrial levels. Achieving NDCs would limit warming to 2.4C (when including binding long-term or net-zero targets adopted by countries, warming would be limited to about 2C above pre-industrial levels). The “optimistic” scenario is assuming net zero emissions targets being discussed by about 140 countries are adopted and successfully implemented. Under this optimistic scenario, warming still exceeds 1.5C and warming higher than 2C could not be ruled out. </a:t>
            </a:r>
            <a:br>
              <a:rPr lang="es-MX" sz="1000">
                <a:latin typeface="Arial"/>
                <a:ea typeface="Arial"/>
                <a:cs typeface="Arial"/>
                <a:sym typeface="Arial"/>
              </a:rPr>
            </a:br>
            <a:br>
              <a:rPr lang="es-MX" sz="1000">
                <a:latin typeface="Arial"/>
                <a:ea typeface="Arial"/>
                <a:cs typeface="Arial"/>
                <a:sym typeface="Arial"/>
              </a:rPr>
            </a:br>
            <a:r>
              <a:rPr lang="es-MX" sz="1000">
                <a:latin typeface="Arial"/>
                <a:ea typeface="Arial"/>
                <a:cs typeface="Arial"/>
                <a:sym typeface="Arial"/>
              </a:rPr>
              <a:t>There remains a substantial gap between what governments have promised to do and the actions they’ve undertaken to date. This is the emissions gap that that private sector can help address. Limiting warming to 1.5°C above pre-industrial levels means that the greenhouse gas emissions need to be reduced rapidly in the coming years, about halved by 2030, and brought to zero soon after around mid-century.</a:t>
            </a:r>
            <a:endParaRPr/>
          </a:p>
        </p:txBody>
      </p:sp>
      <p:sp>
        <p:nvSpPr>
          <p:cNvPr id="262" name="Google Shape;262;g31c977dbd7d_0_24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9.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25.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7.jpg"/><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5.png"/><Relationship Id="rId3"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3.png"/><Relationship Id="rId3"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1.jpg"/><Relationship Id="rId3"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33.png"/><Relationship Id="rId5" Type="http://schemas.openxmlformats.org/officeDocument/2006/relationships/image" Target="../media/image24.png"/><Relationship Id="rId6" Type="http://schemas.openxmlformats.org/officeDocument/2006/relationships/image" Target="../media/image32.png"/><Relationship Id="rId7" Type="http://schemas.openxmlformats.org/officeDocument/2006/relationships/image" Target="../media/image75.png"/><Relationship Id="rId8" Type="http://schemas.openxmlformats.org/officeDocument/2006/relationships/image" Target="../media/image3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 1">
    <p:spTree>
      <p:nvGrpSpPr>
        <p:cNvPr id="11" name="Shape 11"/>
        <p:cNvGrpSpPr/>
        <p:nvPr/>
      </p:nvGrpSpPr>
      <p:grpSpPr>
        <a:xfrm>
          <a:off x="0" y="0"/>
          <a:ext cx="0" cy="0"/>
          <a:chOff x="0" y="0"/>
          <a:chExt cx="0" cy="0"/>
        </a:xfrm>
      </p:grpSpPr>
      <p:pic>
        <p:nvPicPr>
          <p:cNvPr descr="Una playa con el sol de fondo&#10;&#10;Descripción generada automáticamente" id="12" name="Google Shape;12;g3534fd9e272_2_262"/>
          <p:cNvPicPr preferRelativeResize="0"/>
          <p:nvPr/>
        </p:nvPicPr>
        <p:blipFill rotWithShape="1">
          <a:blip r:embed="rId2">
            <a:alphaModFix/>
          </a:blip>
          <a:srcRect b="99" l="0" r="149" t="0"/>
          <a:stretch/>
        </p:blipFill>
        <p:spPr>
          <a:xfrm>
            <a:off x="0" y="3568"/>
            <a:ext cx="12192000" cy="6854432"/>
          </a:xfrm>
          <a:prstGeom prst="rect">
            <a:avLst/>
          </a:prstGeom>
          <a:noFill/>
          <a:ln>
            <a:noFill/>
          </a:ln>
        </p:spPr>
      </p:pic>
      <p:pic>
        <p:nvPicPr>
          <p:cNvPr id="13" name="Google Shape;13;g3534fd9e272_2_262"/>
          <p:cNvPicPr preferRelativeResize="0"/>
          <p:nvPr/>
        </p:nvPicPr>
        <p:blipFill rotWithShape="1">
          <a:blip r:embed="rId3">
            <a:alphaModFix/>
          </a:blip>
          <a:srcRect b="0" l="0" r="-1214" t="0"/>
          <a:stretch/>
        </p:blipFill>
        <p:spPr>
          <a:xfrm>
            <a:off x="0" y="2975"/>
            <a:ext cx="12339874" cy="6858000"/>
          </a:xfrm>
          <a:prstGeom prst="rect">
            <a:avLst/>
          </a:prstGeom>
          <a:noFill/>
          <a:ln>
            <a:noFill/>
          </a:ln>
        </p:spPr>
      </p:pic>
      <p:sp>
        <p:nvSpPr>
          <p:cNvPr id="14" name="Google Shape;14;g3534fd9e272_2_262"/>
          <p:cNvSpPr/>
          <p:nvPr/>
        </p:nvSpPr>
        <p:spPr>
          <a:xfrm>
            <a:off x="4619512" y="0"/>
            <a:ext cx="7582200" cy="6858000"/>
          </a:xfrm>
          <a:prstGeom prst="rect">
            <a:avLst/>
          </a:prstGeom>
          <a:solidFill>
            <a:srgbClr val="FFFFFF">
              <a:alpha val="8313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 name="Google Shape;15;g3534fd9e272_2_262"/>
          <p:cNvPicPr preferRelativeResize="0"/>
          <p:nvPr/>
        </p:nvPicPr>
        <p:blipFill rotWithShape="1">
          <a:blip r:embed="rId4">
            <a:alphaModFix/>
          </a:blip>
          <a:srcRect b="0" l="0" r="0" t="0"/>
          <a:stretch/>
        </p:blipFill>
        <p:spPr>
          <a:xfrm>
            <a:off x="0" y="1946666"/>
            <a:ext cx="12192000" cy="3676067"/>
          </a:xfrm>
          <a:prstGeom prst="rect">
            <a:avLst/>
          </a:prstGeom>
          <a:noFill/>
          <a:ln>
            <a:noFill/>
          </a:ln>
        </p:spPr>
      </p:pic>
      <p:sp>
        <p:nvSpPr>
          <p:cNvPr id="16" name="Google Shape;16;g3534fd9e272_2_262"/>
          <p:cNvSpPr txBox="1"/>
          <p:nvPr>
            <p:ph idx="1" type="body"/>
          </p:nvPr>
        </p:nvSpPr>
        <p:spPr>
          <a:xfrm>
            <a:off x="5112742" y="3253399"/>
            <a:ext cx="6469800" cy="3822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400"/>
              <a:buFont typeface="Raleway"/>
              <a:buNone/>
              <a:defRPr b="0" i="0" sz="2400" u="none" cap="none" strike="noStrike">
                <a:solidFill>
                  <a:schemeClr val="dk1"/>
                </a:solidFill>
                <a:latin typeface="Raleway"/>
                <a:ea typeface="Raleway"/>
                <a:cs typeface="Raleway"/>
                <a:sym typeface="Raleway"/>
              </a:defRPr>
            </a:lvl1pPr>
            <a:lvl2pPr indent="-381000" lvl="1" marL="914400" marR="0" algn="l">
              <a:lnSpc>
                <a:spcPct val="90000"/>
              </a:lnSpc>
              <a:spcBef>
                <a:spcPts val="500"/>
              </a:spcBef>
              <a:spcAft>
                <a:spcPts val="0"/>
              </a:spcAft>
              <a:buClr>
                <a:schemeClr val="dk1"/>
              </a:buClr>
              <a:buSzPts val="2400"/>
              <a:buFont typeface="Raleway"/>
              <a:buChar char="•"/>
              <a:defRPr b="0" i="0" sz="2400" u="none" cap="none" strike="noStrike">
                <a:solidFill>
                  <a:schemeClr val="dk1"/>
                </a:solidFill>
                <a:latin typeface="Raleway"/>
                <a:ea typeface="Raleway"/>
                <a:cs typeface="Raleway"/>
                <a:sym typeface="Raleway"/>
              </a:defRPr>
            </a:lvl2pPr>
            <a:lvl3pPr indent="-355600" lvl="2" marL="1371600" marR="0" algn="l">
              <a:lnSpc>
                <a:spcPct val="90000"/>
              </a:lnSpc>
              <a:spcBef>
                <a:spcPts val="500"/>
              </a:spcBef>
              <a:spcAft>
                <a:spcPts val="0"/>
              </a:spcAft>
              <a:buClr>
                <a:schemeClr val="dk1"/>
              </a:buClr>
              <a:buSzPts val="2000"/>
              <a:buFont typeface="Raleway"/>
              <a:buChar char="•"/>
              <a:defRPr b="0" i="0" sz="2000" u="none" cap="none" strike="noStrike">
                <a:solidFill>
                  <a:schemeClr val="dk1"/>
                </a:solidFill>
                <a:latin typeface="Raleway"/>
                <a:ea typeface="Raleway"/>
                <a:cs typeface="Raleway"/>
                <a:sym typeface="Raleway"/>
              </a:defRPr>
            </a:lvl3pPr>
            <a:lvl4pPr indent="-342900" lvl="3" marL="18288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4pPr>
            <a:lvl5pPr indent="-342900" lvl="4" marL="22860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5pPr>
            <a:lvl6pPr indent="-342900" lvl="5" marL="27432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6pPr>
            <a:lvl7pPr indent="-342900" lvl="6" marL="32004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7pPr>
            <a:lvl8pPr indent="-342900" lvl="7" marL="36576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8pPr>
            <a:lvl9pPr indent="-342900" lvl="8" marL="41148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9pPr>
          </a:lstStyle>
          <a:p/>
        </p:txBody>
      </p:sp>
      <p:sp>
        <p:nvSpPr>
          <p:cNvPr id="17" name="Google Shape;17;g3534fd9e272_2_262"/>
          <p:cNvSpPr txBox="1"/>
          <p:nvPr>
            <p:ph idx="2" type="body"/>
          </p:nvPr>
        </p:nvSpPr>
        <p:spPr>
          <a:xfrm>
            <a:off x="5112743" y="3932023"/>
            <a:ext cx="6469800" cy="982800"/>
          </a:xfrm>
          <a:prstGeom prst="rect">
            <a:avLst/>
          </a:prstGeom>
          <a:noFill/>
          <a:ln>
            <a:noFill/>
          </a:ln>
        </p:spPr>
        <p:txBody>
          <a:bodyPr anchorCtr="0" anchor="t" bIns="45700" lIns="91425" spcFirstLastPara="1" rIns="91425" wrap="square" tIns="45700">
            <a:normAutofit/>
          </a:bodyPr>
          <a:lstStyle>
            <a:lvl1pPr indent="-228600" lvl="0" marL="457200" marR="0" algn="l">
              <a:lnSpc>
                <a:spcPct val="60000"/>
              </a:lnSpc>
              <a:spcBef>
                <a:spcPts val="1000"/>
              </a:spcBef>
              <a:spcAft>
                <a:spcPts val="0"/>
              </a:spcAft>
              <a:buClr>
                <a:schemeClr val="dk1"/>
              </a:buClr>
              <a:buSzPts val="1400"/>
              <a:buFont typeface="Raleway"/>
              <a:buNone/>
              <a:defRPr b="0" i="0" sz="1400" u="none" cap="none" strike="noStrike">
                <a:solidFill>
                  <a:schemeClr val="dk1"/>
                </a:solidFill>
                <a:latin typeface="Raleway"/>
                <a:ea typeface="Raleway"/>
                <a:cs typeface="Raleway"/>
                <a:sym typeface="Raleway"/>
              </a:defRPr>
            </a:lvl1pPr>
            <a:lvl2pPr indent="-381000" lvl="1" marL="914400" marR="0" algn="l">
              <a:lnSpc>
                <a:spcPct val="90000"/>
              </a:lnSpc>
              <a:spcBef>
                <a:spcPts val="500"/>
              </a:spcBef>
              <a:spcAft>
                <a:spcPts val="0"/>
              </a:spcAft>
              <a:buClr>
                <a:schemeClr val="dk1"/>
              </a:buClr>
              <a:buSzPts val="2400"/>
              <a:buFont typeface="Raleway"/>
              <a:buChar char="•"/>
              <a:defRPr b="0" i="0" sz="2400" u="none" cap="none" strike="noStrike">
                <a:solidFill>
                  <a:schemeClr val="dk1"/>
                </a:solidFill>
                <a:latin typeface="Raleway"/>
                <a:ea typeface="Raleway"/>
                <a:cs typeface="Raleway"/>
                <a:sym typeface="Raleway"/>
              </a:defRPr>
            </a:lvl2pPr>
            <a:lvl3pPr indent="-355600" lvl="2" marL="1371600" marR="0" algn="l">
              <a:lnSpc>
                <a:spcPct val="90000"/>
              </a:lnSpc>
              <a:spcBef>
                <a:spcPts val="500"/>
              </a:spcBef>
              <a:spcAft>
                <a:spcPts val="0"/>
              </a:spcAft>
              <a:buClr>
                <a:schemeClr val="dk1"/>
              </a:buClr>
              <a:buSzPts val="2000"/>
              <a:buFont typeface="Raleway"/>
              <a:buChar char="•"/>
              <a:defRPr b="0" i="0" sz="2000" u="none" cap="none" strike="noStrike">
                <a:solidFill>
                  <a:schemeClr val="dk1"/>
                </a:solidFill>
                <a:latin typeface="Raleway"/>
                <a:ea typeface="Raleway"/>
                <a:cs typeface="Raleway"/>
                <a:sym typeface="Raleway"/>
              </a:defRPr>
            </a:lvl3pPr>
            <a:lvl4pPr indent="-342900" lvl="3" marL="18288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4pPr>
            <a:lvl5pPr indent="-342900" lvl="4" marL="22860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5pPr>
            <a:lvl6pPr indent="-342900" lvl="5" marL="27432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6pPr>
            <a:lvl7pPr indent="-342900" lvl="6" marL="32004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7pPr>
            <a:lvl8pPr indent="-342900" lvl="7" marL="36576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8pPr>
            <a:lvl9pPr indent="-342900" lvl="8" marL="41148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9pPr>
          </a:lstStyle>
          <a:p/>
        </p:txBody>
      </p:sp>
      <p:pic>
        <p:nvPicPr>
          <p:cNvPr id="18" name="Google Shape;18;g3534fd9e272_2_262" title="SBTi Logo for Zoom.png"/>
          <p:cNvPicPr preferRelativeResize="0"/>
          <p:nvPr/>
        </p:nvPicPr>
        <p:blipFill rotWithShape="1">
          <a:blip r:embed="rId5">
            <a:alphaModFix/>
          </a:blip>
          <a:srcRect b="0" l="0" r="0" t="0"/>
          <a:stretch/>
        </p:blipFill>
        <p:spPr>
          <a:xfrm>
            <a:off x="10462600" y="251557"/>
            <a:ext cx="1483200" cy="850368"/>
          </a:xfrm>
          <a:prstGeom prst="rect">
            <a:avLst/>
          </a:prstGeom>
          <a:noFill/>
          <a:ln>
            <a:noFill/>
          </a:ln>
        </p:spPr>
      </p:pic>
      <p:sp>
        <p:nvSpPr>
          <p:cNvPr id="19" name="Google Shape;19;g3534fd9e272_2_262"/>
          <p:cNvSpPr txBox="1"/>
          <p:nvPr>
            <p:ph idx="3" type="body"/>
          </p:nvPr>
        </p:nvSpPr>
        <p:spPr>
          <a:xfrm>
            <a:off x="5113338" y="1831975"/>
            <a:ext cx="6506700" cy="11604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rgbClr val="5D266D"/>
              </a:buClr>
              <a:buSzPts val="4100"/>
              <a:buFont typeface="Raleway"/>
              <a:buNone/>
              <a:defRPr b="1" i="0" sz="4100" u="none" cap="none" strike="noStrike">
                <a:solidFill>
                  <a:srgbClr val="5D266D"/>
                </a:solidFill>
                <a:latin typeface="Raleway"/>
                <a:ea typeface="Raleway"/>
                <a:cs typeface="Raleway"/>
                <a:sym typeface="Raleway"/>
              </a:defRPr>
            </a:lvl1pPr>
            <a:lvl2pPr indent="-228600" lvl="1" marL="914400" marR="0" algn="l">
              <a:lnSpc>
                <a:spcPct val="90000"/>
              </a:lnSpc>
              <a:spcBef>
                <a:spcPts val="500"/>
              </a:spcBef>
              <a:spcAft>
                <a:spcPts val="0"/>
              </a:spcAft>
              <a:buClr>
                <a:schemeClr val="dk1"/>
              </a:buClr>
              <a:buSzPts val="4100"/>
              <a:buFont typeface="Raleway"/>
              <a:buNone/>
              <a:defRPr b="1" i="0" sz="4100" u="none" cap="none" strike="noStrike">
                <a:solidFill>
                  <a:schemeClr val="dk1"/>
                </a:solidFill>
                <a:latin typeface="Raleway"/>
                <a:ea typeface="Raleway"/>
                <a:cs typeface="Raleway"/>
                <a:sym typeface="Raleway"/>
              </a:defRPr>
            </a:lvl2pPr>
            <a:lvl3pPr indent="-228600" lvl="2" marL="1371600" marR="0" algn="l">
              <a:lnSpc>
                <a:spcPct val="90000"/>
              </a:lnSpc>
              <a:spcBef>
                <a:spcPts val="500"/>
              </a:spcBef>
              <a:spcAft>
                <a:spcPts val="0"/>
              </a:spcAft>
              <a:buClr>
                <a:schemeClr val="dk1"/>
              </a:buClr>
              <a:buSzPts val="4100"/>
              <a:buFont typeface="Raleway"/>
              <a:buNone/>
              <a:defRPr b="1" i="0" sz="4100" u="none" cap="none" strike="noStrike">
                <a:solidFill>
                  <a:schemeClr val="dk1"/>
                </a:solidFill>
                <a:latin typeface="Raleway"/>
                <a:ea typeface="Raleway"/>
                <a:cs typeface="Raleway"/>
                <a:sym typeface="Raleway"/>
              </a:defRPr>
            </a:lvl3pPr>
            <a:lvl4pPr indent="-228600" lvl="3" marL="1828800" marR="0" algn="l">
              <a:lnSpc>
                <a:spcPct val="90000"/>
              </a:lnSpc>
              <a:spcBef>
                <a:spcPts val="500"/>
              </a:spcBef>
              <a:spcAft>
                <a:spcPts val="0"/>
              </a:spcAft>
              <a:buClr>
                <a:schemeClr val="dk1"/>
              </a:buClr>
              <a:buSzPts val="4100"/>
              <a:buFont typeface="Raleway"/>
              <a:buNone/>
              <a:defRPr b="1" i="0" sz="4100" u="none" cap="none" strike="noStrike">
                <a:solidFill>
                  <a:schemeClr val="dk1"/>
                </a:solidFill>
                <a:latin typeface="Raleway"/>
                <a:ea typeface="Raleway"/>
                <a:cs typeface="Raleway"/>
                <a:sym typeface="Raleway"/>
              </a:defRPr>
            </a:lvl4pPr>
            <a:lvl5pPr indent="-228600" lvl="4" marL="2286000" marR="0" algn="l">
              <a:lnSpc>
                <a:spcPct val="90000"/>
              </a:lnSpc>
              <a:spcBef>
                <a:spcPts val="500"/>
              </a:spcBef>
              <a:spcAft>
                <a:spcPts val="0"/>
              </a:spcAft>
              <a:buClr>
                <a:schemeClr val="dk1"/>
              </a:buClr>
              <a:buSzPts val="4100"/>
              <a:buFont typeface="Raleway"/>
              <a:buNone/>
              <a:defRPr b="1" i="0" sz="4100" u="none" cap="none" strike="noStrike">
                <a:solidFill>
                  <a:schemeClr val="dk1"/>
                </a:solidFill>
                <a:latin typeface="Raleway"/>
                <a:ea typeface="Raleway"/>
                <a:cs typeface="Raleway"/>
                <a:sym typeface="Raleway"/>
              </a:defRPr>
            </a:lvl5pPr>
            <a:lvl6pPr indent="-342900" lvl="5" marL="27432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6pPr>
            <a:lvl7pPr indent="-342900" lvl="6" marL="32004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7pPr>
            <a:lvl8pPr indent="-342900" lvl="7" marL="36576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8pPr>
            <a:lvl9pPr indent="-342900" lvl="8" marL="41148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1">
  <p:cSld name="OBJECT_1">
    <p:spTree>
      <p:nvGrpSpPr>
        <p:cNvPr id="86" name="Shape 86"/>
        <p:cNvGrpSpPr/>
        <p:nvPr/>
      </p:nvGrpSpPr>
      <p:grpSpPr>
        <a:xfrm>
          <a:off x="0" y="0"/>
          <a:ext cx="0" cy="0"/>
          <a:chOff x="0" y="0"/>
          <a:chExt cx="0" cy="0"/>
        </a:xfrm>
      </p:grpSpPr>
      <p:pic>
        <p:nvPicPr>
          <p:cNvPr id="87" name="Google Shape;87;g31b6d40669a_4_6265"/>
          <p:cNvPicPr preferRelativeResize="0"/>
          <p:nvPr/>
        </p:nvPicPr>
        <p:blipFill rotWithShape="1">
          <a:blip r:embed="rId2">
            <a:alphaModFix/>
          </a:blip>
          <a:srcRect b="0" l="0" r="0" t="0"/>
          <a:stretch/>
        </p:blipFill>
        <p:spPr>
          <a:xfrm>
            <a:off x="0" y="0"/>
            <a:ext cx="12192000" cy="72000"/>
          </a:xfrm>
          <a:prstGeom prst="rect">
            <a:avLst/>
          </a:prstGeom>
          <a:noFill/>
          <a:ln>
            <a:noFill/>
          </a:ln>
        </p:spPr>
      </p:pic>
      <p:sp>
        <p:nvSpPr>
          <p:cNvPr id="88" name="Google Shape;88;g31b6d40669a_4_6265"/>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pic>
        <p:nvPicPr>
          <p:cNvPr id="89" name="Google Shape;89;g31b6d40669a_4_6265" title="SBTi Logo for Zoom.png"/>
          <p:cNvPicPr preferRelativeResize="0"/>
          <p:nvPr/>
        </p:nvPicPr>
        <p:blipFill rotWithShape="1">
          <a:blip r:embed="rId3">
            <a:alphaModFix/>
          </a:blip>
          <a:srcRect b="0" l="0" r="0" t="0"/>
          <a:stretch/>
        </p:blipFill>
        <p:spPr>
          <a:xfrm>
            <a:off x="10462600" y="251557"/>
            <a:ext cx="1483200" cy="8503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1">
  <p:cSld name="OBJECT_1">
    <p:spTree>
      <p:nvGrpSpPr>
        <p:cNvPr id="96" name="Shape 96"/>
        <p:cNvGrpSpPr/>
        <p:nvPr/>
      </p:nvGrpSpPr>
      <p:grpSpPr>
        <a:xfrm>
          <a:off x="0" y="0"/>
          <a:ext cx="0" cy="0"/>
          <a:chOff x="0" y="0"/>
          <a:chExt cx="0" cy="0"/>
        </a:xfrm>
      </p:grpSpPr>
      <p:pic>
        <p:nvPicPr>
          <p:cNvPr id="97" name="Google Shape;97;g36c858aecab_0_190"/>
          <p:cNvPicPr preferRelativeResize="0"/>
          <p:nvPr/>
        </p:nvPicPr>
        <p:blipFill rotWithShape="1">
          <a:blip r:embed="rId2">
            <a:alphaModFix/>
          </a:blip>
          <a:srcRect b="0" l="0" r="0" t="0"/>
          <a:stretch/>
        </p:blipFill>
        <p:spPr>
          <a:xfrm>
            <a:off x="0" y="0"/>
            <a:ext cx="12192000" cy="72000"/>
          </a:xfrm>
          <a:prstGeom prst="rect">
            <a:avLst/>
          </a:prstGeom>
          <a:noFill/>
          <a:ln>
            <a:noFill/>
          </a:ln>
        </p:spPr>
      </p:pic>
      <p:sp>
        <p:nvSpPr>
          <p:cNvPr id="98" name="Google Shape;98;g36c858aecab_0_190"/>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333132"/>
                </a:solidFill>
                <a:latin typeface="Raleway"/>
                <a:ea typeface="Raleway"/>
                <a:cs typeface="Raleway"/>
                <a:sym typeface="Raleway"/>
              </a:rPr>
              <a:t>‹#›</a:t>
            </a:fld>
            <a:endParaRPr b="0" i="0" sz="1100" u="none" cap="none" strike="noStrike">
              <a:solidFill>
                <a:srgbClr val="333132"/>
              </a:solidFill>
              <a:latin typeface="Raleway"/>
              <a:ea typeface="Raleway"/>
              <a:cs typeface="Raleway"/>
              <a:sym typeface="Raleway"/>
            </a:endParaRPr>
          </a:p>
        </p:txBody>
      </p:sp>
      <p:pic>
        <p:nvPicPr>
          <p:cNvPr id="99" name="Google Shape;99;g36c858aecab_0_190" title="SBTi Logo for Zoom.png"/>
          <p:cNvPicPr preferRelativeResize="0"/>
          <p:nvPr/>
        </p:nvPicPr>
        <p:blipFill rotWithShape="1">
          <a:blip r:embed="rId3">
            <a:alphaModFix/>
          </a:blip>
          <a:srcRect b="0" l="0" r="0" t="0"/>
          <a:stretch/>
        </p:blipFill>
        <p:spPr>
          <a:xfrm>
            <a:off x="10462600" y="251557"/>
            <a:ext cx="1483200" cy="85036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itle Light">
  <p:cSld name="Slide Title Light">
    <p:bg>
      <p:bgPr>
        <a:solidFill>
          <a:srgbClr val="FFFFFF"/>
        </a:solidFill>
      </p:bgPr>
    </p:bg>
    <p:spTree>
      <p:nvGrpSpPr>
        <p:cNvPr id="105" name="Shape 105"/>
        <p:cNvGrpSpPr/>
        <p:nvPr/>
      </p:nvGrpSpPr>
      <p:grpSpPr>
        <a:xfrm>
          <a:off x="0" y="0"/>
          <a:ext cx="0" cy="0"/>
          <a:chOff x="0" y="0"/>
          <a:chExt cx="0" cy="0"/>
        </a:xfrm>
      </p:grpSpPr>
      <p:sp>
        <p:nvSpPr>
          <p:cNvPr id="106" name="Google Shape;106;p74"/>
          <p:cNvSpPr txBox="1"/>
          <p:nvPr>
            <p:ph type="title"/>
          </p:nvPr>
        </p:nvSpPr>
        <p:spPr>
          <a:xfrm>
            <a:off x="5105400" y="1635288"/>
            <a:ext cx="6477000" cy="1354200"/>
          </a:xfrm>
          <a:prstGeom prst="rect">
            <a:avLst/>
          </a:prstGeom>
          <a:noFill/>
          <a:ln>
            <a:noFill/>
          </a:ln>
        </p:spPr>
        <p:txBody>
          <a:bodyPr anchorCtr="0" anchor="t" bIns="45700" lIns="91425" spcFirstLastPara="1" rIns="91425" wrap="square" tIns="45700">
            <a:spAutoFit/>
          </a:bodyPr>
          <a:lstStyle>
            <a:lvl1pPr lvl="0" algn="l">
              <a:lnSpc>
                <a:spcPct val="100000"/>
              </a:lnSpc>
              <a:spcBef>
                <a:spcPts val="0"/>
              </a:spcBef>
              <a:spcAft>
                <a:spcPts val="0"/>
              </a:spcAft>
              <a:buClr>
                <a:srgbClr val="333132"/>
              </a:buClr>
              <a:buSzPts val="4100"/>
              <a:buFont typeface="Arial"/>
              <a:buNone/>
              <a:defRPr sz="4100">
                <a:solidFill>
                  <a:srgbClr val="3331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74"/>
          <p:cNvSpPr txBox="1"/>
          <p:nvPr>
            <p:ph idx="1" type="body"/>
          </p:nvPr>
        </p:nvSpPr>
        <p:spPr>
          <a:xfrm>
            <a:off x="5105400" y="3021158"/>
            <a:ext cx="6477000" cy="1731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33132"/>
              </a:buClr>
              <a:buSzPts val="1800"/>
              <a:buNone/>
              <a:defRPr sz="1800">
                <a:solidFill>
                  <a:srgbClr val="333132"/>
                </a:solidFill>
                <a:latin typeface="Arial"/>
                <a:ea typeface="Arial"/>
                <a:cs typeface="Arial"/>
                <a:sym typeface="Arial"/>
              </a:defRPr>
            </a:lvl1pPr>
            <a:lvl2pPr indent="-342900" lvl="1" marL="914400" algn="l">
              <a:lnSpc>
                <a:spcPct val="90000"/>
              </a:lnSpc>
              <a:spcBef>
                <a:spcPts val="500"/>
              </a:spcBef>
              <a:spcAft>
                <a:spcPts val="0"/>
              </a:spcAft>
              <a:buClr>
                <a:srgbClr val="333132"/>
              </a:buClr>
              <a:buSzPts val="1800"/>
              <a:buChar char="•"/>
              <a:defRPr/>
            </a:lvl2pPr>
            <a:lvl3pPr indent="-342900" lvl="2" marL="1371600" algn="l">
              <a:lnSpc>
                <a:spcPct val="90000"/>
              </a:lnSpc>
              <a:spcBef>
                <a:spcPts val="500"/>
              </a:spcBef>
              <a:spcAft>
                <a:spcPts val="0"/>
              </a:spcAft>
              <a:buClr>
                <a:srgbClr val="333132"/>
              </a:buClr>
              <a:buSzPts val="1800"/>
              <a:buChar char="•"/>
              <a:defRPr/>
            </a:lvl3pPr>
            <a:lvl4pPr indent="-342900" lvl="3" marL="1828800" algn="l">
              <a:lnSpc>
                <a:spcPct val="90000"/>
              </a:lnSpc>
              <a:spcBef>
                <a:spcPts val="500"/>
              </a:spcBef>
              <a:spcAft>
                <a:spcPts val="0"/>
              </a:spcAft>
              <a:buClr>
                <a:srgbClr val="333132"/>
              </a:buClr>
              <a:buSzPts val="1800"/>
              <a:buChar char="•"/>
              <a:defRPr/>
            </a:lvl4pPr>
            <a:lvl5pPr indent="-342900" lvl="4" marL="2286000" algn="l">
              <a:lnSpc>
                <a:spcPct val="90000"/>
              </a:lnSpc>
              <a:spcBef>
                <a:spcPts val="500"/>
              </a:spcBef>
              <a:spcAft>
                <a:spcPts val="0"/>
              </a:spcAft>
              <a:buClr>
                <a:srgbClr val="33313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8" name="Google Shape;108;p74"/>
          <p:cNvPicPr preferRelativeResize="0"/>
          <p:nvPr/>
        </p:nvPicPr>
        <p:blipFill rotWithShape="1">
          <a:blip r:embed="rId2">
            <a:alphaModFix/>
          </a:blip>
          <a:srcRect b="0" l="0" r="0" t="0"/>
          <a:stretch/>
        </p:blipFill>
        <p:spPr>
          <a:xfrm>
            <a:off x="0" y="0"/>
            <a:ext cx="12192000" cy="61383"/>
          </a:xfrm>
          <a:prstGeom prst="rect">
            <a:avLst/>
          </a:prstGeom>
          <a:noFill/>
          <a:ln>
            <a:noFill/>
          </a:ln>
        </p:spPr>
      </p:pic>
      <p:pic>
        <p:nvPicPr>
          <p:cNvPr id="109" name="Google Shape;109;p74" title="SBTi Logo for Zoom.png"/>
          <p:cNvPicPr preferRelativeResize="0"/>
          <p:nvPr/>
        </p:nvPicPr>
        <p:blipFill rotWithShape="1">
          <a:blip r:embed="rId3">
            <a:alphaModFix/>
          </a:blip>
          <a:srcRect b="2597" l="0" r="0" t="2597"/>
          <a:stretch/>
        </p:blipFill>
        <p:spPr>
          <a:xfrm>
            <a:off x="9990920" y="282811"/>
            <a:ext cx="1829764" cy="994521"/>
          </a:xfrm>
          <a:prstGeom prst="rect">
            <a:avLst/>
          </a:prstGeom>
          <a:noFill/>
          <a:ln>
            <a:noFill/>
          </a:ln>
        </p:spPr>
      </p:pic>
      <p:pic>
        <p:nvPicPr>
          <p:cNvPr id="110" name="Google Shape;110;p74" title="sbt_curve_line (colour).png"/>
          <p:cNvPicPr preferRelativeResize="0"/>
          <p:nvPr/>
        </p:nvPicPr>
        <p:blipFill rotWithShape="1">
          <a:blip r:embed="rId4">
            <a:alphaModFix/>
          </a:blip>
          <a:srcRect b="0" l="16093" r="3758" t="0"/>
          <a:stretch/>
        </p:blipFill>
        <p:spPr>
          <a:xfrm>
            <a:off x="0" y="1800225"/>
            <a:ext cx="12192001" cy="43017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solidFill>
          <a:srgbClr val="12284C"/>
        </a:solidFill>
      </p:bgPr>
    </p:bg>
    <p:spTree>
      <p:nvGrpSpPr>
        <p:cNvPr id="111" name="Shape 111"/>
        <p:cNvGrpSpPr/>
        <p:nvPr/>
      </p:nvGrpSpPr>
      <p:grpSpPr>
        <a:xfrm>
          <a:off x="0" y="0"/>
          <a:ext cx="0" cy="0"/>
          <a:chOff x="0" y="0"/>
          <a:chExt cx="0" cy="0"/>
        </a:xfrm>
      </p:grpSpPr>
      <p:pic>
        <p:nvPicPr>
          <p:cNvPr id="112" name="Google Shape;112;g23f538ac39d_0_266"/>
          <p:cNvPicPr preferRelativeResize="0"/>
          <p:nvPr/>
        </p:nvPicPr>
        <p:blipFill rotWithShape="1">
          <a:blip r:embed="rId2">
            <a:alphaModFix/>
          </a:blip>
          <a:srcRect b="0" l="0" r="0" t="0"/>
          <a:stretch/>
        </p:blipFill>
        <p:spPr>
          <a:xfrm>
            <a:off x="0" y="0"/>
            <a:ext cx="12192000" cy="61383"/>
          </a:xfrm>
          <a:prstGeom prst="rect">
            <a:avLst/>
          </a:prstGeom>
          <a:noFill/>
          <a:ln>
            <a:noFill/>
          </a:ln>
        </p:spPr>
      </p:pic>
      <p:sp>
        <p:nvSpPr>
          <p:cNvPr id="113" name="Google Shape;113;g23f538ac39d_0_266"/>
          <p:cNvSpPr txBox="1"/>
          <p:nvPr>
            <p:ph idx="1" type="body"/>
          </p:nvPr>
        </p:nvSpPr>
        <p:spPr>
          <a:xfrm>
            <a:off x="5083714" y="1216049"/>
            <a:ext cx="6469200" cy="6123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4100"/>
              <a:buFont typeface="Raleway"/>
              <a:buNone/>
              <a:defRPr b="1" i="0" sz="4100" u="none" cap="none" strike="noStrike">
                <a:solidFill>
                  <a:schemeClr val="lt1"/>
                </a:solidFill>
                <a:latin typeface="Raleway"/>
                <a:ea typeface="Raleway"/>
                <a:cs typeface="Raleway"/>
                <a:sym typeface="Raleway"/>
              </a:defRPr>
            </a:lvl1pPr>
            <a:lvl2pPr indent="-228600" lvl="1" marL="914400" marR="0" algn="l">
              <a:lnSpc>
                <a:spcPct val="90000"/>
              </a:lnSpc>
              <a:spcBef>
                <a:spcPts val="500"/>
              </a:spcBef>
              <a:spcAft>
                <a:spcPts val="0"/>
              </a:spcAft>
              <a:buClr>
                <a:schemeClr val="lt1"/>
              </a:buClr>
              <a:buSzPts val="2400"/>
              <a:buFont typeface="Raleway"/>
              <a:buNone/>
              <a:defRPr b="1" i="0" sz="2400" u="none" cap="none" strike="noStrike">
                <a:solidFill>
                  <a:schemeClr val="lt1"/>
                </a:solidFill>
                <a:latin typeface="Raleway"/>
                <a:ea typeface="Raleway"/>
                <a:cs typeface="Raleway"/>
                <a:sym typeface="Raleway"/>
              </a:defRPr>
            </a:lvl2pPr>
            <a:lvl3pPr indent="-228600" lvl="2" marL="1371600" marR="0" algn="l">
              <a:lnSpc>
                <a:spcPct val="90000"/>
              </a:lnSpc>
              <a:spcBef>
                <a:spcPts val="500"/>
              </a:spcBef>
              <a:spcAft>
                <a:spcPts val="0"/>
              </a:spcAft>
              <a:buClr>
                <a:schemeClr val="lt1"/>
              </a:buClr>
              <a:buSzPts val="2000"/>
              <a:buFont typeface="Raleway"/>
              <a:buNone/>
              <a:defRPr b="1" i="0" sz="2000" u="none" cap="none" strike="noStrike">
                <a:solidFill>
                  <a:schemeClr val="lt1"/>
                </a:solidFill>
                <a:latin typeface="Raleway"/>
                <a:ea typeface="Raleway"/>
                <a:cs typeface="Raleway"/>
                <a:sym typeface="Raleway"/>
              </a:defRPr>
            </a:lvl3pPr>
            <a:lvl4pPr indent="-228600" lvl="3" marL="1828800" marR="0" algn="l">
              <a:lnSpc>
                <a:spcPct val="90000"/>
              </a:lnSpc>
              <a:spcBef>
                <a:spcPts val="500"/>
              </a:spcBef>
              <a:spcAft>
                <a:spcPts val="0"/>
              </a:spcAft>
              <a:buClr>
                <a:schemeClr val="lt1"/>
              </a:buClr>
              <a:buSzPts val="1800"/>
              <a:buFont typeface="Raleway"/>
              <a:buNone/>
              <a:defRPr b="1" i="0" sz="1800" u="none" cap="none" strike="noStrike">
                <a:solidFill>
                  <a:schemeClr val="lt1"/>
                </a:solidFill>
                <a:latin typeface="Raleway"/>
                <a:ea typeface="Raleway"/>
                <a:cs typeface="Raleway"/>
                <a:sym typeface="Raleway"/>
              </a:defRPr>
            </a:lvl4pPr>
            <a:lvl5pPr indent="-228600" lvl="4" marL="2286000" marR="0" algn="l">
              <a:lnSpc>
                <a:spcPct val="90000"/>
              </a:lnSpc>
              <a:spcBef>
                <a:spcPts val="500"/>
              </a:spcBef>
              <a:spcAft>
                <a:spcPts val="0"/>
              </a:spcAft>
              <a:buClr>
                <a:schemeClr val="lt1"/>
              </a:buClr>
              <a:buSzPts val="1800"/>
              <a:buFont typeface="Raleway"/>
              <a:buNone/>
              <a:defRPr b="1" i="0" sz="1800" u="none" cap="none" strike="noStrike">
                <a:solidFill>
                  <a:schemeClr val="lt1"/>
                </a:solidFill>
                <a:latin typeface="Raleway"/>
                <a:ea typeface="Raleway"/>
                <a:cs typeface="Raleway"/>
                <a:sym typeface="Raleway"/>
              </a:defRPr>
            </a:lvl5pPr>
            <a:lvl6pPr indent="-342900" lvl="5" marL="2743200" marR="0" algn="l">
              <a:lnSpc>
                <a:spcPct val="90000"/>
              </a:lnSpc>
              <a:spcBef>
                <a:spcPts val="500"/>
              </a:spcBef>
              <a:spcAft>
                <a:spcPts val="0"/>
              </a:spcAft>
              <a:buClr>
                <a:schemeClr val="dk1"/>
              </a:buClr>
              <a:buSzPts val="1800"/>
              <a:buFont typeface="Raleway"/>
              <a:buChar char="•"/>
              <a:defRPr i="0" sz="1800" u="none" cap="none" strike="noStrike">
                <a:solidFill>
                  <a:schemeClr val="dk1"/>
                </a:solidFill>
                <a:latin typeface="Raleway"/>
                <a:ea typeface="Raleway"/>
                <a:cs typeface="Raleway"/>
                <a:sym typeface="Raleway"/>
              </a:defRPr>
            </a:lvl6pPr>
            <a:lvl7pPr indent="-342900" lvl="6" marL="3200400" marR="0" algn="l">
              <a:lnSpc>
                <a:spcPct val="90000"/>
              </a:lnSpc>
              <a:spcBef>
                <a:spcPts val="500"/>
              </a:spcBef>
              <a:spcAft>
                <a:spcPts val="0"/>
              </a:spcAft>
              <a:buClr>
                <a:schemeClr val="dk1"/>
              </a:buClr>
              <a:buSzPts val="1800"/>
              <a:buFont typeface="Raleway"/>
              <a:buChar char="•"/>
              <a:defRPr i="0" sz="1800" u="none" cap="none" strike="noStrike">
                <a:solidFill>
                  <a:schemeClr val="dk1"/>
                </a:solidFill>
                <a:latin typeface="Raleway"/>
                <a:ea typeface="Raleway"/>
                <a:cs typeface="Raleway"/>
                <a:sym typeface="Raleway"/>
              </a:defRPr>
            </a:lvl7pPr>
            <a:lvl8pPr indent="-342900" lvl="7" marL="3657600" marR="0" algn="l">
              <a:lnSpc>
                <a:spcPct val="90000"/>
              </a:lnSpc>
              <a:spcBef>
                <a:spcPts val="500"/>
              </a:spcBef>
              <a:spcAft>
                <a:spcPts val="0"/>
              </a:spcAft>
              <a:buClr>
                <a:schemeClr val="dk1"/>
              </a:buClr>
              <a:buSzPts val="1800"/>
              <a:buFont typeface="Raleway"/>
              <a:buChar char="•"/>
              <a:defRPr i="0" sz="1800" u="none" cap="none" strike="noStrike">
                <a:solidFill>
                  <a:schemeClr val="dk1"/>
                </a:solidFill>
                <a:latin typeface="Raleway"/>
                <a:ea typeface="Raleway"/>
                <a:cs typeface="Raleway"/>
                <a:sym typeface="Raleway"/>
              </a:defRPr>
            </a:lvl8pPr>
            <a:lvl9pPr indent="-342900" lvl="8" marL="4114800" marR="0" algn="l">
              <a:lnSpc>
                <a:spcPct val="90000"/>
              </a:lnSpc>
              <a:spcBef>
                <a:spcPts val="500"/>
              </a:spcBef>
              <a:spcAft>
                <a:spcPts val="0"/>
              </a:spcAft>
              <a:buClr>
                <a:schemeClr val="dk1"/>
              </a:buClr>
              <a:buSzPts val="1800"/>
              <a:buFont typeface="Raleway"/>
              <a:buChar char="•"/>
              <a:defRPr i="0" sz="1800" u="none" cap="none" strike="noStrike">
                <a:solidFill>
                  <a:schemeClr val="dk1"/>
                </a:solidFill>
                <a:latin typeface="Raleway"/>
                <a:ea typeface="Raleway"/>
                <a:cs typeface="Raleway"/>
                <a:sym typeface="Raleway"/>
              </a:defRPr>
            </a:lvl9pPr>
          </a:lstStyle>
          <a:p/>
        </p:txBody>
      </p:sp>
      <p:sp>
        <p:nvSpPr>
          <p:cNvPr id="114" name="Google Shape;114;g23f538ac39d_0_266"/>
          <p:cNvSpPr txBox="1"/>
          <p:nvPr>
            <p:ph idx="2" type="body"/>
          </p:nvPr>
        </p:nvSpPr>
        <p:spPr>
          <a:xfrm>
            <a:off x="5083714" y="2128108"/>
            <a:ext cx="6469200" cy="29733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100"/>
              <a:buFont typeface="Raleway"/>
              <a:buNone/>
              <a:defRPr i="0" sz="2100" u="none" cap="none" strike="noStrike">
                <a:solidFill>
                  <a:schemeClr val="lt1"/>
                </a:solidFill>
                <a:latin typeface="Raleway"/>
                <a:ea typeface="Raleway"/>
                <a:cs typeface="Raleway"/>
                <a:sym typeface="Raleway"/>
              </a:defRPr>
            </a:lvl1pPr>
            <a:lvl2pPr indent="-228600" lvl="1" marL="914400" marR="0" algn="l">
              <a:lnSpc>
                <a:spcPct val="90000"/>
              </a:lnSpc>
              <a:spcBef>
                <a:spcPts val="500"/>
              </a:spcBef>
              <a:spcAft>
                <a:spcPts val="0"/>
              </a:spcAft>
              <a:buClr>
                <a:schemeClr val="lt1"/>
              </a:buClr>
              <a:buSzPts val="2100"/>
              <a:buFont typeface="Raleway"/>
              <a:buNone/>
              <a:defRPr i="0" sz="2100" u="none" cap="none" strike="noStrike">
                <a:solidFill>
                  <a:schemeClr val="lt1"/>
                </a:solidFill>
                <a:latin typeface="Raleway"/>
                <a:ea typeface="Raleway"/>
                <a:cs typeface="Raleway"/>
                <a:sym typeface="Raleway"/>
              </a:defRPr>
            </a:lvl2pPr>
            <a:lvl3pPr indent="-228600" lvl="2" marL="1371600" marR="0" algn="l">
              <a:lnSpc>
                <a:spcPct val="90000"/>
              </a:lnSpc>
              <a:spcBef>
                <a:spcPts val="500"/>
              </a:spcBef>
              <a:spcAft>
                <a:spcPts val="0"/>
              </a:spcAft>
              <a:buClr>
                <a:schemeClr val="lt1"/>
              </a:buClr>
              <a:buSzPts val="2100"/>
              <a:buFont typeface="Raleway"/>
              <a:buNone/>
              <a:defRPr i="0" sz="2100" u="none" cap="none" strike="noStrike">
                <a:solidFill>
                  <a:schemeClr val="lt1"/>
                </a:solidFill>
                <a:latin typeface="Raleway"/>
                <a:ea typeface="Raleway"/>
                <a:cs typeface="Raleway"/>
                <a:sym typeface="Raleway"/>
              </a:defRPr>
            </a:lvl3pPr>
            <a:lvl4pPr indent="-228600" lvl="3" marL="1828800" marR="0" algn="l">
              <a:lnSpc>
                <a:spcPct val="90000"/>
              </a:lnSpc>
              <a:spcBef>
                <a:spcPts val="500"/>
              </a:spcBef>
              <a:spcAft>
                <a:spcPts val="0"/>
              </a:spcAft>
              <a:buClr>
                <a:schemeClr val="lt1"/>
              </a:buClr>
              <a:buSzPts val="2100"/>
              <a:buFont typeface="Raleway"/>
              <a:buNone/>
              <a:defRPr i="0" sz="2100" u="none" cap="none" strike="noStrike">
                <a:solidFill>
                  <a:schemeClr val="lt1"/>
                </a:solidFill>
                <a:latin typeface="Raleway"/>
                <a:ea typeface="Raleway"/>
                <a:cs typeface="Raleway"/>
                <a:sym typeface="Raleway"/>
              </a:defRPr>
            </a:lvl4pPr>
            <a:lvl5pPr indent="-228600" lvl="4" marL="2286000" marR="0" algn="l">
              <a:lnSpc>
                <a:spcPct val="90000"/>
              </a:lnSpc>
              <a:spcBef>
                <a:spcPts val="500"/>
              </a:spcBef>
              <a:spcAft>
                <a:spcPts val="0"/>
              </a:spcAft>
              <a:buClr>
                <a:schemeClr val="lt1"/>
              </a:buClr>
              <a:buSzPts val="2100"/>
              <a:buFont typeface="Raleway"/>
              <a:buNone/>
              <a:defRPr i="0" sz="2100" u="none" cap="none" strike="noStrike">
                <a:solidFill>
                  <a:schemeClr val="lt1"/>
                </a:solidFill>
                <a:latin typeface="Raleway"/>
                <a:ea typeface="Raleway"/>
                <a:cs typeface="Raleway"/>
                <a:sym typeface="Raleway"/>
              </a:defRPr>
            </a:lvl5pPr>
            <a:lvl6pPr indent="-342900" lvl="5" marL="2743200" marR="0" algn="l">
              <a:lnSpc>
                <a:spcPct val="90000"/>
              </a:lnSpc>
              <a:spcBef>
                <a:spcPts val="500"/>
              </a:spcBef>
              <a:spcAft>
                <a:spcPts val="0"/>
              </a:spcAft>
              <a:buClr>
                <a:schemeClr val="dk1"/>
              </a:buClr>
              <a:buSzPts val="1800"/>
              <a:buFont typeface="Raleway"/>
              <a:buChar char="•"/>
              <a:defRPr i="0" sz="1800" u="none" cap="none" strike="noStrike">
                <a:solidFill>
                  <a:schemeClr val="dk1"/>
                </a:solidFill>
                <a:latin typeface="Raleway"/>
                <a:ea typeface="Raleway"/>
                <a:cs typeface="Raleway"/>
                <a:sym typeface="Raleway"/>
              </a:defRPr>
            </a:lvl6pPr>
            <a:lvl7pPr indent="-342900" lvl="6" marL="3200400" marR="0" algn="l">
              <a:lnSpc>
                <a:spcPct val="90000"/>
              </a:lnSpc>
              <a:spcBef>
                <a:spcPts val="500"/>
              </a:spcBef>
              <a:spcAft>
                <a:spcPts val="0"/>
              </a:spcAft>
              <a:buClr>
                <a:schemeClr val="dk1"/>
              </a:buClr>
              <a:buSzPts val="1800"/>
              <a:buFont typeface="Raleway"/>
              <a:buChar char="•"/>
              <a:defRPr i="0" sz="1800" u="none" cap="none" strike="noStrike">
                <a:solidFill>
                  <a:schemeClr val="dk1"/>
                </a:solidFill>
                <a:latin typeface="Raleway"/>
                <a:ea typeface="Raleway"/>
                <a:cs typeface="Raleway"/>
                <a:sym typeface="Raleway"/>
              </a:defRPr>
            </a:lvl7pPr>
            <a:lvl8pPr indent="-342900" lvl="7" marL="3657600" marR="0" algn="l">
              <a:lnSpc>
                <a:spcPct val="90000"/>
              </a:lnSpc>
              <a:spcBef>
                <a:spcPts val="500"/>
              </a:spcBef>
              <a:spcAft>
                <a:spcPts val="0"/>
              </a:spcAft>
              <a:buClr>
                <a:schemeClr val="dk1"/>
              </a:buClr>
              <a:buSzPts val="1800"/>
              <a:buFont typeface="Raleway"/>
              <a:buChar char="•"/>
              <a:defRPr i="0" sz="1800" u="none" cap="none" strike="noStrike">
                <a:solidFill>
                  <a:schemeClr val="dk1"/>
                </a:solidFill>
                <a:latin typeface="Raleway"/>
                <a:ea typeface="Raleway"/>
                <a:cs typeface="Raleway"/>
                <a:sym typeface="Raleway"/>
              </a:defRPr>
            </a:lvl8pPr>
            <a:lvl9pPr indent="-342900" lvl="8" marL="4114800" marR="0" algn="l">
              <a:lnSpc>
                <a:spcPct val="90000"/>
              </a:lnSpc>
              <a:spcBef>
                <a:spcPts val="500"/>
              </a:spcBef>
              <a:spcAft>
                <a:spcPts val="0"/>
              </a:spcAft>
              <a:buClr>
                <a:schemeClr val="dk1"/>
              </a:buClr>
              <a:buSzPts val="1800"/>
              <a:buFont typeface="Raleway"/>
              <a:buChar char="•"/>
              <a:defRPr i="0" sz="1800" u="none" cap="none" strike="noStrike">
                <a:solidFill>
                  <a:schemeClr val="dk1"/>
                </a:solidFill>
                <a:latin typeface="Raleway"/>
                <a:ea typeface="Raleway"/>
                <a:cs typeface="Raleway"/>
                <a:sym typeface="Raleway"/>
              </a:defRPr>
            </a:lvl9pPr>
          </a:lstStyle>
          <a:p/>
        </p:txBody>
      </p:sp>
      <p:pic>
        <p:nvPicPr>
          <p:cNvPr id="115" name="Google Shape;115;g23f538ac39d_0_266"/>
          <p:cNvPicPr preferRelativeResize="0"/>
          <p:nvPr/>
        </p:nvPicPr>
        <p:blipFill rotWithShape="1">
          <a:blip r:embed="rId3">
            <a:alphaModFix/>
          </a:blip>
          <a:srcRect b="0" l="0" r="0" t="0"/>
          <a:stretch/>
        </p:blipFill>
        <p:spPr>
          <a:xfrm>
            <a:off x="0" y="2192875"/>
            <a:ext cx="12192000" cy="3998950"/>
          </a:xfrm>
          <a:prstGeom prst="rect">
            <a:avLst/>
          </a:prstGeom>
          <a:noFill/>
          <a:ln>
            <a:noFill/>
          </a:ln>
        </p:spPr>
      </p:pic>
      <p:pic>
        <p:nvPicPr>
          <p:cNvPr id="116" name="Google Shape;116;g23f538ac39d_0_266" title="SBTi White Logo.png"/>
          <p:cNvPicPr preferRelativeResize="0"/>
          <p:nvPr/>
        </p:nvPicPr>
        <p:blipFill>
          <a:blip r:embed="rId4">
            <a:alphaModFix/>
          </a:blip>
          <a:stretch>
            <a:fillRect/>
          </a:stretch>
        </p:blipFill>
        <p:spPr>
          <a:xfrm>
            <a:off x="10008000" y="280800"/>
            <a:ext cx="1800000" cy="96706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1">
  <p:cSld name="OBJECT_1">
    <p:spTree>
      <p:nvGrpSpPr>
        <p:cNvPr id="123" name="Shape 123"/>
        <p:cNvGrpSpPr/>
        <p:nvPr/>
      </p:nvGrpSpPr>
      <p:grpSpPr>
        <a:xfrm>
          <a:off x="0" y="0"/>
          <a:ext cx="0" cy="0"/>
          <a:chOff x="0" y="0"/>
          <a:chExt cx="0" cy="0"/>
        </a:xfrm>
      </p:grpSpPr>
      <p:pic>
        <p:nvPicPr>
          <p:cNvPr id="124" name="Google Shape;124;g36d26a74b0e_0_200"/>
          <p:cNvPicPr preferRelativeResize="0"/>
          <p:nvPr/>
        </p:nvPicPr>
        <p:blipFill rotWithShape="1">
          <a:blip r:embed="rId2">
            <a:alphaModFix/>
          </a:blip>
          <a:srcRect b="0" l="0" r="0" t="0"/>
          <a:stretch/>
        </p:blipFill>
        <p:spPr>
          <a:xfrm>
            <a:off x="0" y="0"/>
            <a:ext cx="12192000" cy="72000"/>
          </a:xfrm>
          <a:prstGeom prst="rect">
            <a:avLst/>
          </a:prstGeom>
          <a:noFill/>
          <a:ln>
            <a:noFill/>
          </a:ln>
        </p:spPr>
      </p:pic>
      <p:sp>
        <p:nvSpPr>
          <p:cNvPr id="125" name="Google Shape;125;g36d26a74b0e_0_200"/>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000" u="none" cap="none" strike="noStrike">
                <a:solidFill>
                  <a:srgbClr val="333132"/>
                </a:solidFill>
                <a:latin typeface="Raleway"/>
                <a:ea typeface="Raleway"/>
                <a:cs typeface="Raleway"/>
                <a:sym typeface="Raleway"/>
              </a:rPr>
              <a:t>‹#›</a:t>
            </a:fld>
            <a:endParaRPr b="0" i="0" sz="1000" u="none" cap="none" strike="noStrike">
              <a:solidFill>
                <a:srgbClr val="333132"/>
              </a:solidFill>
              <a:latin typeface="Raleway"/>
              <a:ea typeface="Raleway"/>
              <a:cs typeface="Raleway"/>
              <a:sym typeface="Raleway"/>
            </a:endParaRPr>
          </a:p>
        </p:txBody>
      </p:sp>
      <p:pic>
        <p:nvPicPr>
          <p:cNvPr id="126" name="Google Shape;126;g36d26a74b0e_0_200" title="SBTi Logo for Zoom.png"/>
          <p:cNvPicPr preferRelativeResize="0"/>
          <p:nvPr/>
        </p:nvPicPr>
        <p:blipFill rotWithShape="1">
          <a:blip r:embed="rId3">
            <a:alphaModFix/>
          </a:blip>
          <a:srcRect b="0" l="0" r="0" t="0"/>
          <a:stretch/>
        </p:blipFill>
        <p:spPr>
          <a:xfrm>
            <a:off x="10462600" y="251557"/>
            <a:ext cx="1483200" cy="85036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133" name="Shape 133"/>
        <p:cNvGrpSpPr/>
        <p:nvPr/>
      </p:nvGrpSpPr>
      <p:grpSpPr>
        <a:xfrm>
          <a:off x="0" y="0"/>
          <a:ext cx="0" cy="0"/>
          <a:chOff x="0" y="0"/>
          <a:chExt cx="0" cy="0"/>
        </a:xfrm>
      </p:grpSpPr>
      <p:pic>
        <p:nvPicPr>
          <p:cNvPr id="134" name="Google Shape;134;g30859ca0cba_0_228"/>
          <p:cNvPicPr preferRelativeResize="0"/>
          <p:nvPr/>
        </p:nvPicPr>
        <p:blipFill rotWithShape="1">
          <a:blip r:embed="rId2">
            <a:alphaModFix/>
          </a:blip>
          <a:srcRect b="0" l="0" r="0" t="0"/>
          <a:stretch/>
        </p:blipFill>
        <p:spPr>
          <a:xfrm>
            <a:off x="0" y="0"/>
            <a:ext cx="12192000" cy="61383"/>
          </a:xfrm>
          <a:prstGeom prst="rect">
            <a:avLst/>
          </a:prstGeom>
          <a:noFill/>
          <a:ln>
            <a:noFill/>
          </a:ln>
        </p:spPr>
      </p:pic>
      <p:pic>
        <p:nvPicPr>
          <p:cNvPr id="135" name="Google Shape;135;g30859ca0cba_0_228" title="SBTi Logo for Zoom.png"/>
          <p:cNvPicPr preferRelativeResize="0"/>
          <p:nvPr/>
        </p:nvPicPr>
        <p:blipFill rotWithShape="1">
          <a:blip r:embed="rId3">
            <a:alphaModFix/>
          </a:blip>
          <a:srcRect b="0" l="0" r="0" t="0"/>
          <a:stretch/>
        </p:blipFill>
        <p:spPr>
          <a:xfrm>
            <a:off x="10462600" y="251557"/>
            <a:ext cx="1483200" cy="85036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1B2A4A"/>
        </a:solidFill>
      </p:bgPr>
    </p:bg>
    <p:spTree>
      <p:nvGrpSpPr>
        <p:cNvPr id="136" name="Shape 136"/>
        <p:cNvGrpSpPr/>
        <p:nvPr/>
      </p:nvGrpSpPr>
      <p:grpSpPr>
        <a:xfrm>
          <a:off x="0" y="0"/>
          <a:ext cx="0" cy="0"/>
          <a:chOff x="0" y="0"/>
          <a:chExt cx="0" cy="0"/>
        </a:xfrm>
      </p:grpSpPr>
      <p:pic>
        <p:nvPicPr>
          <p:cNvPr id="137" name="Google Shape;137;g30859ca0cba_0_152"/>
          <p:cNvPicPr preferRelativeResize="0"/>
          <p:nvPr/>
        </p:nvPicPr>
        <p:blipFill rotWithShape="1">
          <a:blip r:embed="rId2">
            <a:alphaModFix/>
          </a:blip>
          <a:srcRect b="0" l="0" r="0" t="0"/>
          <a:stretch/>
        </p:blipFill>
        <p:spPr>
          <a:xfrm>
            <a:off x="0" y="63500"/>
            <a:ext cx="6030399" cy="6794510"/>
          </a:xfrm>
          <a:prstGeom prst="rect">
            <a:avLst/>
          </a:prstGeom>
          <a:noFill/>
          <a:ln>
            <a:noFill/>
          </a:ln>
        </p:spPr>
      </p:pic>
      <p:pic>
        <p:nvPicPr>
          <p:cNvPr id="138" name="Google Shape;138;g30859ca0cba_0_152"/>
          <p:cNvPicPr preferRelativeResize="0"/>
          <p:nvPr/>
        </p:nvPicPr>
        <p:blipFill rotWithShape="1">
          <a:blip r:embed="rId3">
            <a:alphaModFix/>
          </a:blip>
          <a:srcRect b="0" l="0" r="0" t="0"/>
          <a:stretch/>
        </p:blipFill>
        <p:spPr>
          <a:xfrm>
            <a:off x="0" y="0"/>
            <a:ext cx="12192000" cy="72000"/>
          </a:xfrm>
          <a:prstGeom prst="rect">
            <a:avLst/>
          </a:prstGeom>
          <a:noFill/>
          <a:ln>
            <a:noFill/>
          </a:ln>
        </p:spPr>
      </p:pic>
      <p:pic>
        <p:nvPicPr>
          <p:cNvPr id="139" name="Google Shape;139;g30859ca0cba_0_152"/>
          <p:cNvPicPr preferRelativeResize="0"/>
          <p:nvPr/>
        </p:nvPicPr>
        <p:blipFill rotWithShape="1">
          <a:blip r:embed="rId4">
            <a:alphaModFix/>
          </a:blip>
          <a:srcRect b="0" l="0" r="0" t="0"/>
          <a:stretch/>
        </p:blipFill>
        <p:spPr>
          <a:xfrm>
            <a:off x="9600000" y="-111761"/>
            <a:ext cx="2592000" cy="1764088"/>
          </a:xfrm>
          <a:prstGeom prst="rect">
            <a:avLst/>
          </a:prstGeom>
          <a:noFill/>
          <a:ln>
            <a:noFill/>
          </a:ln>
        </p:spPr>
      </p:pic>
      <p:pic>
        <p:nvPicPr>
          <p:cNvPr id="140" name="Google Shape;140;g30859ca0cba_0_152"/>
          <p:cNvPicPr preferRelativeResize="0"/>
          <p:nvPr/>
        </p:nvPicPr>
        <p:blipFill rotWithShape="1">
          <a:blip r:embed="rId5">
            <a:alphaModFix/>
          </a:blip>
          <a:srcRect b="0" l="0" r="0" t="0"/>
          <a:stretch/>
        </p:blipFill>
        <p:spPr>
          <a:xfrm>
            <a:off x="0" y="2190350"/>
            <a:ext cx="12192000" cy="39989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row two third" showMasterSp="0">
  <p:cSld name="Arrow two third">
    <p:bg>
      <p:bgPr>
        <a:solidFill>
          <a:srgbClr val="344EA1"/>
        </a:solidFill>
      </p:bgPr>
    </p:bg>
    <p:spTree>
      <p:nvGrpSpPr>
        <p:cNvPr id="141" name="Shape 141"/>
        <p:cNvGrpSpPr/>
        <p:nvPr/>
      </p:nvGrpSpPr>
      <p:grpSpPr>
        <a:xfrm>
          <a:off x="0" y="0"/>
          <a:ext cx="0" cy="0"/>
          <a:chOff x="0" y="0"/>
          <a:chExt cx="0" cy="0"/>
        </a:xfrm>
      </p:grpSpPr>
      <p:sp>
        <p:nvSpPr>
          <p:cNvPr id="142" name="Google Shape;142;g30859ca0cba_0_162"/>
          <p:cNvSpPr/>
          <p:nvPr/>
        </p:nvSpPr>
        <p:spPr>
          <a:xfrm>
            <a:off x="0" y="0"/>
            <a:ext cx="8446239" cy="6858000"/>
          </a:xfrm>
          <a:custGeom>
            <a:rect b="b" l="l" r="r" t="t"/>
            <a:pathLst>
              <a:path extrusionOk="0" h="6858000" w="8446239">
                <a:moveTo>
                  <a:pt x="0" y="0"/>
                </a:moveTo>
                <a:lnTo>
                  <a:pt x="7645979" y="0"/>
                </a:lnTo>
                <a:lnTo>
                  <a:pt x="8446239" y="3429000"/>
                </a:lnTo>
                <a:lnTo>
                  <a:pt x="7645979" y="6858000"/>
                </a:lnTo>
                <a:lnTo>
                  <a:pt x="0" y="685800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F7F7F7"/>
              </a:solidFill>
              <a:latin typeface="Arial"/>
              <a:ea typeface="Arial"/>
              <a:cs typeface="Arial"/>
              <a:sym typeface="Arial"/>
            </a:endParaRPr>
          </a:p>
        </p:txBody>
      </p:sp>
      <p:sp>
        <p:nvSpPr>
          <p:cNvPr id="143" name="Google Shape;143;g30859ca0cba_0_162"/>
          <p:cNvSpPr txBox="1"/>
          <p:nvPr>
            <p:ph type="title"/>
          </p:nvPr>
        </p:nvSpPr>
        <p:spPr>
          <a:xfrm>
            <a:off x="340283" y="298756"/>
            <a:ext cx="6546600" cy="435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5D266D"/>
              </a:buClr>
              <a:buSzPts val="2800"/>
              <a:buFont typeface="Arial"/>
              <a:buNone/>
              <a:defRPr sz="2800" cap="none">
                <a:solidFill>
                  <a:srgbClr val="5D266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4" name="Google Shape;144;g30859ca0cba_0_162"/>
          <p:cNvPicPr preferRelativeResize="0"/>
          <p:nvPr/>
        </p:nvPicPr>
        <p:blipFill rotWithShape="1">
          <a:blip r:embed="rId2">
            <a:alphaModFix/>
          </a:blip>
          <a:srcRect b="0" l="0" r="0" t="0"/>
          <a:stretch/>
        </p:blipFill>
        <p:spPr>
          <a:xfrm>
            <a:off x="7490339" y="3589606"/>
            <a:ext cx="1365250" cy="3382962"/>
          </a:xfrm>
          <a:custGeom>
            <a:rect b="b" l="l" r="r" t="t"/>
            <a:pathLst>
              <a:path extrusionOk="0" h="3382962" w="1365250">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ln>
            <a:noFill/>
          </a:ln>
        </p:spPr>
      </p:pic>
      <p:pic>
        <p:nvPicPr>
          <p:cNvPr id="145" name="Google Shape;145;g30859ca0cba_0_162"/>
          <p:cNvPicPr preferRelativeResize="0"/>
          <p:nvPr/>
        </p:nvPicPr>
        <p:blipFill rotWithShape="1">
          <a:blip r:embed="rId3">
            <a:alphaModFix/>
          </a:blip>
          <a:srcRect b="0" l="0" r="0" t="0"/>
          <a:stretch/>
        </p:blipFill>
        <p:spPr>
          <a:xfrm>
            <a:off x="9600000" y="5146039"/>
            <a:ext cx="2592000" cy="176408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ivider Plain">
  <p:cSld name="Slide Divider Plain">
    <p:bg>
      <p:bgPr>
        <a:solidFill>
          <a:srgbClr val="1B2A4A"/>
        </a:solidFill>
      </p:bgPr>
    </p:bg>
    <p:spTree>
      <p:nvGrpSpPr>
        <p:cNvPr id="146" name="Shape 146"/>
        <p:cNvGrpSpPr/>
        <p:nvPr/>
      </p:nvGrpSpPr>
      <p:grpSpPr>
        <a:xfrm>
          <a:off x="0" y="0"/>
          <a:ext cx="0" cy="0"/>
          <a:chOff x="0" y="0"/>
          <a:chExt cx="0" cy="0"/>
        </a:xfrm>
      </p:grpSpPr>
      <p:pic>
        <p:nvPicPr>
          <p:cNvPr id="147" name="Google Shape;147;g30859ca0cba_0_167"/>
          <p:cNvPicPr preferRelativeResize="0"/>
          <p:nvPr/>
        </p:nvPicPr>
        <p:blipFill rotWithShape="1">
          <a:blip r:embed="rId2">
            <a:alphaModFix/>
          </a:blip>
          <a:srcRect b="0" l="0" r="0" t="0"/>
          <a:stretch/>
        </p:blipFill>
        <p:spPr>
          <a:xfrm>
            <a:off x="-2346452" y="1946666"/>
            <a:ext cx="15528325" cy="3676067"/>
          </a:xfrm>
          <a:prstGeom prst="rect">
            <a:avLst/>
          </a:prstGeom>
          <a:noFill/>
          <a:ln>
            <a:noFill/>
          </a:ln>
        </p:spPr>
      </p:pic>
      <p:sp>
        <p:nvSpPr>
          <p:cNvPr id="148" name="Google Shape;148;g30859ca0cba_0_167"/>
          <p:cNvSpPr txBox="1"/>
          <p:nvPr>
            <p:ph type="title"/>
          </p:nvPr>
        </p:nvSpPr>
        <p:spPr>
          <a:xfrm>
            <a:off x="5112743" y="1201535"/>
            <a:ext cx="3971400" cy="6225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100"/>
              <a:buFont typeface="Arial"/>
              <a:buNone/>
              <a:defRPr sz="4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9" name="Google Shape;149;g30859ca0cba_0_167"/>
          <p:cNvPicPr preferRelativeResize="0"/>
          <p:nvPr/>
        </p:nvPicPr>
        <p:blipFill rotWithShape="1">
          <a:blip r:embed="rId3">
            <a:alphaModFix/>
          </a:blip>
          <a:srcRect b="0" l="0" r="0" t="0"/>
          <a:stretch/>
        </p:blipFill>
        <p:spPr>
          <a:xfrm>
            <a:off x="10421590" y="251557"/>
            <a:ext cx="1483102" cy="80328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solidFill>
          <a:srgbClr val="12284C"/>
        </a:solidFill>
      </p:bgPr>
    </p:bg>
    <p:spTree>
      <p:nvGrpSpPr>
        <p:cNvPr id="155" name="Shape 155"/>
        <p:cNvGrpSpPr/>
        <p:nvPr/>
      </p:nvGrpSpPr>
      <p:grpSpPr>
        <a:xfrm>
          <a:off x="0" y="0"/>
          <a:ext cx="0" cy="0"/>
          <a:chOff x="0" y="0"/>
          <a:chExt cx="0" cy="0"/>
        </a:xfrm>
      </p:grpSpPr>
      <p:pic>
        <p:nvPicPr>
          <p:cNvPr id="156" name="Google Shape;156;g34faf3407b0_0_1823" title="7.jpg"/>
          <p:cNvPicPr preferRelativeResize="0"/>
          <p:nvPr/>
        </p:nvPicPr>
        <p:blipFill rotWithShape="1">
          <a:blip r:embed="rId2">
            <a:alphaModFix/>
          </a:blip>
          <a:srcRect b="0" l="0" r="0" t="0"/>
          <a:stretch/>
        </p:blipFill>
        <p:spPr>
          <a:xfrm flipH="1">
            <a:off x="0" y="-59425"/>
            <a:ext cx="12192000" cy="6858000"/>
          </a:xfrm>
          <a:prstGeom prst="rect">
            <a:avLst/>
          </a:prstGeom>
          <a:noFill/>
          <a:ln>
            <a:noFill/>
          </a:ln>
        </p:spPr>
      </p:pic>
      <p:sp>
        <p:nvSpPr>
          <p:cNvPr id="157" name="Google Shape;157;g34faf3407b0_0_1823"/>
          <p:cNvSpPr/>
          <p:nvPr/>
        </p:nvSpPr>
        <p:spPr>
          <a:xfrm>
            <a:off x="0" y="5546361"/>
            <a:ext cx="12192000" cy="131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8" name="Google Shape;158;g34faf3407b0_0_1823"/>
          <p:cNvPicPr preferRelativeResize="0"/>
          <p:nvPr/>
        </p:nvPicPr>
        <p:blipFill rotWithShape="1">
          <a:blip r:embed="rId3">
            <a:alphaModFix/>
          </a:blip>
          <a:srcRect b="0" l="0" r="0" t="0"/>
          <a:stretch/>
        </p:blipFill>
        <p:spPr>
          <a:xfrm>
            <a:off x="0" y="602400"/>
            <a:ext cx="12192001" cy="3676067"/>
          </a:xfrm>
          <a:prstGeom prst="rect">
            <a:avLst/>
          </a:prstGeom>
          <a:noFill/>
          <a:ln>
            <a:noFill/>
          </a:ln>
        </p:spPr>
      </p:pic>
      <p:pic>
        <p:nvPicPr>
          <p:cNvPr id="159" name="Google Shape;159;g34faf3407b0_0_1823" title="SBTi White Logo.png"/>
          <p:cNvPicPr preferRelativeResize="0"/>
          <p:nvPr/>
        </p:nvPicPr>
        <p:blipFill rotWithShape="1">
          <a:blip r:embed="rId4">
            <a:alphaModFix/>
          </a:blip>
          <a:srcRect b="0" l="49" r="49" t="0"/>
          <a:stretch/>
        </p:blipFill>
        <p:spPr>
          <a:xfrm>
            <a:off x="10421590" y="253196"/>
            <a:ext cx="1483101" cy="800007"/>
          </a:xfrm>
          <a:prstGeom prst="rect">
            <a:avLst/>
          </a:prstGeom>
          <a:noFill/>
          <a:ln>
            <a:noFill/>
          </a:ln>
        </p:spPr>
      </p:pic>
      <p:sp>
        <p:nvSpPr>
          <p:cNvPr id="160" name="Google Shape;160;g34faf3407b0_0_1823"/>
          <p:cNvSpPr txBox="1"/>
          <p:nvPr>
            <p:ph idx="1" type="body"/>
          </p:nvPr>
        </p:nvSpPr>
        <p:spPr>
          <a:xfrm>
            <a:off x="4490214" y="4555439"/>
            <a:ext cx="7424700" cy="6414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4100"/>
              <a:buFont typeface="Raleway"/>
              <a:buNone/>
              <a:defRPr b="0" i="0" sz="4100" u="none" cap="none" strike="noStrike">
                <a:solidFill>
                  <a:schemeClr val="lt1"/>
                </a:solidFill>
                <a:latin typeface="Raleway"/>
                <a:ea typeface="Raleway"/>
                <a:cs typeface="Raleway"/>
                <a:sym typeface="Raleway"/>
              </a:defRPr>
            </a:lvl1pPr>
            <a:lvl2pPr indent="-381000" lvl="1" marL="914400" marR="0" algn="l">
              <a:lnSpc>
                <a:spcPct val="90000"/>
              </a:lnSpc>
              <a:spcBef>
                <a:spcPts val="500"/>
              </a:spcBef>
              <a:spcAft>
                <a:spcPts val="0"/>
              </a:spcAft>
              <a:buClr>
                <a:schemeClr val="dk1"/>
              </a:buClr>
              <a:buSzPts val="2400"/>
              <a:buFont typeface="Raleway"/>
              <a:buChar char="•"/>
              <a:defRPr b="0" i="0" sz="2400" u="none" cap="none" strike="noStrike">
                <a:solidFill>
                  <a:schemeClr val="dk1"/>
                </a:solidFill>
                <a:latin typeface="Raleway"/>
                <a:ea typeface="Raleway"/>
                <a:cs typeface="Raleway"/>
                <a:sym typeface="Raleway"/>
              </a:defRPr>
            </a:lvl2pPr>
            <a:lvl3pPr indent="-355600" lvl="2" marL="1371600" marR="0" algn="l">
              <a:lnSpc>
                <a:spcPct val="90000"/>
              </a:lnSpc>
              <a:spcBef>
                <a:spcPts val="500"/>
              </a:spcBef>
              <a:spcAft>
                <a:spcPts val="0"/>
              </a:spcAft>
              <a:buClr>
                <a:schemeClr val="dk1"/>
              </a:buClr>
              <a:buSzPts val="2000"/>
              <a:buFont typeface="Raleway"/>
              <a:buChar char="•"/>
              <a:defRPr b="0" i="0" sz="2000" u="none" cap="none" strike="noStrike">
                <a:solidFill>
                  <a:schemeClr val="dk1"/>
                </a:solidFill>
                <a:latin typeface="Raleway"/>
                <a:ea typeface="Raleway"/>
                <a:cs typeface="Raleway"/>
                <a:sym typeface="Raleway"/>
              </a:defRPr>
            </a:lvl3pPr>
            <a:lvl4pPr indent="-342900" lvl="3" marL="18288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4pPr>
            <a:lvl5pPr indent="-342900" lvl="4" marL="22860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5pPr>
            <a:lvl6pPr indent="-342900" lvl="5" marL="27432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6pPr>
            <a:lvl7pPr indent="-342900" lvl="6" marL="32004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7pPr>
            <a:lvl8pPr indent="-342900" lvl="7" marL="36576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8pPr>
            <a:lvl9pPr indent="-342900" lvl="8" marL="4114800" marR="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9pPr>
          </a:lstStyle>
          <a:p/>
        </p:txBody>
      </p:sp>
      <p:sp>
        <p:nvSpPr>
          <p:cNvPr id="161" name="Google Shape;161;g34faf3407b0_0_1823"/>
          <p:cNvSpPr txBox="1"/>
          <p:nvPr/>
        </p:nvSpPr>
        <p:spPr>
          <a:xfrm>
            <a:off x="7060474" y="5936050"/>
            <a:ext cx="1723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s-MX" sz="1000" u="none" cap="none" strike="noStrike">
                <a:solidFill>
                  <a:srgbClr val="000000"/>
                </a:solidFill>
                <a:latin typeface="Raleway"/>
                <a:ea typeface="Raleway"/>
                <a:cs typeface="Raleway"/>
                <a:sym typeface="Raleway"/>
              </a:rPr>
              <a:t>sciencebasedtargets.org</a:t>
            </a:r>
            <a:endParaRPr b="0" i="0" sz="1400" u="none" cap="none" strike="noStrike">
              <a:solidFill>
                <a:srgbClr val="000000"/>
              </a:solidFill>
              <a:latin typeface="Raleway"/>
              <a:ea typeface="Raleway"/>
              <a:cs typeface="Raleway"/>
              <a:sym typeface="Raleway"/>
            </a:endParaRPr>
          </a:p>
        </p:txBody>
      </p:sp>
      <p:sp>
        <p:nvSpPr>
          <p:cNvPr id="162" name="Google Shape;162;g34faf3407b0_0_1823"/>
          <p:cNvSpPr txBox="1"/>
          <p:nvPr/>
        </p:nvSpPr>
        <p:spPr>
          <a:xfrm>
            <a:off x="7082575" y="6222075"/>
            <a:ext cx="1723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s-MX" sz="1000" u="none" cap="none" strike="noStrike">
                <a:solidFill>
                  <a:srgbClr val="000000"/>
                </a:solidFill>
                <a:latin typeface="Raleway"/>
                <a:ea typeface="Raleway"/>
                <a:cs typeface="Raleway"/>
                <a:sym typeface="Raleway"/>
              </a:rPr>
              <a:t>/science-based-targets</a:t>
            </a:r>
            <a:endParaRPr b="0" i="0" sz="1400" u="none" cap="none" strike="noStrike">
              <a:solidFill>
                <a:srgbClr val="000000"/>
              </a:solidFill>
              <a:latin typeface="Raleway"/>
              <a:ea typeface="Raleway"/>
              <a:cs typeface="Raleway"/>
              <a:sym typeface="Raleway"/>
            </a:endParaRPr>
          </a:p>
        </p:txBody>
      </p:sp>
      <p:sp>
        <p:nvSpPr>
          <p:cNvPr id="163" name="Google Shape;163;g34faf3407b0_0_1823"/>
          <p:cNvSpPr txBox="1"/>
          <p:nvPr/>
        </p:nvSpPr>
        <p:spPr>
          <a:xfrm>
            <a:off x="8910079" y="5936053"/>
            <a:ext cx="12261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s-MX" sz="1000" u="none" cap="none" strike="noStrike">
                <a:solidFill>
                  <a:srgbClr val="000000"/>
                </a:solidFill>
                <a:latin typeface="Raleway"/>
                <a:ea typeface="Raleway"/>
                <a:cs typeface="Raleway"/>
                <a:sym typeface="Raleway"/>
              </a:rPr>
              <a:t>@ScienceTargets</a:t>
            </a:r>
            <a:endParaRPr b="0" i="0" sz="1400" u="none" cap="none" strike="noStrike">
              <a:solidFill>
                <a:srgbClr val="000000"/>
              </a:solidFill>
              <a:latin typeface="Raleway"/>
              <a:ea typeface="Raleway"/>
              <a:cs typeface="Raleway"/>
              <a:sym typeface="Raleway"/>
            </a:endParaRPr>
          </a:p>
        </p:txBody>
      </p:sp>
      <p:sp>
        <p:nvSpPr>
          <p:cNvPr id="164" name="Google Shape;164;g34faf3407b0_0_1823"/>
          <p:cNvSpPr txBox="1"/>
          <p:nvPr/>
        </p:nvSpPr>
        <p:spPr>
          <a:xfrm>
            <a:off x="10410476" y="5936050"/>
            <a:ext cx="16401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s-MX" sz="1000" u="none" cap="none" strike="noStrike">
                <a:solidFill>
                  <a:srgbClr val="000000"/>
                </a:solidFill>
                <a:latin typeface="Raleway"/>
                <a:ea typeface="Raleway"/>
                <a:cs typeface="Raleway"/>
                <a:sym typeface="Raleway"/>
              </a:rPr>
              <a:t>Science Based Targets</a:t>
            </a:r>
            <a:endParaRPr b="0" i="0" sz="1400" u="none" cap="none" strike="noStrike">
              <a:solidFill>
                <a:srgbClr val="000000"/>
              </a:solidFill>
              <a:latin typeface="Raleway"/>
              <a:ea typeface="Raleway"/>
              <a:cs typeface="Raleway"/>
              <a:sym typeface="Raleway"/>
            </a:endParaRPr>
          </a:p>
        </p:txBody>
      </p:sp>
      <p:sp>
        <p:nvSpPr>
          <p:cNvPr id="165" name="Google Shape;165;g34faf3407b0_0_1823"/>
          <p:cNvSpPr txBox="1"/>
          <p:nvPr/>
        </p:nvSpPr>
        <p:spPr>
          <a:xfrm>
            <a:off x="8916518" y="6222087"/>
            <a:ext cx="19608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s-MX" sz="1000" u="none" cap="none" strike="noStrike">
                <a:solidFill>
                  <a:srgbClr val="000000"/>
                </a:solidFill>
                <a:latin typeface="Raleway"/>
                <a:ea typeface="Raleway"/>
                <a:cs typeface="Raleway"/>
                <a:sym typeface="Raleway"/>
              </a:rPr>
              <a:t>info@sciencebasedtargets.org</a:t>
            </a:r>
            <a:endParaRPr b="0" i="0" sz="1400" u="none" cap="none" strike="noStrike">
              <a:solidFill>
                <a:srgbClr val="000000"/>
              </a:solidFill>
              <a:latin typeface="Raleway"/>
              <a:ea typeface="Raleway"/>
              <a:cs typeface="Raleway"/>
              <a:sym typeface="Raleway"/>
            </a:endParaRPr>
          </a:p>
        </p:txBody>
      </p:sp>
      <p:pic>
        <p:nvPicPr>
          <p:cNvPr id="166" name="Google Shape;166;g34faf3407b0_0_1823"/>
          <p:cNvPicPr preferRelativeResize="0"/>
          <p:nvPr/>
        </p:nvPicPr>
        <p:blipFill rotWithShape="1">
          <a:blip r:embed="rId5">
            <a:alphaModFix/>
          </a:blip>
          <a:srcRect b="0" l="0" r="0" t="0"/>
          <a:stretch/>
        </p:blipFill>
        <p:spPr>
          <a:xfrm>
            <a:off x="8818036" y="6298625"/>
            <a:ext cx="135482" cy="93144"/>
          </a:xfrm>
          <a:prstGeom prst="rect">
            <a:avLst/>
          </a:prstGeom>
          <a:noFill/>
          <a:ln>
            <a:noFill/>
          </a:ln>
        </p:spPr>
      </p:pic>
      <p:pic>
        <p:nvPicPr>
          <p:cNvPr id="167" name="Google Shape;167;g34faf3407b0_0_1823"/>
          <p:cNvPicPr preferRelativeResize="0"/>
          <p:nvPr/>
        </p:nvPicPr>
        <p:blipFill rotWithShape="1">
          <a:blip r:embed="rId6">
            <a:alphaModFix/>
          </a:blip>
          <a:srcRect b="0" l="0" r="0" t="0"/>
          <a:stretch/>
        </p:blipFill>
        <p:spPr>
          <a:xfrm>
            <a:off x="6975470" y="6277456"/>
            <a:ext cx="135482" cy="135482"/>
          </a:xfrm>
          <a:prstGeom prst="rect">
            <a:avLst/>
          </a:prstGeom>
          <a:noFill/>
          <a:ln>
            <a:noFill/>
          </a:ln>
        </p:spPr>
      </p:pic>
      <p:pic>
        <p:nvPicPr>
          <p:cNvPr id="168" name="Google Shape;168;g34faf3407b0_0_1823"/>
          <p:cNvPicPr preferRelativeResize="0"/>
          <p:nvPr/>
        </p:nvPicPr>
        <p:blipFill rotWithShape="1">
          <a:blip r:embed="rId7">
            <a:alphaModFix/>
          </a:blip>
          <a:srcRect b="0" l="0" r="0" t="0"/>
          <a:stretch/>
        </p:blipFill>
        <p:spPr>
          <a:xfrm>
            <a:off x="6984670" y="5999890"/>
            <a:ext cx="118546" cy="118546"/>
          </a:xfrm>
          <a:prstGeom prst="rect">
            <a:avLst/>
          </a:prstGeom>
          <a:noFill/>
          <a:ln>
            <a:noFill/>
          </a:ln>
        </p:spPr>
      </p:pic>
      <p:pic>
        <p:nvPicPr>
          <p:cNvPr descr="A picture containing drawing, clock&#10;&#10;Description automatically generated" id="169" name="Google Shape;169;g34faf3407b0_0_1823"/>
          <p:cNvPicPr preferRelativeResize="0"/>
          <p:nvPr/>
        </p:nvPicPr>
        <p:blipFill rotWithShape="1">
          <a:blip r:embed="rId8">
            <a:alphaModFix/>
          </a:blip>
          <a:srcRect b="0" l="0" r="0" t="0"/>
          <a:stretch/>
        </p:blipFill>
        <p:spPr>
          <a:xfrm>
            <a:off x="10275077" y="5998118"/>
            <a:ext cx="175638" cy="122090"/>
          </a:xfrm>
          <a:prstGeom prst="rect">
            <a:avLst/>
          </a:prstGeom>
          <a:noFill/>
          <a:ln>
            <a:noFill/>
          </a:ln>
        </p:spPr>
      </p:pic>
      <p:sp>
        <p:nvSpPr>
          <p:cNvPr id="170" name="Google Shape;170;g34faf3407b0_0_1823"/>
          <p:cNvSpPr txBox="1"/>
          <p:nvPr/>
        </p:nvSpPr>
        <p:spPr>
          <a:xfrm>
            <a:off x="182075" y="5729650"/>
            <a:ext cx="6077100" cy="109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s-MX" sz="800" u="none" cap="none" strike="noStrike">
                <a:solidFill>
                  <a:srgbClr val="000000"/>
                </a:solidFill>
                <a:latin typeface="Raleway"/>
                <a:ea typeface="Raleway"/>
                <a:cs typeface="Raleway"/>
                <a:sym typeface="Raleway"/>
              </a:rPr>
              <a:t>Science Based Targets Initiative is a registered charity in England and Wales (1205768) and a limited company registered in England and Wales (14960097).  Registered address: </a:t>
            </a:r>
            <a:r>
              <a:rPr lang="es-MX" sz="800">
                <a:latin typeface="Raleway"/>
                <a:ea typeface="Raleway"/>
                <a:cs typeface="Raleway"/>
                <a:sym typeface="Raleway"/>
              </a:rPr>
              <a:t>66 Lincoln's Inn Fields, London, England, WC2A 3LH</a:t>
            </a:r>
            <a:r>
              <a:rPr b="0" i="0" lang="es-MX" sz="800" u="none" cap="none" strike="noStrike">
                <a:solidFill>
                  <a:srgbClr val="000000"/>
                </a:solidFill>
                <a:latin typeface="Raleway"/>
                <a:ea typeface="Raleway"/>
                <a:cs typeface="Raleway"/>
                <a:sym typeface="Raleway"/>
              </a:rPr>
              <a:t>.</a:t>
            </a:r>
            <a:endParaRPr b="0" i="0" sz="8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rPr b="0" i="0" lang="es-MX" sz="800" u="none" cap="none" strike="noStrike">
                <a:solidFill>
                  <a:srgbClr val="000000"/>
                </a:solidFill>
                <a:latin typeface="Raleway"/>
                <a:ea typeface="Raleway"/>
                <a:cs typeface="Raleway"/>
                <a:sym typeface="Raleway"/>
              </a:rPr>
              <a:t> </a:t>
            </a:r>
            <a:endParaRPr b="0" i="0" sz="8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rPr b="0" i="0" lang="es-MX" sz="800" u="none" cap="none" strike="noStrike">
                <a:solidFill>
                  <a:srgbClr val="000000"/>
                </a:solidFill>
                <a:latin typeface="Raleway"/>
                <a:ea typeface="Raleway"/>
                <a:cs typeface="Raleway"/>
                <a:sym typeface="Raleway"/>
              </a:rPr>
              <a:t>SBTI Services Limited is a limited company registered in England and Wales (15181058). Registered address: </a:t>
            </a:r>
            <a:r>
              <a:rPr lang="es-MX" sz="800">
                <a:latin typeface="Raleway"/>
                <a:ea typeface="Raleway"/>
                <a:cs typeface="Raleway"/>
                <a:sym typeface="Raleway"/>
              </a:rPr>
              <a:t>66 Lincoln's Inn Fields, London, England, WC2A 3LH.</a:t>
            </a:r>
            <a:endParaRPr b="0" i="0" sz="8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rPr b="0" i="0" lang="es-MX" sz="800" u="none" cap="none" strike="noStrike">
                <a:solidFill>
                  <a:srgbClr val="000000"/>
                </a:solidFill>
                <a:latin typeface="Raleway"/>
                <a:ea typeface="Raleway"/>
                <a:cs typeface="Raleway"/>
                <a:sym typeface="Raleway"/>
              </a:rPr>
              <a:t> </a:t>
            </a:r>
            <a:endParaRPr b="0" i="0" sz="8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rPr b="0" i="0" lang="es-MX" sz="800" u="none" cap="none" strike="noStrike">
                <a:solidFill>
                  <a:srgbClr val="000000"/>
                </a:solidFill>
                <a:latin typeface="Raleway"/>
                <a:ea typeface="Raleway"/>
                <a:cs typeface="Raleway"/>
                <a:sym typeface="Raleway"/>
              </a:rPr>
              <a:t>SBTI Services Limited is a wholly owned subsidiary of Science Based Targets Initiative.</a:t>
            </a:r>
            <a:endParaRPr b="0" i="0" sz="8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t/>
            </a:r>
            <a:endParaRPr b="0" i="0" sz="800" u="none" cap="none" strike="noStrike">
              <a:solidFill>
                <a:srgbClr val="000000"/>
              </a:solidFill>
              <a:latin typeface="Raleway"/>
              <a:ea typeface="Raleway"/>
              <a:cs typeface="Raleway"/>
              <a:sym typeface="Raleway"/>
            </a:endParaRPr>
          </a:p>
        </p:txBody>
      </p:sp>
      <p:pic>
        <p:nvPicPr>
          <p:cNvPr id="171" name="Google Shape;171;g34faf3407b0_0_1823"/>
          <p:cNvPicPr preferRelativeResize="0"/>
          <p:nvPr/>
        </p:nvPicPr>
        <p:blipFill rotWithShape="1">
          <a:blip r:embed="rId9">
            <a:alphaModFix/>
          </a:blip>
          <a:srcRect b="0" l="0" r="0" t="0"/>
          <a:stretch/>
        </p:blipFill>
        <p:spPr>
          <a:xfrm>
            <a:off x="8826498" y="5996185"/>
            <a:ext cx="118550" cy="12595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1">
  <p:cSld name="OBJECT_1">
    <p:spTree>
      <p:nvGrpSpPr>
        <p:cNvPr id="20" name="Shape 20"/>
        <p:cNvGrpSpPr/>
        <p:nvPr/>
      </p:nvGrpSpPr>
      <p:grpSpPr>
        <a:xfrm>
          <a:off x="0" y="0"/>
          <a:ext cx="0" cy="0"/>
          <a:chOff x="0" y="0"/>
          <a:chExt cx="0" cy="0"/>
        </a:xfrm>
      </p:grpSpPr>
      <p:pic>
        <p:nvPicPr>
          <p:cNvPr id="21" name="Google Shape;21;g23f538ac39d_0_348"/>
          <p:cNvPicPr preferRelativeResize="0"/>
          <p:nvPr/>
        </p:nvPicPr>
        <p:blipFill rotWithShape="1">
          <a:blip r:embed="rId2">
            <a:alphaModFix/>
          </a:blip>
          <a:srcRect b="0" l="0" r="0" t="0"/>
          <a:stretch/>
        </p:blipFill>
        <p:spPr>
          <a:xfrm>
            <a:off x="0" y="0"/>
            <a:ext cx="12192000" cy="72000"/>
          </a:xfrm>
          <a:prstGeom prst="rect">
            <a:avLst/>
          </a:prstGeom>
          <a:noFill/>
          <a:ln>
            <a:noFill/>
          </a:ln>
        </p:spPr>
      </p:pic>
      <p:pic>
        <p:nvPicPr>
          <p:cNvPr id="22" name="Google Shape;22;g23f538ac39d_0_348" title="SBTi Logo for Zoom.png"/>
          <p:cNvPicPr preferRelativeResize="0"/>
          <p:nvPr/>
        </p:nvPicPr>
        <p:blipFill rotWithShape="1">
          <a:blip r:embed="rId3">
            <a:alphaModFix/>
          </a:blip>
          <a:srcRect b="0" l="0" r="0" t="0"/>
          <a:stretch/>
        </p:blipFill>
        <p:spPr>
          <a:xfrm>
            <a:off x="10462600" y="251557"/>
            <a:ext cx="1483200" cy="8503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1B2A4A"/>
        </a:solidFill>
      </p:bgPr>
    </p:bg>
    <p:spTree>
      <p:nvGrpSpPr>
        <p:cNvPr id="23" name="Shape 23"/>
        <p:cNvGrpSpPr/>
        <p:nvPr/>
      </p:nvGrpSpPr>
      <p:grpSpPr>
        <a:xfrm>
          <a:off x="0" y="0"/>
          <a:ext cx="0" cy="0"/>
          <a:chOff x="0" y="0"/>
          <a:chExt cx="0" cy="0"/>
        </a:xfrm>
      </p:grpSpPr>
      <p:pic>
        <p:nvPicPr>
          <p:cNvPr id="24" name="Google Shape;24;g23f538ac39d_0_331"/>
          <p:cNvPicPr preferRelativeResize="0"/>
          <p:nvPr/>
        </p:nvPicPr>
        <p:blipFill rotWithShape="1">
          <a:blip r:embed="rId2">
            <a:alphaModFix/>
          </a:blip>
          <a:srcRect b="0" l="0" r="0" t="0"/>
          <a:stretch/>
        </p:blipFill>
        <p:spPr>
          <a:xfrm>
            <a:off x="0" y="63500"/>
            <a:ext cx="6030399" cy="6794509"/>
          </a:xfrm>
          <a:prstGeom prst="rect">
            <a:avLst/>
          </a:prstGeom>
          <a:noFill/>
          <a:ln>
            <a:noFill/>
          </a:ln>
        </p:spPr>
      </p:pic>
      <p:pic>
        <p:nvPicPr>
          <p:cNvPr id="25" name="Google Shape;25;g23f538ac39d_0_331"/>
          <p:cNvPicPr preferRelativeResize="0"/>
          <p:nvPr/>
        </p:nvPicPr>
        <p:blipFill rotWithShape="1">
          <a:blip r:embed="rId3">
            <a:alphaModFix/>
          </a:blip>
          <a:srcRect b="0" l="0" r="0" t="0"/>
          <a:stretch/>
        </p:blipFill>
        <p:spPr>
          <a:xfrm>
            <a:off x="0" y="0"/>
            <a:ext cx="12192000" cy="72000"/>
          </a:xfrm>
          <a:prstGeom prst="rect">
            <a:avLst/>
          </a:prstGeom>
          <a:noFill/>
          <a:ln>
            <a:noFill/>
          </a:ln>
        </p:spPr>
      </p:pic>
      <p:pic>
        <p:nvPicPr>
          <p:cNvPr id="26" name="Google Shape;26;g23f538ac39d_0_331"/>
          <p:cNvPicPr preferRelativeResize="0"/>
          <p:nvPr/>
        </p:nvPicPr>
        <p:blipFill rotWithShape="1">
          <a:blip r:embed="rId4">
            <a:alphaModFix/>
          </a:blip>
          <a:srcRect b="0" l="0" r="0" t="0"/>
          <a:stretch/>
        </p:blipFill>
        <p:spPr>
          <a:xfrm>
            <a:off x="0" y="2190350"/>
            <a:ext cx="12192000" cy="3998950"/>
          </a:xfrm>
          <a:prstGeom prst="rect">
            <a:avLst/>
          </a:prstGeom>
          <a:noFill/>
          <a:ln>
            <a:noFill/>
          </a:ln>
        </p:spPr>
      </p:pic>
      <p:pic>
        <p:nvPicPr>
          <p:cNvPr id="27" name="Google Shape;27;g23f538ac39d_0_331" title="SBTi White Logo.png"/>
          <p:cNvPicPr preferRelativeResize="0"/>
          <p:nvPr/>
        </p:nvPicPr>
        <p:blipFill>
          <a:blip r:embed="rId5">
            <a:alphaModFix/>
          </a:blip>
          <a:stretch>
            <a:fillRect/>
          </a:stretch>
        </p:blipFill>
        <p:spPr>
          <a:xfrm>
            <a:off x="10008000" y="280800"/>
            <a:ext cx="1800000" cy="9670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row two third" showMasterSp="0">
  <p:cSld name="Arrow two third">
    <p:bg>
      <p:bgPr>
        <a:solidFill>
          <a:srgbClr val="344EA1"/>
        </a:solidFill>
      </p:bgPr>
    </p:bg>
    <p:spTree>
      <p:nvGrpSpPr>
        <p:cNvPr id="28" name="Shape 28"/>
        <p:cNvGrpSpPr/>
        <p:nvPr/>
      </p:nvGrpSpPr>
      <p:grpSpPr>
        <a:xfrm>
          <a:off x="0" y="0"/>
          <a:ext cx="0" cy="0"/>
          <a:chOff x="0" y="0"/>
          <a:chExt cx="0" cy="0"/>
        </a:xfrm>
      </p:grpSpPr>
      <p:sp>
        <p:nvSpPr>
          <p:cNvPr id="29" name="Google Shape;29;p75"/>
          <p:cNvSpPr/>
          <p:nvPr/>
        </p:nvSpPr>
        <p:spPr>
          <a:xfrm>
            <a:off x="0" y="0"/>
            <a:ext cx="8446239" cy="6858000"/>
          </a:xfrm>
          <a:custGeom>
            <a:rect b="b" l="l" r="r" t="t"/>
            <a:pathLst>
              <a:path extrusionOk="0" h="6858000" w="8446239">
                <a:moveTo>
                  <a:pt x="0" y="0"/>
                </a:moveTo>
                <a:lnTo>
                  <a:pt x="7645979" y="0"/>
                </a:lnTo>
                <a:lnTo>
                  <a:pt x="8446239" y="3429000"/>
                </a:lnTo>
                <a:lnTo>
                  <a:pt x="7645979" y="6858000"/>
                </a:lnTo>
                <a:lnTo>
                  <a:pt x="0" y="685800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F7F7F7"/>
              </a:solidFill>
              <a:latin typeface="Arial"/>
              <a:ea typeface="Arial"/>
              <a:cs typeface="Arial"/>
              <a:sym typeface="Arial"/>
            </a:endParaRPr>
          </a:p>
        </p:txBody>
      </p:sp>
      <p:sp>
        <p:nvSpPr>
          <p:cNvPr id="30" name="Google Shape;30;p75"/>
          <p:cNvSpPr txBox="1"/>
          <p:nvPr>
            <p:ph type="title"/>
          </p:nvPr>
        </p:nvSpPr>
        <p:spPr>
          <a:xfrm>
            <a:off x="340283" y="298756"/>
            <a:ext cx="6546600" cy="435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5D266D"/>
              </a:buClr>
              <a:buSzPts val="2800"/>
              <a:buFont typeface="Arial"/>
              <a:buNone/>
              <a:defRPr sz="2800" cap="none">
                <a:solidFill>
                  <a:srgbClr val="5D266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75"/>
          <p:cNvPicPr preferRelativeResize="0"/>
          <p:nvPr/>
        </p:nvPicPr>
        <p:blipFill rotWithShape="1">
          <a:blip r:embed="rId2">
            <a:alphaModFix/>
          </a:blip>
          <a:srcRect b="0" l="0" r="0" t="0"/>
          <a:stretch/>
        </p:blipFill>
        <p:spPr>
          <a:xfrm>
            <a:off x="7490339" y="3589606"/>
            <a:ext cx="1365250" cy="3382962"/>
          </a:xfrm>
          <a:custGeom>
            <a:rect b="b" l="l" r="r" t="t"/>
            <a:pathLst>
              <a:path extrusionOk="0" h="3382962" w="1365250">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ln>
            <a:noFill/>
          </a:ln>
        </p:spPr>
      </p:pic>
      <p:pic>
        <p:nvPicPr>
          <p:cNvPr id="32" name="Google Shape;32;p75" title="SBTi White Logo.png"/>
          <p:cNvPicPr preferRelativeResize="0"/>
          <p:nvPr/>
        </p:nvPicPr>
        <p:blipFill>
          <a:blip r:embed="rId3">
            <a:alphaModFix/>
          </a:blip>
          <a:stretch>
            <a:fillRect/>
          </a:stretch>
        </p:blipFill>
        <p:spPr>
          <a:xfrm>
            <a:off x="10008000" y="5538600"/>
            <a:ext cx="1800000" cy="96706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35" name="Shape 35"/>
        <p:cNvGrpSpPr/>
        <p:nvPr/>
      </p:nvGrpSpPr>
      <p:grpSpPr>
        <a:xfrm>
          <a:off x="0" y="0"/>
          <a:ext cx="0" cy="0"/>
          <a:chOff x="0" y="0"/>
          <a:chExt cx="0" cy="0"/>
        </a:xfrm>
      </p:grpSpPr>
      <p:pic>
        <p:nvPicPr>
          <p:cNvPr id="36" name="Google Shape;36;g31b6d40669a_4_1241"/>
          <p:cNvPicPr preferRelativeResize="0"/>
          <p:nvPr/>
        </p:nvPicPr>
        <p:blipFill rotWithShape="1">
          <a:blip r:embed="rId2">
            <a:alphaModFix/>
          </a:blip>
          <a:srcRect b="0" l="0" r="0" t="0"/>
          <a:stretch/>
        </p:blipFill>
        <p:spPr>
          <a:xfrm>
            <a:off x="0" y="0"/>
            <a:ext cx="12192000" cy="61383"/>
          </a:xfrm>
          <a:prstGeom prst="rect">
            <a:avLst/>
          </a:prstGeom>
          <a:noFill/>
          <a:ln>
            <a:noFill/>
          </a:ln>
        </p:spPr>
      </p:pic>
      <p:pic>
        <p:nvPicPr>
          <p:cNvPr id="37" name="Google Shape;37;g31b6d40669a_4_1241" title="SBTi Logo for Zoom.png"/>
          <p:cNvPicPr preferRelativeResize="0"/>
          <p:nvPr/>
        </p:nvPicPr>
        <p:blipFill rotWithShape="1">
          <a:blip r:embed="rId3">
            <a:alphaModFix/>
          </a:blip>
          <a:srcRect b="0" l="0" r="0" t="0"/>
          <a:stretch/>
        </p:blipFill>
        <p:spPr>
          <a:xfrm>
            <a:off x="10462600" y="251557"/>
            <a:ext cx="1483200" cy="8503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p:cSld name="Text left">
    <p:spTree>
      <p:nvGrpSpPr>
        <p:cNvPr id="38" name="Shape 38"/>
        <p:cNvGrpSpPr/>
        <p:nvPr/>
      </p:nvGrpSpPr>
      <p:grpSpPr>
        <a:xfrm>
          <a:off x="0" y="0"/>
          <a:ext cx="0" cy="0"/>
          <a:chOff x="0" y="0"/>
          <a:chExt cx="0" cy="0"/>
        </a:xfrm>
      </p:grpSpPr>
      <p:sp>
        <p:nvSpPr>
          <p:cNvPr id="39" name="Google Shape;39;g31b6d40669a_4_861"/>
          <p:cNvSpPr/>
          <p:nvPr>
            <p:ph idx="2" type="pic"/>
          </p:nvPr>
        </p:nvSpPr>
        <p:spPr>
          <a:xfrm>
            <a:off x="7638757" y="61384"/>
            <a:ext cx="4553100" cy="6796500"/>
          </a:xfrm>
          <a:prstGeom prst="rect">
            <a:avLst/>
          </a:prstGeom>
          <a:noFill/>
          <a:ln>
            <a:noFill/>
          </a:ln>
        </p:spPr>
      </p:sp>
      <p:pic>
        <p:nvPicPr>
          <p:cNvPr id="40" name="Google Shape;40;g31b6d40669a_4_861"/>
          <p:cNvPicPr preferRelativeResize="0"/>
          <p:nvPr/>
        </p:nvPicPr>
        <p:blipFill rotWithShape="1">
          <a:blip r:embed="rId2">
            <a:alphaModFix/>
          </a:blip>
          <a:srcRect b="0" l="0" r="0" t="0"/>
          <a:stretch/>
        </p:blipFill>
        <p:spPr>
          <a:xfrm>
            <a:off x="0" y="0"/>
            <a:ext cx="12192000" cy="61383"/>
          </a:xfrm>
          <a:prstGeom prst="rect">
            <a:avLst/>
          </a:prstGeom>
          <a:noFill/>
          <a:ln>
            <a:noFill/>
          </a:ln>
        </p:spPr>
      </p:pic>
      <p:pic>
        <p:nvPicPr>
          <p:cNvPr id="41" name="Google Shape;41;g31b6d40669a_4_861"/>
          <p:cNvPicPr preferRelativeResize="0"/>
          <p:nvPr/>
        </p:nvPicPr>
        <p:blipFill rotWithShape="1">
          <a:blip r:embed="rId3">
            <a:alphaModFix/>
          </a:blip>
          <a:srcRect b="0" l="0" r="0" t="0"/>
          <a:stretch/>
        </p:blipFill>
        <p:spPr>
          <a:xfrm>
            <a:off x="10421591" y="253197"/>
            <a:ext cx="1483102" cy="800005"/>
          </a:xfrm>
          <a:prstGeom prst="rect">
            <a:avLst/>
          </a:prstGeom>
          <a:noFill/>
          <a:ln>
            <a:noFill/>
          </a:ln>
        </p:spPr>
      </p:pic>
      <p:grpSp>
        <p:nvGrpSpPr>
          <p:cNvPr id="42" name="Google Shape;42;g31b6d40669a_4_861"/>
          <p:cNvGrpSpPr/>
          <p:nvPr/>
        </p:nvGrpSpPr>
        <p:grpSpPr>
          <a:xfrm>
            <a:off x="0" y="5765054"/>
            <a:ext cx="12192126" cy="913265"/>
            <a:chOff x="0" y="5727010"/>
            <a:chExt cx="12192126" cy="913265"/>
          </a:xfrm>
        </p:grpSpPr>
        <p:pic>
          <p:nvPicPr>
            <p:cNvPr descr="Forma, Círculo&#10;&#10;Descripción generada automáticamente" id="43" name="Google Shape;43;g31b6d40669a_4_861"/>
            <p:cNvPicPr preferRelativeResize="0"/>
            <p:nvPr/>
          </p:nvPicPr>
          <p:blipFill rotWithShape="1">
            <a:blip r:embed="rId4">
              <a:alphaModFix/>
            </a:blip>
            <a:srcRect b="0" l="0" r="0" t="0"/>
            <a:stretch/>
          </p:blipFill>
          <p:spPr>
            <a:xfrm>
              <a:off x="0" y="5727010"/>
              <a:ext cx="3367316" cy="913265"/>
            </a:xfrm>
            <a:prstGeom prst="rect">
              <a:avLst/>
            </a:prstGeom>
            <a:noFill/>
            <a:ln>
              <a:noFill/>
            </a:ln>
          </p:spPr>
        </p:pic>
        <p:cxnSp>
          <p:nvCxnSpPr>
            <p:cNvPr id="44" name="Google Shape;44;g31b6d40669a_4_861"/>
            <p:cNvCxnSpPr/>
            <p:nvPr/>
          </p:nvCxnSpPr>
          <p:spPr>
            <a:xfrm>
              <a:off x="3362226" y="6633990"/>
              <a:ext cx="8829900" cy="0"/>
            </a:xfrm>
            <a:prstGeom prst="straightConnector1">
              <a:avLst/>
            </a:prstGeom>
            <a:noFill/>
            <a:ln cap="flat" cmpd="sng" w="9525">
              <a:solidFill>
                <a:srgbClr val="345EAF"/>
              </a:solidFill>
              <a:prstDash val="solid"/>
              <a:miter lim="800000"/>
              <a:headEnd len="sm" w="sm" type="none"/>
              <a:tailEnd len="sm" w="sm" type="none"/>
            </a:ln>
          </p:spPr>
        </p:cxnSp>
      </p:grpSp>
      <p:sp>
        <p:nvSpPr>
          <p:cNvPr id="45" name="Google Shape;45;g31b6d40669a_4_861"/>
          <p:cNvSpPr txBox="1"/>
          <p:nvPr>
            <p:ph idx="1" type="body"/>
          </p:nvPr>
        </p:nvSpPr>
        <p:spPr>
          <a:xfrm>
            <a:off x="341299" y="312941"/>
            <a:ext cx="6953100" cy="4419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D266D"/>
              </a:buClr>
              <a:buSzPts val="2500"/>
              <a:buFont typeface="Arial"/>
              <a:buNone/>
              <a:defRPr b="1" i="0" sz="2500" u="none" cap="none" strike="noStrike">
                <a:solidFill>
                  <a:srgbClr val="5D266D"/>
                </a:solidFill>
                <a:latin typeface="Arial"/>
                <a:ea typeface="Arial"/>
                <a:cs typeface="Arial"/>
                <a:sym typeface="Arial"/>
              </a:defRPr>
            </a:lvl1pPr>
            <a:lvl2pPr indent="-228600" lvl="1" marL="914400" marR="0" rtl="0" algn="l">
              <a:lnSpc>
                <a:spcPct val="90000"/>
              </a:lnSpc>
              <a:spcBef>
                <a:spcPts val="500"/>
              </a:spcBef>
              <a:spcAft>
                <a:spcPts val="0"/>
              </a:spcAft>
              <a:buClr>
                <a:srgbClr val="5D266D"/>
              </a:buClr>
              <a:buSzPts val="2500"/>
              <a:buFont typeface="Arial"/>
              <a:buNone/>
              <a:defRPr b="1" i="0" sz="2500" u="none" cap="none" strike="noStrike">
                <a:solidFill>
                  <a:srgbClr val="5D266D"/>
                </a:solidFill>
                <a:latin typeface="Arial"/>
                <a:ea typeface="Arial"/>
                <a:cs typeface="Arial"/>
                <a:sym typeface="Arial"/>
              </a:defRPr>
            </a:lvl2pPr>
            <a:lvl3pPr indent="-228600" lvl="2" marL="1371600" marR="0" rtl="0" algn="l">
              <a:lnSpc>
                <a:spcPct val="90000"/>
              </a:lnSpc>
              <a:spcBef>
                <a:spcPts val="500"/>
              </a:spcBef>
              <a:spcAft>
                <a:spcPts val="0"/>
              </a:spcAft>
              <a:buClr>
                <a:srgbClr val="5D266D"/>
              </a:buClr>
              <a:buSzPts val="2500"/>
              <a:buFont typeface="Arial"/>
              <a:buNone/>
              <a:defRPr b="1" i="0" sz="2500" u="none" cap="none" strike="noStrike">
                <a:solidFill>
                  <a:srgbClr val="5D266D"/>
                </a:solidFill>
                <a:latin typeface="Arial"/>
                <a:ea typeface="Arial"/>
                <a:cs typeface="Arial"/>
                <a:sym typeface="Arial"/>
              </a:defRPr>
            </a:lvl3pPr>
            <a:lvl4pPr indent="-228600" lvl="3" marL="1828800" marR="0" rtl="0" algn="l">
              <a:lnSpc>
                <a:spcPct val="90000"/>
              </a:lnSpc>
              <a:spcBef>
                <a:spcPts val="500"/>
              </a:spcBef>
              <a:spcAft>
                <a:spcPts val="0"/>
              </a:spcAft>
              <a:buClr>
                <a:srgbClr val="5D266D"/>
              </a:buClr>
              <a:buSzPts val="2500"/>
              <a:buFont typeface="Arial"/>
              <a:buNone/>
              <a:defRPr b="1" i="0" sz="2500" u="none" cap="none" strike="noStrike">
                <a:solidFill>
                  <a:srgbClr val="5D266D"/>
                </a:solidFill>
                <a:latin typeface="Arial"/>
                <a:ea typeface="Arial"/>
                <a:cs typeface="Arial"/>
                <a:sym typeface="Arial"/>
              </a:defRPr>
            </a:lvl4pPr>
            <a:lvl5pPr indent="-228600" lvl="4" marL="2286000" marR="0" rtl="0" algn="l">
              <a:lnSpc>
                <a:spcPct val="90000"/>
              </a:lnSpc>
              <a:spcBef>
                <a:spcPts val="500"/>
              </a:spcBef>
              <a:spcAft>
                <a:spcPts val="0"/>
              </a:spcAft>
              <a:buClr>
                <a:srgbClr val="5D266D"/>
              </a:buClr>
              <a:buSzPts val="2500"/>
              <a:buFont typeface="Arial"/>
              <a:buNone/>
              <a:defRPr b="1" i="0" sz="2500" u="none" cap="none" strike="noStrike">
                <a:solidFill>
                  <a:srgbClr val="5D266D"/>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6" name="Google Shape;46;g31b6d40669a_4_861"/>
          <p:cNvSpPr txBox="1"/>
          <p:nvPr>
            <p:ph idx="3" type="body"/>
          </p:nvPr>
        </p:nvSpPr>
        <p:spPr>
          <a:xfrm>
            <a:off x="341299" y="782638"/>
            <a:ext cx="6953100" cy="393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900"/>
              <a:buFont typeface="Raleway"/>
              <a:buNone/>
              <a:defRPr b="0" i="0" sz="1900" u="none" cap="none" strike="noStrike">
                <a:solidFill>
                  <a:schemeClr val="dk1"/>
                </a:solidFill>
                <a:latin typeface="Raleway"/>
                <a:ea typeface="Raleway"/>
                <a:cs typeface="Raleway"/>
                <a:sym typeface="Raleway"/>
              </a:defRPr>
            </a:lvl1pPr>
            <a:lvl2pPr indent="-228600" lvl="1" marL="914400" marR="0" rtl="0" algn="l">
              <a:lnSpc>
                <a:spcPct val="90000"/>
              </a:lnSpc>
              <a:spcBef>
                <a:spcPts val="500"/>
              </a:spcBef>
              <a:spcAft>
                <a:spcPts val="0"/>
              </a:spcAft>
              <a:buClr>
                <a:schemeClr val="dk1"/>
              </a:buClr>
              <a:buSzPts val="1900"/>
              <a:buFont typeface="Raleway"/>
              <a:buNone/>
              <a:defRPr b="0" i="0" sz="1900" u="none" cap="none" strike="noStrike">
                <a:solidFill>
                  <a:schemeClr val="dk1"/>
                </a:solidFill>
                <a:latin typeface="Raleway"/>
                <a:ea typeface="Raleway"/>
                <a:cs typeface="Raleway"/>
                <a:sym typeface="Raleway"/>
              </a:defRPr>
            </a:lvl2pPr>
            <a:lvl3pPr indent="-228600" lvl="2" marL="1371600" marR="0" rtl="0" algn="l">
              <a:lnSpc>
                <a:spcPct val="90000"/>
              </a:lnSpc>
              <a:spcBef>
                <a:spcPts val="500"/>
              </a:spcBef>
              <a:spcAft>
                <a:spcPts val="0"/>
              </a:spcAft>
              <a:buClr>
                <a:schemeClr val="dk1"/>
              </a:buClr>
              <a:buSzPts val="1900"/>
              <a:buFont typeface="Raleway"/>
              <a:buNone/>
              <a:defRPr b="0" i="0" sz="1900" u="none" cap="none" strike="noStrike">
                <a:solidFill>
                  <a:schemeClr val="dk1"/>
                </a:solidFill>
                <a:latin typeface="Raleway"/>
                <a:ea typeface="Raleway"/>
                <a:cs typeface="Raleway"/>
                <a:sym typeface="Raleway"/>
              </a:defRPr>
            </a:lvl3pPr>
            <a:lvl4pPr indent="-228600" lvl="3" marL="1828800" marR="0" rtl="0" algn="l">
              <a:lnSpc>
                <a:spcPct val="90000"/>
              </a:lnSpc>
              <a:spcBef>
                <a:spcPts val="500"/>
              </a:spcBef>
              <a:spcAft>
                <a:spcPts val="0"/>
              </a:spcAft>
              <a:buClr>
                <a:schemeClr val="dk1"/>
              </a:buClr>
              <a:buSzPts val="1900"/>
              <a:buFont typeface="Raleway"/>
              <a:buNone/>
              <a:defRPr b="0" i="0" sz="1900" u="none" cap="none" strike="noStrike">
                <a:solidFill>
                  <a:schemeClr val="dk1"/>
                </a:solidFill>
                <a:latin typeface="Raleway"/>
                <a:ea typeface="Raleway"/>
                <a:cs typeface="Raleway"/>
                <a:sym typeface="Raleway"/>
              </a:defRPr>
            </a:lvl4pPr>
            <a:lvl5pPr indent="-228600" lvl="4" marL="2286000" marR="0" rtl="0" algn="l">
              <a:lnSpc>
                <a:spcPct val="90000"/>
              </a:lnSpc>
              <a:spcBef>
                <a:spcPts val="500"/>
              </a:spcBef>
              <a:spcAft>
                <a:spcPts val="0"/>
              </a:spcAft>
              <a:buClr>
                <a:schemeClr val="dk1"/>
              </a:buClr>
              <a:buSzPts val="1900"/>
              <a:buFont typeface="Raleway"/>
              <a:buNone/>
              <a:defRPr b="0" i="0" sz="1900" u="none" cap="none" strike="noStrike">
                <a:solidFill>
                  <a:schemeClr val="dk1"/>
                </a:solidFill>
                <a:latin typeface="Raleway"/>
                <a:ea typeface="Raleway"/>
                <a:cs typeface="Raleway"/>
                <a:sym typeface="Raleway"/>
              </a:defRPr>
            </a:lvl5pPr>
            <a:lvl6pPr indent="-342900" lvl="5" marL="2743200" marR="0" rtl="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6pPr>
            <a:lvl7pPr indent="-342900" lvl="6" marL="3200400" marR="0" rtl="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7pPr>
            <a:lvl8pPr indent="-342900" lvl="7" marL="3657600" marR="0" rtl="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8pPr>
            <a:lvl9pPr indent="-342900" lvl="8" marL="4114800" marR="0" rtl="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9pPr>
          </a:lstStyle>
          <a:p/>
        </p:txBody>
      </p:sp>
      <p:sp>
        <p:nvSpPr>
          <p:cNvPr id="47" name="Google Shape;47;g31b6d40669a_4_861"/>
          <p:cNvSpPr txBox="1"/>
          <p:nvPr>
            <p:ph idx="4" type="body"/>
          </p:nvPr>
        </p:nvSpPr>
        <p:spPr>
          <a:xfrm>
            <a:off x="338792" y="1520825"/>
            <a:ext cx="6953400" cy="40974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14000"/>
              </a:lnSpc>
              <a:spcBef>
                <a:spcPts val="0"/>
              </a:spcBef>
              <a:spcAft>
                <a:spcPts val="0"/>
              </a:spcAft>
              <a:buClr>
                <a:schemeClr val="dk1"/>
              </a:buClr>
              <a:buSzPts val="1800"/>
              <a:buFont typeface="Raleway"/>
              <a:buAutoNum type="arabicPeriod"/>
              <a:defRPr b="0" i="0" sz="1800" u="none" cap="none" strike="noStrike">
                <a:solidFill>
                  <a:schemeClr val="dk1"/>
                </a:solidFill>
                <a:latin typeface="Raleway"/>
                <a:ea typeface="Raleway"/>
                <a:cs typeface="Raleway"/>
                <a:sym typeface="Raleway"/>
              </a:defRPr>
            </a:lvl1pPr>
            <a:lvl2pPr indent="-336550" lvl="1" marL="914400" marR="0" rtl="0" algn="l">
              <a:lnSpc>
                <a:spcPct val="114000"/>
              </a:lnSpc>
              <a:spcBef>
                <a:spcPts val="500"/>
              </a:spcBef>
              <a:spcAft>
                <a:spcPts val="0"/>
              </a:spcAft>
              <a:buClr>
                <a:schemeClr val="dk1"/>
              </a:buClr>
              <a:buSzPts val="1700"/>
              <a:buFont typeface="Raleway"/>
              <a:buAutoNum type="arabicPeriod"/>
              <a:defRPr b="0" i="0" sz="1700" u="none" cap="none" strike="noStrike">
                <a:solidFill>
                  <a:schemeClr val="dk1"/>
                </a:solidFill>
                <a:latin typeface="Raleway"/>
                <a:ea typeface="Raleway"/>
                <a:cs typeface="Raleway"/>
                <a:sym typeface="Raleway"/>
              </a:defRPr>
            </a:lvl2pPr>
            <a:lvl3pPr indent="-330200" lvl="2" marL="1371600" marR="0" rtl="0" algn="l">
              <a:lnSpc>
                <a:spcPct val="114000"/>
              </a:lnSpc>
              <a:spcBef>
                <a:spcPts val="500"/>
              </a:spcBef>
              <a:spcAft>
                <a:spcPts val="0"/>
              </a:spcAft>
              <a:buClr>
                <a:schemeClr val="dk1"/>
              </a:buClr>
              <a:buSzPts val="1600"/>
              <a:buFont typeface="Raleway"/>
              <a:buAutoNum type="arabicPeriod"/>
              <a:defRPr b="0" i="0" sz="1600" u="none" cap="none" strike="noStrike">
                <a:solidFill>
                  <a:schemeClr val="dk1"/>
                </a:solidFill>
                <a:latin typeface="Raleway"/>
                <a:ea typeface="Raleway"/>
                <a:cs typeface="Raleway"/>
                <a:sym typeface="Raleway"/>
              </a:defRPr>
            </a:lvl3pPr>
            <a:lvl4pPr indent="-323850" lvl="3" marL="1828800" marR="0" rtl="0" algn="l">
              <a:lnSpc>
                <a:spcPct val="114000"/>
              </a:lnSpc>
              <a:spcBef>
                <a:spcPts val="500"/>
              </a:spcBef>
              <a:spcAft>
                <a:spcPts val="0"/>
              </a:spcAft>
              <a:buClr>
                <a:schemeClr val="dk1"/>
              </a:buClr>
              <a:buSzPts val="1500"/>
              <a:buFont typeface="Raleway"/>
              <a:buAutoNum type="arabicPeriod"/>
              <a:defRPr b="0" i="0" sz="1500" u="none" cap="none" strike="noStrike">
                <a:solidFill>
                  <a:schemeClr val="dk1"/>
                </a:solidFill>
                <a:latin typeface="Raleway"/>
                <a:ea typeface="Raleway"/>
                <a:cs typeface="Raleway"/>
                <a:sym typeface="Raleway"/>
              </a:defRPr>
            </a:lvl4pPr>
            <a:lvl5pPr indent="-317500" lvl="4" marL="2286000" marR="0" rtl="0" algn="l">
              <a:lnSpc>
                <a:spcPct val="114000"/>
              </a:lnSpc>
              <a:spcBef>
                <a:spcPts val="500"/>
              </a:spcBef>
              <a:spcAft>
                <a:spcPts val="0"/>
              </a:spcAft>
              <a:buClr>
                <a:schemeClr val="dk1"/>
              </a:buClr>
              <a:buSzPts val="1400"/>
              <a:buFont typeface="Raleway"/>
              <a:buAutoNum type="arabicPeriod"/>
              <a:defRPr b="0" i="0" sz="1400" u="none" cap="none" strike="noStrike">
                <a:solidFill>
                  <a:schemeClr val="dk1"/>
                </a:solidFill>
                <a:latin typeface="Raleway"/>
                <a:ea typeface="Raleway"/>
                <a:cs typeface="Raleway"/>
                <a:sym typeface="Raleway"/>
              </a:defRPr>
            </a:lvl5pPr>
            <a:lvl6pPr indent="-342900" lvl="5" marL="2743200" marR="0" rtl="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6pPr>
            <a:lvl7pPr indent="-342900" lvl="6" marL="3200400" marR="0" rtl="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7pPr>
            <a:lvl8pPr indent="-342900" lvl="7" marL="3657600" marR="0" rtl="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8pPr>
            <a:lvl9pPr indent="-342900" lvl="8" marL="4114800" marR="0" rtl="0" algn="l">
              <a:lnSpc>
                <a:spcPct val="90000"/>
              </a:lnSpc>
              <a:spcBef>
                <a:spcPts val="500"/>
              </a:spcBef>
              <a:spcAft>
                <a:spcPts val="0"/>
              </a:spcAft>
              <a:buClr>
                <a:schemeClr val="dk1"/>
              </a:buClr>
              <a:buSzPts val="1800"/>
              <a:buFont typeface="Raleway"/>
              <a:buChar char="•"/>
              <a:defRPr b="0" i="0" sz="1800" u="none" cap="none" strike="noStrike">
                <a:solidFill>
                  <a:schemeClr val="dk1"/>
                </a:solidFill>
                <a:latin typeface="Raleway"/>
                <a:ea typeface="Raleway"/>
                <a:cs typeface="Raleway"/>
                <a:sym typeface="Raleway"/>
              </a:defRPr>
            </a:lvl9pPr>
          </a:lstStyle>
          <a:p/>
        </p:txBody>
      </p:sp>
      <p:sp>
        <p:nvSpPr>
          <p:cNvPr id="48" name="Google Shape;48;g31b6d40669a_4_861"/>
          <p:cNvSpPr txBox="1"/>
          <p:nvPr>
            <p:ph idx="12" type="sldNum"/>
          </p:nvPr>
        </p:nvSpPr>
        <p:spPr>
          <a:xfrm>
            <a:off x="338792" y="6356350"/>
            <a:ext cx="27432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Raleway"/>
                <a:ea typeface="Raleway"/>
                <a:cs typeface="Raleway"/>
                <a:sym typeface="Raleway"/>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Raleway"/>
                <a:ea typeface="Raleway"/>
                <a:cs typeface="Raleway"/>
                <a:sym typeface="Raleway"/>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Raleway"/>
                <a:ea typeface="Raleway"/>
                <a:cs typeface="Raleway"/>
                <a:sym typeface="Raleway"/>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Raleway"/>
                <a:ea typeface="Raleway"/>
                <a:cs typeface="Raleway"/>
                <a:sym typeface="Raleway"/>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Raleway"/>
                <a:ea typeface="Raleway"/>
                <a:cs typeface="Raleway"/>
                <a:sym typeface="Raleway"/>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Raleway"/>
                <a:ea typeface="Raleway"/>
                <a:cs typeface="Raleway"/>
                <a:sym typeface="Raleway"/>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Raleway"/>
                <a:ea typeface="Raleway"/>
                <a:cs typeface="Raleway"/>
                <a:sym typeface="Raleway"/>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Raleway"/>
                <a:ea typeface="Raleway"/>
                <a:cs typeface="Raleway"/>
                <a:sym typeface="Raleway"/>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st practice slide">
  <p:cSld name="Best practice slide">
    <p:spTree>
      <p:nvGrpSpPr>
        <p:cNvPr id="51" name="Shape 51"/>
        <p:cNvGrpSpPr/>
        <p:nvPr/>
      </p:nvGrpSpPr>
      <p:grpSpPr>
        <a:xfrm>
          <a:off x="0" y="0"/>
          <a:ext cx="0" cy="0"/>
          <a:chOff x="0" y="0"/>
          <a:chExt cx="0" cy="0"/>
        </a:xfrm>
      </p:grpSpPr>
      <p:pic>
        <p:nvPicPr>
          <p:cNvPr id="52" name="Google Shape;52;g34fd077ac37_2_348"/>
          <p:cNvPicPr preferRelativeResize="0"/>
          <p:nvPr/>
        </p:nvPicPr>
        <p:blipFill rotWithShape="1">
          <a:blip r:embed="rId2">
            <a:alphaModFix/>
          </a:blip>
          <a:srcRect b="0" l="0" r="0" t="0"/>
          <a:stretch/>
        </p:blipFill>
        <p:spPr>
          <a:xfrm>
            <a:off x="0" y="0"/>
            <a:ext cx="12192000" cy="61383"/>
          </a:xfrm>
          <a:prstGeom prst="rect">
            <a:avLst/>
          </a:prstGeom>
          <a:noFill/>
          <a:ln>
            <a:noFill/>
          </a:ln>
        </p:spPr>
      </p:pic>
      <p:pic>
        <p:nvPicPr>
          <p:cNvPr id="53" name="Google Shape;53;g34fd077ac37_2_348"/>
          <p:cNvPicPr preferRelativeResize="0"/>
          <p:nvPr/>
        </p:nvPicPr>
        <p:blipFill rotWithShape="1">
          <a:blip r:embed="rId3">
            <a:alphaModFix/>
          </a:blip>
          <a:srcRect b="0" l="0" r="0" t="0"/>
          <a:stretch/>
        </p:blipFill>
        <p:spPr>
          <a:xfrm>
            <a:off x="10462600" y="251557"/>
            <a:ext cx="1483200" cy="850368"/>
          </a:xfrm>
          <a:prstGeom prst="rect">
            <a:avLst/>
          </a:prstGeom>
          <a:noFill/>
          <a:ln>
            <a:noFill/>
          </a:ln>
        </p:spPr>
      </p:pic>
      <p:sp>
        <p:nvSpPr>
          <p:cNvPr id="54" name="Google Shape;54;g34fd077ac37_2_348"/>
          <p:cNvSpPr txBox="1"/>
          <p:nvPr>
            <p:ph idx="1" type="body"/>
          </p:nvPr>
        </p:nvSpPr>
        <p:spPr>
          <a:xfrm>
            <a:off x="341298" y="312941"/>
            <a:ext cx="9140700" cy="441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5D266D"/>
              </a:buClr>
              <a:buSzPts val="2500"/>
              <a:buFont typeface="Raleway"/>
              <a:buNone/>
              <a:defRPr b="1" i="0" sz="2500" u="none" cap="none" strike="noStrike">
                <a:solidFill>
                  <a:srgbClr val="5D266D"/>
                </a:solidFill>
                <a:latin typeface="Raleway"/>
                <a:ea typeface="Raleway"/>
                <a:cs typeface="Raleway"/>
                <a:sym typeface="Raleway"/>
              </a:defRPr>
            </a:lvl1pPr>
            <a:lvl2pPr indent="-228600" lvl="1" marL="914400" marR="0" rtl="0" algn="l">
              <a:lnSpc>
                <a:spcPct val="90000"/>
              </a:lnSpc>
              <a:spcBef>
                <a:spcPts val="500"/>
              </a:spcBef>
              <a:spcAft>
                <a:spcPts val="0"/>
              </a:spcAft>
              <a:buClr>
                <a:srgbClr val="5D266D"/>
              </a:buClr>
              <a:buSzPts val="2500"/>
              <a:buFont typeface="Raleway"/>
              <a:buNone/>
              <a:defRPr b="1" i="0" sz="2500" u="none" cap="none" strike="noStrike">
                <a:solidFill>
                  <a:srgbClr val="5D266D"/>
                </a:solidFill>
                <a:latin typeface="Raleway"/>
                <a:ea typeface="Raleway"/>
                <a:cs typeface="Raleway"/>
                <a:sym typeface="Raleway"/>
              </a:defRPr>
            </a:lvl2pPr>
            <a:lvl3pPr indent="-228600" lvl="2" marL="1371600" marR="0" rtl="0" algn="l">
              <a:lnSpc>
                <a:spcPct val="90000"/>
              </a:lnSpc>
              <a:spcBef>
                <a:spcPts val="500"/>
              </a:spcBef>
              <a:spcAft>
                <a:spcPts val="0"/>
              </a:spcAft>
              <a:buClr>
                <a:srgbClr val="5D266D"/>
              </a:buClr>
              <a:buSzPts val="2500"/>
              <a:buFont typeface="Raleway"/>
              <a:buNone/>
              <a:defRPr b="1" i="0" sz="2500" u="none" cap="none" strike="noStrike">
                <a:solidFill>
                  <a:srgbClr val="5D266D"/>
                </a:solidFill>
                <a:latin typeface="Raleway"/>
                <a:ea typeface="Raleway"/>
                <a:cs typeface="Raleway"/>
                <a:sym typeface="Raleway"/>
              </a:defRPr>
            </a:lvl3pPr>
            <a:lvl4pPr indent="-228600" lvl="3" marL="1828800" marR="0" rtl="0" algn="l">
              <a:lnSpc>
                <a:spcPct val="90000"/>
              </a:lnSpc>
              <a:spcBef>
                <a:spcPts val="500"/>
              </a:spcBef>
              <a:spcAft>
                <a:spcPts val="0"/>
              </a:spcAft>
              <a:buClr>
                <a:srgbClr val="5D266D"/>
              </a:buClr>
              <a:buSzPts val="2500"/>
              <a:buFont typeface="Raleway"/>
              <a:buNone/>
              <a:defRPr b="1" i="0" sz="2500" u="none" cap="none" strike="noStrike">
                <a:solidFill>
                  <a:srgbClr val="5D266D"/>
                </a:solidFill>
                <a:latin typeface="Raleway"/>
                <a:ea typeface="Raleway"/>
                <a:cs typeface="Raleway"/>
                <a:sym typeface="Raleway"/>
              </a:defRPr>
            </a:lvl4pPr>
            <a:lvl5pPr indent="-228600" lvl="4" marL="2286000" marR="0" rtl="0" algn="l">
              <a:lnSpc>
                <a:spcPct val="90000"/>
              </a:lnSpc>
              <a:spcBef>
                <a:spcPts val="500"/>
              </a:spcBef>
              <a:spcAft>
                <a:spcPts val="0"/>
              </a:spcAft>
              <a:buClr>
                <a:srgbClr val="5D266D"/>
              </a:buClr>
              <a:buSzPts val="2500"/>
              <a:buFont typeface="Raleway"/>
              <a:buNone/>
              <a:defRPr b="1" i="0" sz="2500" u="none" cap="none" strike="noStrike">
                <a:solidFill>
                  <a:srgbClr val="5D266D"/>
                </a:solidFill>
                <a:latin typeface="Raleway"/>
                <a:ea typeface="Raleway"/>
                <a:cs typeface="Raleway"/>
                <a:sym typeface="Raleway"/>
              </a:defRPr>
            </a:lvl5pPr>
            <a:lvl6pPr indent="-349250" lvl="5" marL="2743200" marR="0" rtl="0" algn="l">
              <a:lnSpc>
                <a:spcPct val="90000"/>
              </a:lnSpc>
              <a:spcBef>
                <a:spcPts val="500"/>
              </a:spcBef>
              <a:spcAft>
                <a:spcPts val="0"/>
              </a:spcAft>
              <a:buClr>
                <a:schemeClr val="dk1"/>
              </a:buClr>
              <a:buSzPts val="1900"/>
              <a:buFont typeface="Raleway"/>
              <a:buChar char="•"/>
              <a:defRPr b="0" i="0" sz="1900" u="none" cap="none" strike="noStrike">
                <a:solidFill>
                  <a:schemeClr val="dk1"/>
                </a:solidFill>
                <a:latin typeface="Raleway"/>
                <a:ea typeface="Raleway"/>
                <a:cs typeface="Raleway"/>
                <a:sym typeface="Raleway"/>
              </a:defRPr>
            </a:lvl6pPr>
            <a:lvl7pPr indent="-349250" lvl="6" marL="3200400" marR="0" rtl="0" algn="l">
              <a:lnSpc>
                <a:spcPct val="90000"/>
              </a:lnSpc>
              <a:spcBef>
                <a:spcPts val="500"/>
              </a:spcBef>
              <a:spcAft>
                <a:spcPts val="0"/>
              </a:spcAft>
              <a:buClr>
                <a:schemeClr val="dk1"/>
              </a:buClr>
              <a:buSzPts val="1900"/>
              <a:buFont typeface="Raleway"/>
              <a:buChar char="•"/>
              <a:defRPr b="0" i="0" sz="1900" u="none" cap="none" strike="noStrike">
                <a:solidFill>
                  <a:schemeClr val="dk1"/>
                </a:solidFill>
                <a:latin typeface="Raleway"/>
                <a:ea typeface="Raleway"/>
                <a:cs typeface="Raleway"/>
                <a:sym typeface="Raleway"/>
              </a:defRPr>
            </a:lvl7pPr>
            <a:lvl8pPr indent="-349250" lvl="7" marL="3657600" marR="0" rtl="0" algn="l">
              <a:lnSpc>
                <a:spcPct val="90000"/>
              </a:lnSpc>
              <a:spcBef>
                <a:spcPts val="500"/>
              </a:spcBef>
              <a:spcAft>
                <a:spcPts val="0"/>
              </a:spcAft>
              <a:buClr>
                <a:schemeClr val="dk1"/>
              </a:buClr>
              <a:buSzPts val="1900"/>
              <a:buFont typeface="Raleway"/>
              <a:buChar char="•"/>
              <a:defRPr b="0" i="0" sz="1900" u="none" cap="none" strike="noStrike">
                <a:solidFill>
                  <a:schemeClr val="dk1"/>
                </a:solidFill>
                <a:latin typeface="Raleway"/>
                <a:ea typeface="Raleway"/>
                <a:cs typeface="Raleway"/>
                <a:sym typeface="Raleway"/>
              </a:defRPr>
            </a:lvl8pPr>
            <a:lvl9pPr indent="-349250" lvl="8" marL="4114800" marR="0" rtl="0" algn="l">
              <a:lnSpc>
                <a:spcPct val="90000"/>
              </a:lnSpc>
              <a:spcBef>
                <a:spcPts val="500"/>
              </a:spcBef>
              <a:spcAft>
                <a:spcPts val="0"/>
              </a:spcAft>
              <a:buClr>
                <a:schemeClr val="dk1"/>
              </a:buClr>
              <a:buSzPts val="1900"/>
              <a:buFont typeface="Raleway"/>
              <a:buChar char="•"/>
              <a:defRPr b="0" i="0" sz="1900" u="none" cap="none" strike="noStrike">
                <a:solidFill>
                  <a:schemeClr val="dk1"/>
                </a:solidFill>
                <a:latin typeface="Raleway"/>
                <a:ea typeface="Raleway"/>
                <a:cs typeface="Raleway"/>
                <a:sym typeface="Raleway"/>
              </a:defRPr>
            </a:lvl9pPr>
          </a:lstStyle>
          <a:p/>
        </p:txBody>
      </p:sp>
      <p:sp>
        <p:nvSpPr>
          <p:cNvPr id="55" name="Google Shape;55;g34fd077ac37_2_348"/>
          <p:cNvSpPr txBox="1"/>
          <p:nvPr>
            <p:ph idx="2" type="body"/>
          </p:nvPr>
        </p:nvSpPr>
        <p:spPr>
          <a:xfrm>
            <a:off x="341298" y="782638"/>
            <a:ext cx="9140700" cy="393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chemeClr val="dk1"/>
              </a:buClr>
              <a:buSzPts val="1900"/>
              <a:buFont typeface="Raleway"/>
              <a:buNone/>
              <a:defRPr b="0" i="0" sz="1900" u="none" cap="none" strike="noStrike">
                <a:solidFill>
                  <a:schemeClr val="dk1"/>
                </a:solidFill>
                <a:latin typeface="Raleway"/>
                <a:ea typeface="Raleway"/>
                <a:cs typeface="Raleway"/>
                <a:sym typeface="Raleway"/>
              </a:defRPr>
            </a:lvl1pPr>
            <a:lvl2pPr indent="-228600" lvl="1" marL="914400" marR="0" rtl="0" algn="l">
              <a:lnSpc>
                <a:spcPct val="90000"/>
              </a:lnSpc>
              <a:spcBef>
                <a:spcPts val="500"/>
              </a:spcBef>
              <a:spcAft>
                <a:spcPts val="0"/>
              </a:spcAft>
              <a:buClr>
                <a:schemeClr val="dk1"/>
              </a:buClr>
              <a:buSzPts val="1900"/>
              <a:buFont typeface="Raleway"/>
              <a:buNone/>
              <a:defRPr b="0" i="0" sz="1900" u="none" cap="none" strike="noStrike">
                <a:solidFill>
                  <a:schemeClr val="dk1"/>
                </a:solidFill>
                <a:latin typeface="Raleway"/>
                <a:ea typeface="Raleway"/>
                <a:cs typeface="Raleway"/>
                <a:sym typeface="Raleway"/>
              </a:defRPr>
            </a:lvl2pPr>
            <a:lvl3pPr indent="-228600" lvl="2" marL="1371600" marR="0" rtl="0" algn="l">
              <a:lnSpc>
                <a:spcPct val="90000"/>
              </a:lnSpc>
              <a:spcBef>
                <a:spcPts val="500"/>
              </a:spcBef>
              <a:spcAft>
                <a:spcPts val="0"/>
              </a:spcAft>
              <a:buClr>
                <a:schemeClr val="dk1"/>
              </a:buClr>
              <a:buSzPts val="1900"/>
              <a:buFont typeface="Raleway"/>
              <a:buNone/>
              <a:defRPr b="0" i="0" sz="1900" u="none" cap="none" strike="noStrike">
                <a:solidFill>
                  <a:schemeClr val="dk1"/>
                </a:solidFill>
                <a:latin typeface="Raleway"/>
                <a:ea typeface="Raleway"/>
                <a:cs typeface="Raleway"/>
                <a:sym typeface="Raleway"/>
              </a:defRPr>
            </a:lvl3pPr>
            <a:lvl4pPr indent="-228600" lvl="3" marL="1828800" marR="0" rtl="0" algn="l">
              <a:lnSpc>
                <a:spcPct val="90000"/>
              </a:lnSpc>
              <a:spcBef>
                <a:spcPts val="500"/>
              </a:spcBef>
              <a:spcAft>
                <a:spcPts val="0"/>
              </a:spcAft>
              <a:buClr>
                <a:schemeClr val="dk1"/>
              </a:buClr>
              <a:buSzPts val="1900"/>
              <a:buFont typeface="Raleway"/>
              <a:buNone/>
              <a:defRPr b="0" i="0" sz="1900" u="none" cap="none" strike="noStrike">
                <a:solidFill>
                  <a:schemeClr val="dk1"/>
                </a:solidFill>
                <a:latin typeface="Raleway"/>
                <a:ea typeface="Raleway"/>
                <a:cs typeface="Raleway"/>
                <a:sym typeface="Raleway"/>
              </a:defRPr>
            </a:lvl4pPr>
            <a:lvl5pPr indent="-228600" lvl="4" marL="2286000" marR="0" rtl="0" algn="l">
              <a:lnSpc>
                <a:spcPct val="90000"/>
              </a:lnSpc>
              <a:spcBef>
                <a:spcPts val="500"/>
              </a:spcBef>
              <a:spcAft>
                <a:spcPts val="0"/>
              </a:spcAft>
              <a:buClr>
                <a:schemeClr val="dk1"/>
              </a:buClr>
              <a:buSzPts val="1900"/>
              <a:buFont typeface="Raleway"/>
              <a:buNone/>
              <a:defRPr b="0" i="0" sz="1900" u="none" cap="none" strike="noStrike">
                <a:solidFill>
                  <a:schemeClr val="dk1"/>
                </a:solidFill>
                <a:latin typeface="Raleway"/>
                <a:ea typeface="Raleway"/>
                <a:cs typeface="Raleway"/>
                <a:sym typeface="Raleway"/>
              </a:defRPr>
            </a:lvl5pPr>
            <a:lvl6pPr indent="-349250" lvl="5" marL="2743200" marR="0" rtl="0" algn="l">
              <a:lnSpc>
                <a:spcPct val="90000"/>
              </a:lnSpc>
              <a:spcBef>
                <a:spcPts val="500"/>
              </a:spcBef>
              <a:spcAft>
                <a:spcPts val="0"/>
              </a:spcAft>
              <a:buClr>
                <a:schemeClr val="dk1"/>
              </a:buClr>
              <a:buSzPts val="1900"/>
              <a:buFont typeface="Raleway"/>
              <a:buChar char="•"/>
              <a:defRPr b="0" i="0" sz="1900" u="none" cap="none" strike="noStrike">
                <a:solidFill>
                  <a:schemeClr val="dk1"/>
                </a:solidFill>
                <a:latin typeface="Raleway"/>
                <a:ea typeface="Raleway"/>
                <a:cs typeface="Raleway"/>
                <a:sym typeface="Raleway"/>
              </a:defRPr>
            </a:lvl6pPr>
            <a:lvl7pPr indent="-349250" lvl="6" marL="3200400" marR="0" rtl="0" algn="l">
              <a:lnSpc>
                <a:spcPct val="90000"/>
              </a:lnSpc>
              <a:spcBef>
                <a:spcPts val="500"/>
              </a:spcBef>
              <a:spcAft>
                <a:spcPts val="0"/>
              </a:spcAft>
              <a:buClr>
                <a:schemeClr val="dk1"/>
              </a:buClr>
              <a:buSzPts val="1900"/>
              <a:buFont typeface="Raleway"/>
              <a:buChar char="•"/>
              <a:defRPr b="0" i="0" sz="1900" u="none" cap="none" strike="noStrike">
                <a:solidFill>
                  <a:schemeClr val="dk1"/>
                </a:solidFill>
                <a:latin typeface="Raleway"/>
                <a:ea typeface="Raleway"/>
                <a:cs typeface="Raleway"/>
                <a:sym typeface="Raleway"/>
              </a:defRPr>
            </a:lvl7pPr>
            <a:lvl8pPr indent="-349250" lvl="7" marL="3657600" marR="0" rtl="0" algn="l">
              <a:lnSpc>
                <a:spcPct val="90000"/>
              </a:lnSpc>
              <a:spcBef>
                <a:spcPts val="500"/>
              </a:spcBef>
              <a:spcAft>
                <a:spcPts val="0"/>
              </a:spcAft>
              <a:buClr>
                <a:schemeClr val="dk1"/>
              </a:buClr>
              <a:buSzPts val="1900"/>
              <a:buFont typeface="Raleway"/>
              <a:buChar char="•"/>
              <a:defRPr b="0" i="0" sz="1900" u="none" cap="none" strike="noStrike">
                <a:solidFill>
                  <a:schemeClr val="dk1"/>
                </a:solidFill>
                <a:latin typeface="Raleway"/>
                <a:ea typeface="Raleway"/>
                <a:cs typeface="Raleway"/>
                <a:sym typeface="Raleway"/>
              </a:defRPr>
            </a:lvl8pPr>
            <a:lvl9pPr indent="-349250" lvl="8" marL="4114800" marR="0" rtl="0" algn="l">
              <a:lnSpc>
                <a:spcPct val="90000"/>
              </a:lnSpc>
              <a:spcBef>
                <a:spcPts val="500"/>
              </a:spcBef>
              <a:spcAft>
                <a:spcPts val="0"/>
              </a:spcAft>
              <a:buClr>
                <a:schemeClr val="dk1"/>
              </a:buClr>
              <a:buSzPts val="1900"/>
              <a:buFont typeface="Raleway"/>
              <a:buChar char="•"/>
              <a:defRPr b="0" i="0" sz="1900" u="none" cap="none" strike="noStrike">
                <a:solidFill>
                  <a:schemeClr val="dk1"/>
                </a:solidFill>
                <a:latin typeface="Raleway"/>
                <a:ea typeface="Raleway"/>
                <a:cs typeface="Raleway"/>
                <a:sym typeface="Raleway"/>
              </a:defRPr>
            </a:lvl9pPr>
          </a:lstStyle>
          <a:p/>
        </p:txBody>
      </p:sp>
      <p:sp>
        <p:nvSpPr>
          <p:cNvPr id="56" name="Google Shape;56;g34fd077ac37_2_348"/>
          <p:cNvSpPr txBox="1"/>
          <p:nvPr>
            <p:ph idx="12" type="sldNum"/>
          </p:nvPr>
        </p:nvSpPr>
        <p:spPr>
          <a:xfrm>
            <a:off x="9173307"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
        <p:nvSpPr>
          <p:cNvPr id="57" name="Google Shape;57;g34fd077ac37_2_348"/>
          <p:cNvSpPr txBox="1"/>
          <p:nvPr>
            <p:ph idx="3" type="body"/>
          </p:nvPr>
        </p:nvSpPr>
        <p:spPr>
          <a:xfrm>
            <a:off x="340281" y="1534185"/>
            <a:ext cx="11606400" cy="4824000"/>
          </a:xfrm>
          <a:prstGeom prst="rect">
            <a:avLst/>
          </a:prstGeom>
          <a:noFill/>
          <a:ln>
            <a:noFill/>
          </a:ln>
        </p:spPr>
        <p:txBody>
          <a:bodyPr anchorCtr="0" anchor="t" bIns="45700" lIns="91425" spcFirstLastPara="1" rIns="91425" wrap="square" tIns="45700">
            <a:normAutofit/>
          </a:bodyPr>
          <a:lstStyle>
            <a:lvl1pPr indent="-349250" lvl="0" marL="457200" marR="0" rtl="0" algn="l">
              <a:lnSpc>
                <a:spcPct val="114000"/>
              </a:lnSpc>
              <a:spcBef>
                <a:spcPts val="0"/>
              </a:spcBef>
              <a:spcAft>
                <a:spcPts val="0"/>
              </a:spcAft>
              <a:buClr>
                <a:srgbClr val="344EA1"/>
              </a:buClr>
              <a:buSzPts val="1900"/>
              <a:buFont typeface="Raleway"/>
              <a:buChar char="•"/>
              <a:defRPr b="0" i="0" sz="1900" u="none" cap="none" strike="noStrike">
                <a:solidFill>
                  <a:schemeClr val="dk1"/>
                </a:solidFill>
                <a:highlight>
                  <a:srgbClr val="FFFF00"/>
                </a:highlight>
                <a:latin typeface="Raleway"/>
                <a:ea typeface="Raleway"/>
                <a:cs typeface="Raleway"/>
                <a:sym typeface="Raleway"/>
              </a:defRPr>
            </a:lvl1pPr>
            <a:lvl2pPr indent="-336550" lvl="1" marL="914400" marR="0" rtl="0" algn="l">
              <a:lnSpc>
                <a:spcPct val="114000"/>
              </a:lnSpc>
              <a:spcBef>
                <a:spcPts val="0"/>
              </a:spcBef>
              <a:spcAft>
                <a:spcPts val="0"/>
              </a:spcAft>
              <a:buClr>
                <a:srgbClr val="344EA1"/>
              </a:buClr>
              <a:buSzPts val="1700"/>
              <a:buFont typeface="Raleway"/>
              <a:buChar char="►"/>
              <a:defRPr b="0" i="0" sz="1700" u="none" cap="none" strike="noStrike">
                <a:solidFill>
                  <a:schemeClr val="dk1"/>
                </a:solidFill>
                <a:latin typeface="Raleway"/>
                <a:ea typeface="Raleway"/>
                <a:cs typeface="Raleway"/>
                <a:sym typeface="Raleway"/>
              </a:defRPr>
            </a:lvl2pPr>
            <a:lvl3pPr indent="-330200" lvl="2" marL="1371600" marR="0" rtl="0" algn="l">
              <a:lnSpc>
                <a:spcPct val="114000"/>
              </a:lnSpc>
              <a:spcBef>
                <a:spcPts val="0"/>
              </a:spcBef>
              <a:spcAft>
                <a:spcPts val="0"/>
              </a:spcAft>
              <a:buClr>
                <a:srgbClr val="344EA1"/>
              </a:buClr>
              <a:buSzPts val="1600"/>
              <a:buFont typeface="Raleway"/>
              <a:buChar char="●"/>
              <a:defRPr b="0" i="0" sz="1600" u="none" cap="none" strike="noStrike">
                <a:solidFill>
                  <a:schemeClr val="dk1"/>
                </a:solidFill>
                <a:latin typeface="Raleway"/>
                <a:ea typeface="Raleway"/>
                <a:cs typeface="Raleway"/>
                <a:sym typeface="Raleway"/>
              </a:defRPr>
            </a:lvl3pPr>
            <a:lvl4pPr indent="-323850" lvl="3" marL="1828800" marR="0" rtl="0" algn="l">
              <a:lnSpc>
                <a:spcPct val="114000"/>
              </a:lnSpc>
              <a:spcBef>
                <a:spcPts val="0"/>
              </a:spcBef>
              <a:spcAft>
                <a:spcPts val="0"/>
              </a:spcAft>
              <a:buClr>
                <a:srgbClr val="344EA1"/>
              </a:buClr>
              <a:buSzPts val="1500"/>
              <a:buFont typeface="Raleway"/>
              <a:buChar char="-"/>
              <a:defRPr b="0" i="0" sz="1500" u="none" cap="none" strike="noStrike">
                <a:solidFill>
                  <a:schemeClr val="dk1"/>
                </a:solidFill>
                <a:latin typeface="Raleway"/>
                <a:ea typeface="Raleway"/>
                <a:cs typeface="Raleway"/>
                <a:sym typeface="Raleway"/>
              </a:defRPr>
            </a:lvl4pPr>
            <a:lvl5pPr indent="-323850" lvl="4" marL="2286000" marR="0" rtl="0" algn="l">
              <a:lnSpc>
                <a:spcPct val="114000"/>
              </a:lnSpc>
              <a:spcBef>
                <a:spcPts val="0"/>
              </a:spcBef>
              <a:spcAft>
                <a:spcPts val="0"/>
              </a:spcAft>
              <a:buClr>
                <a:srgbClr val="344EA1"/>
              </a:buClr>
              <a:buSzPts val="1500"/>
              <a:buFont typeface="Raleway"/>
              <a:buChar char="❑"/>
              <a:defRPr b="0" i="0" sz="1500" u="none" cap="none" strike="noStrike">
                <a:solidFill>
                  <a:schemeClr val="dk1"/>
                </a:solidFill>
                <a:latin typeface="Raleway"/>
                <a:ea typeface="Raleway"/>
                <a:cs typeface="Raleway"/>
                <a:sym typeface="Raleway"/>
              </a:defRPr>
            </a:lvl5pPr>
            <a:lvl6pPr indent="-311150" lvl="5" marL="2743200" marR="0" rtl="0" algn="l">
              <a:lnSpc>
                <a:spcPct val="114000"/>
              </a:lnSpc>
              <a:spcBef>
                <a:spcPts val="0"/>
              </a:spcBef>
              <a:spcAft>
                <a:spcPts val="0"/>
              </a:spcAft>
              <a:buClr>
                <a:srgbClr val="344EA1"/>
              </a:buClr>
              <a:buSzPts val="1300"/>
              <a:buFont typeface="Raleway"/>
              <a:buChar char="✔"/>
              <a:defRPr b="0" i="0" sz="1300" u="none" cap="none" strike="noStrike">
                <a:solidFill>
                  <a:schemeClr val="dk1"/>
                </a:solidFill>
                <a:latin typeface="Raleway"/>
                <a:ea typeface="Raleway"/>
                <a:cs typeface="Raleway"/>
                <a:sym typeface="Raleway"/>
              </a:defRPr>
            </a:lvl6pPr>
            <a:lvl7pPr indent="-304800" lvl="6" marL="3200400" marR="0" rtl="0" algn="l">
              <a:lnSpc>
                <a:spcPct val="114000"/>
              </a:lnSpc>
              <a:spcBef>
                <a:spcPts val="0"/>
              </a:spcBef>
              <a:spcAft>
                <a:spcPts val="0"/>
              </a:spcAft>
              <a:buClr>
                <a:srgbClr val="344EA1"/>
              </a:buClr>
              <a:buSzPts val="1200"/>
              <a:buFont typeface="Raleway"/>
              <a:buChar char="▪"/>
              <a:defRPr b="0" i="0" sz="1200" u="none" cap="none" strike="noStrike">
                <a:solidFill>
                  <a:schemeClr val="dk1"/>
                </a:solidFill>
                <a:latin typeface="Raleway"/>
                <a:ea typeface="Raleway"/>
                <a:cs typeface="Raleway"/>
                <a:sym typeface="Raleway"/>
              </a:defRPr>
            </a:lvl7pPr>
            <a:lvl8pPr indent="-298450" lvl="7" marL="3657600" marR="0" rtl="0" algn="l">
              <a:lnSpc>
                <a:spcPct val="114000"/>
              </a:lnSpc>
              <a:spcBef>
                <a:spcPts val="0"/>
              </a:spcBef>
              <a:spcAft>
                <a:spcPts val="0"/>
              </a:spcAft>
              <a:buClr>
                <a:srgbClr val="344EA1"/>
              </a:buClr>
              <a:buSzPts val="1100"/>
              <a:buFont typeface="Raleway"/>
              <a:buChar char="-"/>
              <a:defRPr b="0" i="0" sz="1100" u="none" cap="none" strike="noStrike">
                <a:solidFill>
                  <a:schemeClr val="dk1"/>
                </a:solidFill>
                <a:latin typeface="Raleway"/>
                <a:ea typeface="Raleway"/>
                <a:cs typeface="Raleway"/>
                <a:sym typeface="Raleway"/>
              </a:defRPr>
            </a:lvl8pPr>
            <a:lvl9pPr indent="-298450" lvl="8" marL="4114800" marR="0" rtl="0" algn="l">
              <a:lnSpc>
                <a:spcPct val="114000"/>
              </a:lnSpc>
              <a:spcBef>
                <a:spcPts val="0"/>
              </a:spcBef>
              <a:spcAft>
                <a:spcPts val="0"/>
              </a:spcAft>
              <a:buClr>
                <a:srgbClr val="344EA1"/>
              </a:buClr>
              <a:buSzPts val="1100"/>
              <a:buFont typeface="Raleway"/>
              <a:buChar char="+"/>
              <a:defRPr b="0" i="0" sz="1100" u="none" cap="none" strike="noStrike">
                <a:solidFill>
                  <a:schemeClr val="dk1"/>
                </a:solidFill>
                <a:latin typeface="Raleway"/>
                <a:ea typeface="Raleway"/>
                <a:cs typeface="Raleway"/>
                <a:sym typeface="Raleway"/>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lide Title Light">
  <p:cSld name="12_Slide Title Light">
    <p:spTree>
      <p:nvGrpSpPr>
        <p:cNvPr id="63" name="Shape 63"/>
        <p:cNvGrpSpPr/>
        <p:nvPr/>
      </p:nvGrpSpPr>
      <p:grpSpPr>
        <a:xfrm>
          <a:off x="0" y="0"/>
          <a:ext cx="0" cy="0"/>
          <a:chOff x="0" y="0"/>
          <a:chExt cx="0" cy="0"/>
        </a:xfrm>
      </p:grpSpPr>
      <p:pic>
        <p:nvPicPr>
          <p:cNvPr id="64" name="Google Shape;64;g352a499211e_1_1060" title="SBTi Logo for Zoom.png"/>
          <p:cNvPicPr preferRelativeResize="0"/>
          <p:nvPr/>
        </p:nvPicPr>
        <p:blipFill rotWithShape="1">
          <a:blip r:embed="rId2">
            <a:alphaModFix/>
          </a:blip>
          <a:srcRect b="2758" l="0" r="0" t="2768"/>
          <a:stretch/>
        </p:blipFill>
        <p:spPr>
          <a:xfrm>
            <a:off x="10421591" y="251557"/>
            <a:ext cx="1483102" cy="803286"/>
          </a:xfrm>
          <a:prstGeom prst="rect">
            <a:avLst/>
          </a:prstGeom>
          <a:noFill/>
          <a:ln>
            <a:noFill/>
          </a:ln>
        </p:spPr>
      </p:pic>
      <p:pic>
        <p:nvPicPr>
          <p:cNvPr id="65" name="Google Shape;65;g352a499211e_1_1060"/>
          <p:cNvPicPr preferRelativeResize="0"/>
          <p:nvPr/>
        </p:nvPicPr>
        <p:blipFill rotWithShape="1">
          <a:blip r:embed="rId3">
            <a:alphaModFix/>
          </a:blip>
          <a:srcRect b="0" l="0" r="0" t="0"/>
          <a:stretch/>
        </p:blipFill>
        <p:spPr>
          <a:xfrm>
            <a:off x="0" y="0"/>
            <a:ext cx="12192000" cy="61383"/>
          </a:xfrm>
          <a:prstGeom prst="rect">
            <a:avLst/>
          </a:prstGeom>
          <a:noFill/>
          <a:ln>
            <a:noFill/>
          </a:ln>
        </p:spPr>
      </p:pic>
      <p:sp>
        <p:nvSpPr>
          <p:cNvPr id="66" name="Google Shape;66;g352a499211e_1_1060"/>
          <p:cNvSpPr txBox="1"/>
          <p:nvPr>
            <p:ph idx="1" type="body"/>
          </p:nvPr>
        </p:nvSpPr>
        <p:spPr>
          <a:xfrm>
            <a:off x="342900" y="1401211"/>
            <a:ext cx="11544300" cy="4770900"/>
          </a:xfrm>
          <a:prstGeom prst="rect">
            <a:avLst/>
          </a:prstGeom>
          <a:noFill/>
          <a:ln>
            <a:noFill/>
          </a:ln>
        </p:spPr>
        <p:txBody>
          <a:bodyPr anchorCtr="0" anchor="t" bIns="45700" lIns="91425" spcFirstLastPara="1" rIns="91425" wrap="square" tIns="45700">
            <a:noAutofit/>
          </a:bodyPr>
          <a:lstStyle>
            <a:lvl1pPr indent="-311150" lvl="0" marL="457200" algn="l">
              <a:lnSpc>
                <a:spcPct val="150000"/>
              </a:lnSpc>
              <a:spcBef>
                <a:spcPts val="1100"/>
              </a:spcBef>
              <a:spcAft>
                <a:spcPts val="0"/>
              </a:spcAft>
              <a:buClr>
                <a:srgbClr val="333132"/>
              </a:buClr>
              <a:buSzPts val="1300"/>
              <a:buFont typeface="Arial"/>
              <a:buChar char="•"/>
              <a:defRPr sz="1700">
                <a:solidFill>
                  <a:srgbClr val="333132"/>
                </a:solidFill>
                <a:latin typeface="Arial"/>
                <a:ea typeface="Arial"/>
                <a:cs typeface="Arial"/>
                <a:sym typeface="Arial"/>
              </a:defRPr>
            </a:lvl1pPr>
            <a:lvl2pPr indent="-349250" lvl="1" marL="914400" algn="l">
              <a:lnSpc>
                <a:spcPct val="90000"/>
              </a:lnSpc>
              <a:spcBef>
                <a:spcPts val="500"/>
              </a:spcBef>
              <a:spcAft>
                <a:spcPts val="0"/>
              </a:spcAft>
              <a:buClr>
                <a:srgbClr val="333132"/>
              </a:buClr>
              <a:buSzPts val="1900"/>
              <a:buChar char="•"/>
              <a:defRPr/>
            </a:lvl2pPr>
            <a:lvl3pPr indent="-349250" lvl="2" marL="1371600" algn="l">
              <a:lnSpc>
                <a:spcPct val="90000"/>
              </a:lnSpc>
              <a:spcBef>
                <a:spcPts val="500"/>
              </a:spcBef>
              <a:spcAft>
                <a:spcPts val="0"/>
              </a:spcAft>
              <a:buClr>
                <a:srgbClr val="333132"/>
              </a:buClr>
              <a:buSzPts val="1900"/>
              <a:buChar char="•"/>
              <a:defRPr/>
            </a:lvl3pPr>
            <a:lvl4pPr indent="-349250" lvl="3" marL="1828800" algn="l">
              <a:lnSpc>
                <a:spcPct val="90000"/>
              </a:lnSpc>
              <a:spcBef>
                <a:spcPts val="500"/>
              </a:spcBef>
              <a:spcAft>
                <a:spcPts val="0"/>
              </a:spcAft>
              <a:buClr>
                <a:srgbClr val="333132"/>
              </a:buClr>
              <a:buSzPts val="1900"/>
              <a:buChar char="•"/>
              <a:defRPr/>
            </a:lvl4pPr>
            <a:lvl5pPr indent="-349250" lvl="4" marL="2286000" algn="l">
              <a:lnSpc>
                <a:spcPct val="90000"/>
              </a:lnSpc>
              <a:spcBef>
                <a:spcPts val="500"/>
              </a:spcBef>
              <a:spcAft>
                <a:spcPts val="0"/>
              </a:spcAft>
              <a:buClr>
                <a:srgbClr val="333132"/>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 name="Google Shape;67;g352a499211e_1_1060"/>
          <p:cNvSpPr txBox="1"/>
          <p:nvPr>
            <p:ph type="title"/>
          </p:nvPr>
        </p:nvSpPr>
        <p:spPr>
          <a:xfrm>
            <a:off x="340283" y="298756"/>
            <a:ext cx="9858300" cy="435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5D266D"/>
              </a:buClr>
              <a:buSzPts val="2500"/>
              <a:buFont typeface="Arial"/>
              <a:buNone/>
              <a:defRPr sz="2500">
                <a:solidFill>
                  <a:srgbClr val="5D266D"/>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g352a499211e_1_1060"/>
          <p:cNvSpPr txBox="1"/>
          <p:nvPr>
            <p:ph idx="2" type="body"/>
          </p:nvPr>
        </p:nvSpPr>
        <p:spPr>
          <a:xfrm>
            <a:off x="340283" y="750007"/>
            <a:ext cx="9845700" cy="3936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333132"/>
              </a:buClr>
              <a:buSzPts val="1900"/>
              <a:buNone/>
              <a:defRPr sz="1900">
                <a:solidFill>
                  <a:srgbClr val="333132"/>
                </a:solidFill>
                <a:latin typeface="Arial"/>
                <a:ea typeface="Arial"/>
                <a:cs typeface="Arial"/>
                <a:sym typeface="Arial"/>
              </a:defRPr>
            </a:lvl1pPr>
            <a:lvl2pPr indent="-349250" lvl="1" marL="914400" algn="l">
              <a:lnSpc>
                <a:spcPct val="90000"/>
              </a:lnSpc>
              <a:spcBef>
                <a:spcPts val="500"/>
              </a:spcBef>
              <a:spcAft>
                <a:spcPts val="0"/>
              </a:spcAft>
              <a:buClr>
                <a:srgbClr val="333132"/>
              </a:buClr>
              <a:buSzPts val="1900"/>
              <a:buChar char="•"/>
              <a:defRPr/>
            </a:lvl2pPr>
            <a:lvl3pPr indent="-349250" lvl="2" marL="1371600" algn="l">
              <a:lnSpc>
                <a:spcPct val="90000"/>
              </a:lnSpc>
              <a:spcBef>
                <a:spcPts val="500"/>
              </a:spcBef>
              <a:spcAft>
                <a:spcPts val="0"/>
              </a:spcAft>
              <a:buClr>
                <a:srgbClr val="333132"/>
              </a:buClr>
              <a:buSzPts val="1900"/>
              <a:buChar char="•"/>
              <a:defRPr/>
            </a:lvl3pPr>
            <a:lvl4pPr indent="-349250" lvl="3" marL="1828800" algn="l">
              <a:lnSpc>
                <a:spcPct val="90000"/>
              </a:lnSpc>
              <a:spcBef>
                <a:spcPts val="500"/>
              </a:spcBef>
              <a:spcAft>
                <a:spcPts val="0"/>
              </a:spcAft>
              <a:buClr>
                <a:srgbClr val="333132"/>
              </a:buClr>
              <a:buSzPts val="1900"/>
              <a:buChar char="•"/>
              <a:defRPr/>
            </a:lvl4pPr>
            <a:lvl5pPr indent="-349250" lvl="4" marL="2286000" algn="l">
              <a:lnSpc>
                <a:spcPct val="90000"/>
              </a:lnSpc>
              <a:spcBef>
                <a:spcPts val="500"/>
              </a:spcBef>
              <a:spcAft>
                <a:spcPts val="0"/>
              </a:spcAft>
              <a:buClr>
                <a:srgbClr val="333132"/>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lide Title Light">
  <p:cSld name="12_Slide Title Light">
    <p:spTree>
      <p:nvGrpSpPr>
        <p:cNvPr id="74" name="Shape 74"/>
        <p:cNvGrpSpPr/>
        <p:nvPr/>
      </p:nvGrpSpPr>
      <p:grpSpPr>
        <a:xfrm>
          <a:off x="0" y="0"/>
          <a:ext cx="0" cy="0"/>
          <a:chOff x="0" y="0"/>
          <a:chExt cx="0" cy="0"/>
        </a:xfrm>
      </p:grpSpPr>
      <p:pic>
        <p:nvPicPr>
          <p:cNvPr id="75" name="Google Shape;75;g34fd077ac37_2_1287" title="SBTi Logo for Zoom.png"/>
          <p:cNvPicPr preferRelativeResize="0"/>
          <p:nvPr/>
        </p:nvPicPr>
        <p:blipFill rotWithShape="1">
          <a:blip r:embed="rId2">
            <a:alphaModFix/>
          </a:blip>
          <a:srcRect b="2758" l="0" r="0" t="2768"/>
          <a:stretch/>
        </p:blipFill>
        <p:spPr>
          <a:xfrm>
            <a:off x="10421591" y="251557"/>
            <a:ext cx="1483102" cy="803286"/>
          </a:xfrm>
          <a:prstGeom prst="rect">
            <a:avLst/>
          </a:prstGeom>
          <a:noFill/>
          <a:ln>
            <a:noFill/>
          </a:ln>
        </p:spPr>
      </p:pic>
      <p:pic>
        <p:nvPicPr>
          <p:cNvPr id="76" name="Google Shape;76;g34fd077ac37_2_1287"/>
          <p:cNvPicPr preferRelativeResize="0"/>
          <p:nvPr/>
        </p:nvPicPr>
        <p:blipFill rotWithShape="1">
          <a:blip r:embed="rId3">
            <a:alphaModFix/>
          </a:blip>
          <a:srcRect b="0" l="0" r="0" t="0"/>
          <a:stretch/>
        </p:blipFill>
        <p:spPr>
          <a:xfrm>
            <a:off x="0" y="0"/>
            <a:ext cx="12192000" cy="61383"/>
          </a:xfrm>
          <a:prstGeom prst="rect">
            <a:avLst/>
          </a:prstGeom>
          <a:noFill/>
          <a:ln>
            <a:noFill/>
          </a:ln>
        </p:spPr>
      </p:pic>
      <p:sp>
        <p:nvSpPr>
          <p:cNvPr id="77" name="Google Shape;77;g34fd077ac37_2_1287"/>
          <p:cNvSpPr txBox="1"/>
          <p:nvPr>
            <p:ph idx="1" type="body"/>
          </p:nvPr>
        </p:nvSpPr>
        <p:spPr>
          <a:xfrm>
            <a:off x="342900" y="1401210"/>
            <a:ext cx="11544300" cy="4770900"/>
          </a:xfrm>
          <a:prstGeom prst="rect">
            <a:avLst/>
          </a:prstGeom>
          <a:noFill/>
          <a:ln>
            <a:noFill/>
          </a:ln>
        </p:spPr>
        <p:txBody>
          <a:bodyPr anchorCtr="0" anchor="t" bIns="45700" lIns="91425" spcFirstLastPara="1" rIns="91425" wrap="square" tIns="45700">
            <a:noAutofit/>
          </a:bodyPr>
          <a:lstStyle>
            <a:lvl1pPr indent="-314960" lvl="0" marL="457200" algn="l">
              <a:lnSpc>
                <a:spcPct val="150000"/>
              </a:lnSpc>
              <a:spcBef>
                <a:spcPts val="1000"/>
              </a:spcBef>
              <a:spcAft>
                <a:spcPts val="0"/>
              </a:spcAft>
              <a:buClr>
                <a:srgbClr val="333132"/>
              </a:buClr>
              <a:buSzPts val="1360"/>
              <a:buFont typeface="Arial"/>
              <a:buChar char="•"/>
              <a:defRPr sz="1700">
                <a:solidFill>
                  <a:srgbClr val="333132"/>
                </a:solidFill>
                <a:latin typeface="Arial"/>
                <a:ea typeface="Arial"/>
                <a:cs typeface="Arial"/>
                <a:sym typeface="Arial"/>
              </a:defRPr>
            </a:lvl1pPr>
            <a:lvl2pPr indent="-342900" lvl="1" marL="914400" algn="l">
              <a:lnSpc>
                <a:spcPct val="90000"/>
              </a:lnSpc>
              <a:spcBef>
                <a:spcPts val="500"/>
              </a:spcBef>
              <a:spcAft>
                <a:spcPts val="0"/>
              </a:spcAft>
              <a:buClr>
                <a:srgbClr val="333132"/>
              </a:buClr>
              <a:buSzPts val="1800"/>
              <a:buChar char="•"/>
              <a:defRPr/>
            </a:lvl2pPr>
            <a:lvl3pPr indent="-342900" lvl="2" marL="1371600" algn="l">
              <a:lnSpc>
                <a:spcPct val="90000"/>
              </a:lnSpc>
              <a:spcBef>
                <a:spcPts val="500"/>
              </a:spcBef>
              <a:spcAft>
                <a:spcPts val="0"/>
              </a:spcAft>
              <a:buClr>
                <a:srgbClr val="333132"/>
              </a:buClr>
              <a:buSzPts val="1800"/>
              <a:buChar char="•"/>
              <a:defRPr/>
            </a:lvl3pPr>
            <a:lvl4pPr indent="-342900" lvl="3" marL="1828800" algn="l">
              <a:lnSpc>
                <a:spcPct val="90000"/>
              </a:lnSpc>
              <a:spcBef>
                <a:spcPts val="500"/>
              </a:spcBef>
              <a:spcAft>
                <a:spcPts val="0"/>
              </a:spcAft>
              <a:buClr>
                <a:srgbClr val="333132"/>
              </a:buClr>
              <a:buSzPts val="1800"/>
              <a:buChar char="•"/>
              <a:defRPr/>
            </a:lvl4pPr>
            <a:lvl5pPr indent="-342900" lvl="4" marL="2286000" algn="l">
              <a:lnSpc>
                <a:spcPct val="90000"/>
              </a:lnSpc>
              <a:spcBef>
                <a:spcPts val="500"/>
              </a:spcBef>
              <a:spcAft>
                <a:spcPts val="0"/>
              </a:spcAft>
              <a:buClr>
                <a:srgbClr val="33313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g34fd077ac37_2_1287"/>
          <p:cNvSpPr txBox="1"/>
          <p:nvPr>
            <p:ph type="title"/>
          </p:nvPr>
        </p:nvSpPr>
        <p:spPr>
          <a:xfrm>
            <a:off x="340283" y="298756"/>
            <a:ext cx="9858300" cy="435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5D266D"/>
              </a:buClr>
              <a:buSzPts val="2500"/>
              <a:buFont typeface="Arial"/>
              <a:buNone/>
              <a:defRPr sz="2500">
                <a:solidFill>
                  <a:srgbClr val="5D266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34fd077ac37_2_1287"/>
          <p:cNvSpPr txBox="1"/>
          <p:nvPr>
            <p:ph idx="2" type="body"/>
          </p:nvPr>
        </p:nvSpPr>
        <p:spPr>
          <a:xfrm>
            <a:off x="340283" y="750007"/>
            <a:ext cx="9845400" cy="3936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33132"/>
              </a:buClr>
              <a:buSzPts val="1900"/>
              <a:buNone/>
              <a:defRPr sz="1900">
                <a:solidFill>
                  <a:srgbClr val="333132"/>
                </a:solidFill>
                <a:latin typeface="Arial"/>
                <a:ea typeface="Arial"/>
                <a:cs typeface="Arial"/>
                <a:sym typeface="Arial"/>
              </a:defRPr>
            </a:lvl1pPr>
            <a:lvl2pPr indent="-342900" lvl="1" marL="914400" algn="l">
              <a:lnSpc>
                <a:spcPct val="90000"/>
              </a:lnSpc>
              <a:spcBef>
                <a:spcPts val="500"/>
              </a:spcBef>
              <a:spcAft>
                <a:spcPts val="0"/>
              </a:spcAft>
              <a:buClr>
                <a:srgbClr val="333132"/>
              </a:buClr>
              <a:buSzPts val="1800"/>
              <a:buChar char="•"/>
              <a:defRPr/>
            </a:lvl2pPr>
            <a:lvl3pPr indent="-342900" lvl="2" marL="1371600" algn="l">
              <a:lnSpc>
                <a:spcPct val="90000"/>
              </a:lnSpc>
              <a:spcBef>
                <a:spcPts val="500"/>
              </a:spcBef>
              <a:spcAft>
                <a:spcPts val="0"/>
              </a:spcAft>
              <a:buClr>
                <a:srgbClr val="333132"/>
              </a:buClr>
              <a:buSzPts val="1800"/>
              <a:buChar char="•"/>
              <a:defRPr/>
            </a:lvl3pPr>
            <a:lvl4pPr indent="-342900" lvl="3" marL="1828800" algn="l">
              <a:lnSpc>
                <a:spcPct val="90000"/>
              </a:lnSpc>
              <a:spcBef>
                <a:spcPts val="500"/>
              </a:spcBef>
              <a:spcAft>
                <a:spcPts val="0"/>
              </a:spcAft>
              <a:buClr>
                <a:srgbClr val="333132"/>
              </a:buClr>
              <a:buSzPts val="1800"/>
              <a:buChar char="•"/>
              <a:defRPr/>
            </a:lvl4pPr>
            <a:lvl5pPr indent="-342900" lvl="4" marL="2286000" algn="l">
              <a:lnSpc>
                <a:spcPct val="90000"/>
              </a:lnSpc>
              <a:spcBef>
                <a:spcPts val="500"/>
              </a:spcBef>
              <a:spcAft>
                <a:spcPts val="0"/>
              </a:spcAft>
              <a:buClr>
                <a:srgbClr val="33313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theme" Target="../theme/theme8.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1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3.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12.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g30859ca0cba_0_1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 name="Google Shape;129;g30859ca0cba_0_1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g30859ca0cba_0_1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1" name="Google Shape;131;g30859ca0cba_0_1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2" name="Google Shape;132;g30859ca0cba_0_1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0" name="Shape 150"/>
        <p:cNvGrpSpPr/>
        <p:nvPr/>
      </p:nvGrpSpPr>
      <p:grpSpPr>
        <a:xfrm>
          <a:off x="0" y="0"/>
          <a:ext cx="0" cy="0"/>
          <a:chOff x="0" y="0"/>
          <a:chExt cx="0" cy="0"/>
        </a:xfrm>
      </p:grpSpPr>
      <p:sp>
        <p:nvSpPr>
          <p:cNvPr id="151" name="Google Shape;151;g33bf4c82de2_0_5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D266D"/>
              </a:buClr>
              <a:buSzPts val="3200"/>
              <a:buFont typeface="Arial"/>
              <a:buNone/>
              <a:defRPr b="0" i="0" sz="3200" u="none" cap="none" strike="noStrike">
                <a:solidFill>
                  <a:srgbClr val="5D266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2" name="Google Shape;152;g33bf4c82de2_0_5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333132"/>
              </a:buClr>
              <a:buSzPts val="2800"/>
              <a:buFont typeface="Arial"/>
              <a:buChar char="•"/>
              <a:defRPr b="0" i="0" sz="2800" u="none" cap="none" strike="noStrike">
                <a:solidFill>
                  <a:srgbClr val="333132"/>
                </a:solidFill>
                <a:latin typeface="Arial"/>
                <a:ea typeface="Arial"/>
                <a:cs typeface="Arial"/>
                <a:sym typeface="Arial"/>
              </a:defRPr>
            </a:lvl1pPr>
            <a:lvl2pPr indent="-381000" lvl="1" marL="914400" marR="0" rtl="0" algn="l">
              <a:lnSpc>
                <a:spcPct val="90000"/>
              </a:lnSpc>
              <a:spcBef>
                <a:spcPts val="500"/>
              </a:spcBef>
              <a:spcAft>
                <a:spcPts val="0"/>
              </a:spcAft>
              <a:buClr>
                <a:srgbClr val="333132"/>
              </a:buClr>
              <a:buSzPts val="2400"/>
              <a:buFont typeface="Arial"/>
              <a:buChar char="•"/>
              <a:defRPr b="0" i="0" sz="2400" u="none" cap="none" strike="noStrike">
                <a:solidFill>
                  <a:srgbClr val="333132"/>
                </a:solidFill>
                <a:latin typeface="Arial"/>
                <a:ea typeface="Arial"/>
                <a:cs typeface="Arial"/>
                <a:sym typeface="Arial"/>
              </a:defRPr>
            </a:lvl2pPr>
            <a:lvl3pPr indent="-355600" lvl="2" marL="1371600" marR="0" rtl="0" algn="l">
              <a:lnSpc>
                <a:spcPct val="90000"/>
              </a:lnSpc>
              <a:spcBef>
                <a:spcPts val="500"/>
              </a:spcBef>
              <a:spcAft>
                <a:spcPts val="0"/>
              </a:spcAft>
              <a:buClr>
                <a:srgbClr val="333132"/>
              </a:buClr>
              <a:buSzPts val="2000"/>
              <a:buFont typeface="Arial"/>
              <a:buChar char="•"/>
              <a:defRPr b="0" i="0" sz="2000" u="none" cap="none" strike="noStrike">
                <a:solidFill>
                  <a:srgbClr val="333132"/>
                </a:solidFill>
                <a:latin typeface="Arial"/>
                <a:ea typeface="Arial"/>
                <a:cs typeface="Arial"/>
                <a:sym typeface="Arial"/>
              </a:defRPr>
            </a:lvl3pPr>
            <a:lvl4pPr indent="-342900" lvl="3" marL="1828800" marR="0" rtl="0" algn="l">
              <a:lnSpc>
                <a:spcPct val="90000"/>
              </a:lnSpc>
              <a:spcBef>
                <a:spcPts val="500"/>
              </a:spcBef>
              <a:spcAft>
                <a:spcPts val="0"/>
              </a:spcAft>
              <a:buClr>
                <a:srgbClr val="333132"/>
              </a:buClr>
              <a:buSzPts val="1800"/>
              <a:buFont typeface="Arial"/>
              <a:buChar char="•"/>
              <a:defRPr b="0" i="0" sz="1800" u="none" cap="none" strike="noStrike">
                <a:solidFill>
                  <a:srgbClr val="333132"/>
                </a:solidFill>
                <a:latin typeface="Arial"/>
                <a:ea typeface="Arial"/>
                <a:cs typeface="Arial"/>
                <a:sym typeface="Arial"/>
              </a:defRPr>
            </a:lvl4pPr>
            <a:lvl5pPr indent="-342900" lvl="4" marL="2286000" marR="0" rtl="0" algn="l">
              <a:lnSpc>
                <a:spcPct val="90000"/>
              </a:lnSpc>
              <a:spcBef>
                <a:spcPts val="500"/>
              </a:spcBef>
              <a:spcAft>
                <a:spcPts val="0"/>
              </a:spcAft>
              <a:buClr>
                <a:srgbClr val="333132"/>
              </a:buClr>
              <a:buSzPts val="1800"/>
              <a:buFont typeface="Arial"/>
              <a:buChar char="•"/>
              <a:defRPr b="0" i="0" sz="1800" u="none" cap="none" strike="noStrike">
                <a:solidFill>
                  <a:srgbClr val="33313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3" name="Google Shape;153;g33bf4c82de2_0_525"/>
          <p:cNvSpPr/>
          <p:nvPr>
            <p:ph idx="11" type="ftr"/>
          </p:nvPr>
        </p:nvSpPr>
        <p:spPr>
          <a:xfrm>
            <a:off x="266700" y="6341650"/>
            <a:ext cx="2919000" cy="300600"/>
          </a:xfrm>
          <a:prstGeom prst="roundRect">
            <a:avLst>
              <a:gd fmla="val 50000" name="adj"/>
            </a:avLst>
          </a:prstGeom>
          <a:solidFill>
            <a:schemeClr val="lt1"/>
          </a:solidFill>
          <a:ln>
            <a:noFill/>
          </a:ln>
          <a:effectLst>
            <a:outerShdw blurRad="152400" sx="99000" rotWithShape="0" algn="ctr" sy="99000">
              <a:srgbClr val="000000">
                <a:alpha val="20000"/>
              </a:srgbClr>
            </a:outerShdw>
          </a:effectLst>
        </p:spPr>
        <p:txBody>
          <a:bodyPr anchorCtr="0" anchor="ctr" bIns="45700" lIns="1097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3313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4" name="Google Shape;154;g33bf4c82de2_0_525"/>
          <p:cNvSpPr txBox="1"/>
          <p:nvPr>
            <p:ph idx="12" type="sldNum"/>
          </p:nvPr>
        </p:nvSpPr>
        <p:spPr>
          <a:xfrm>
            <a:off x="2810739" y="6363971"/>
            <a:ext cx="361200" cy="2610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77"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296">
          <p15:clr>
            <a:srgbClr val="F26B43"/>
          </p15:clr>
        </p15:guide>
        <p15:guide id="2" orient="horz" pos="432">
          <p15:clr>
            <a:srgbClr val="F26B43"/>
          </p15:clr>
        </p15:guide>
        <p15:guide id="3" orient="horz" pos="3888">
          <p15:clr>
            <a:srgbClr val="F26B43"/>
          </p15:clr>
        </p15:guide>
        <p15:guide id="4" pos="3216">
          <p15:clr>
            <a:srgbClr val="F26B43"/>
          </p15:clr>
        </p15:guide>
        <p15:guide id="5" pos="3840">
          <p15:clr>
            <a:srgbClr val="F26B43"/>
          </p15:clr>
        </p15:guide>
        <p15:guide id="6" pos="4272">
          <p15:clr>
            <a:srgbClr val="F26B43"/>
          </p15:clr>
        </p15:guide>
        <p15:guide id="7" pos="216">
          <p15:clr>
            <a:srgbClr val="F26B43"/>
          </p15:clr>
        </p15:guide>
        <p15:guide id="8" pos="7488">
          <p15:clr>
            <a:srgbClr val="F26B43"/>
          </p15:clr>
        </p15:guide>
        <p15:guide id="9" orient="horz" pos="7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g31b6d40669a_4_850"/>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sp>
        <p:nvSpPr>
          <p:cNvPr id="50" name="Google Shape;50;g34fd077ac37_2_325"/>
          <p:cNvSpPr txBox="1"/>
          <p:nvPr>
            <p:ph idx="12" type="sldNum"/>
          </p:nvPr>
        </p:nvSpPr>
        <p:spPr>
          <a:xfrm>
            <a:off x="11409045" y="6333134"/>
            <a:ext cx="731700" cy="5247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57"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 name="Shape 58"/>
        <p:cNvGrpSpPr/>
        <p:nvPr/>
      </p:nvGrpSpPr>
      <p:grpSpPr>
        <a:xfrm>
          <a:off x="0" y="0"/>
          <a:ext cx="0" cy="0"/>
          <a:chOff x="0" y="0"/>
          <a:chExt cx="0" cy="0"/>
        </a:xfrm>
      </p:grpSpPr>
      <p:sp>
        <p:nvSpPr>
          <p:cNvPr id="59" name="Google Shape;59;g352a499211e_1_60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D266D"/>
              </a:buClr>
              <a:buSzPts val="3200"/>
              <a:buFont typeface="Arial"/>
              <a:buNone/>
              <a:defRPr b="0" i="0" sz="3200" u="none" cap="none" strike="noStrike">
                <a:solidFill>
                  <a:srgbClr val="5D266D"/>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60" name="Google Shape;60;g352a499211e_1_60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100"/>
              </a:spcBef>
              <a:spcAft>
                <a:spcPts val="0"/>
              </a:spcAft>
              <a:buClr>
                <a:srgbClr val="333132"/>
              </a:buClr>
              <a:buSzPts val="2800"/>
              <a:buFont typeface="Arial"/>
              <a:buChar char="•"/>
              <a:defRPr b="0" i="0" sz="2800" u="none" cap="none" strike="noStrike">
                <a:solidFill>
                  <a:srgbClr val="333132"/>
                </a:solidFill>
                <a:latin typeface="Arial"/>
                <a:ea typeface="Arial"/>
                <a:cs typeface="Arial"/>
                <a:sym typeface="Arial"/>
              </a:defRPr>
            </a:lvl1pPr>
            <a:lvl2pPr indent="-381000" lvl="1" marL="914400" marR="0" rtl="0" algn="l">
              <a:lnSpc>
                <a:spcPct val="90000"/>
              </a:lnSpc>
              <a:spcBef>
                <a:spcPts val="500"/>
              </a:spcBef>
              <a:spcAft>
                <a:spcPts val="0"/>
              </a:spcAft>
              <a:buClr>
                <a:srgbClr val="333132"/>
              </a:buClr>
              <a:buSzPts val="2400"/>
              <a:buFont typeface="Arial"/>
              <a:buChar char="•"/>
              <a:defRPr b="0" i="0" sz="2400" u="none" cap="none" strike="noStrike">
                <a:solidFill>
                  <a:srgbClr val="333132"/>
                </a:solidFill>
                <a:latin typeface="Arial"/>
                <a:ea typeface="Arial"/>
                <a:cs typeface="Arial"/>
                <a:sym typeface="Arial"/>
              </a:defRPr>
            </a:lvl2pPr>
            <a:lvl3pPr indent="-355600" lvl="2" marL="1371600" marR="0" rtl="0" algn="l">
              <a:lnSpc>
                <a:spcPct val="90000"/>
              </a:lnSpc>
              <a:spcBef>
                <a:spcPts val="500"/>
              </a:spcBef>
              <a:spcAft>
                <a:spcPts val="0"/>
              </a:spcAft>
              <a:buClr>
                <a:srgbClr val="333132"/>
              </a:buClr>
              <a:buSzPts val="2000"/>
              <a:buFont typeface="Arial"/>
              <a:buChar char="•"/>
              <a:defRPr b="0" i="0" sz="2000" u="none" cap="none" strike="noStrike">
                <a:solidFill>
                  <a:srgbClr val="333132"/>
                </a:solidFill>
                <a:latin typeface="Arial"/>
                <a:ea typeface="Arial"/>
                <a:cs typeface="Arial"/>
                <a:sym typeface="Arial"/>
              </a:defRPr>
            </a:lvl3pPr>
            <a:lvl4pPr indent="-349250" lvl="3" marL="1828800" marR="0" rtl="0" algn="l">
              <a:lnSpc>
                <a:spcPct val="90000"/>
              </a:lnSpc>
              <a:spcBef>
                <a:spcPts val="500"/>
              </a:spcBef>
              <a:spcAft>
                <a:spcPts val="0"/>
              </a:spcAft>
              <a:buClr>
                <a:srgbClr val="333132"/>
              </a:buClr>
              <a:buSzPts val="1900"/>
              <a:buFont typeface="Arial"/>
              <a:buChar char="•"/>
              <a:defRPr b="0" i="0" sz="1900" u="none" cap="none" strike="noStrike">
                <a:solidFill>
                  <a:srgbClr val="333132"/>
                </a:solidFill>
                <a:latin typeface="Arial"/>
                <a:ea typeface="Arial"/>
                <a:cs typeface="Arial"/>
                <a:sym typeface="Arial"/>
              </a:defRPr>
            </a:lvl4pPr>
            <a:lvl5pPr indent="-349250" lvl="4" marL="2286000" marR="0" rtl="0" algn="l">
              <a:lnSpc>
                <a:spcPct val="90000"/>
              </a:lnSpc>
              <a:spcBef>
                <a:spcPts val="500"/>
              </a:spcBef>
              <a:spcAft>
                <a:spcPts val="0"/>
              </a:spcAft>
              <a:buClr>
                <a:srgbClr val="333132"/>
              </a:buClr>
              <a:buSzPts val="1900"/>
              <a:buFont typeface="Arial"/>
              <a:buChar char="•"/>
              <a:defRPr b="0" i="0" sz="1900" u="none" cap="none" strike="noStrike">
                <a:solidFill>
                  <a:srgbClr val="333132"/>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1" name="Google Shape;61;g352a499211e_1_604"/>
          <p:cNvSpPr/>
          <p:nvPr>
            <p:ph idx="11" type="ftr"/>
          </p:nvPr>
        </p:nvSpPr>
        <p:spPr>
          <a:xfrm>
            <a:off x="266700" y="6341651"/>
            <a:ext cx="2919300" cy="300900"/>
          </a:xfrm>
          <a:prstGeom prst="roundRect">
            <a:avLst>
              <a:gd fmla="val 50000" name="adj"/>
            </a:avLst>
          </a:prstGeom>
          <a:solidFill>
            <a:schemeClr val="lt1"/>
          </a:solidFill>
          <a:ln>
            <a:noFill/>
          </a:ln>
          <a:effectLst>
            <a:outerShdw blurRad="152400" sx="99000" rotWithShape="0" algn="ctr" sy="99000">
              <a:srgbClr val="000000">
                <a:alpha val="20000"/>
              </a:srgbClr>
            </a:outerShdw>
          </a:effectLst>
        </p:spPr>
        <p:txBody>
          <a:bodyPr anchorCtr="0" anchor="ctr" bIns="45700" lIns="1097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100" u="none" cap="none" strike="noStrike">
                <a:solidFill>
                  <a:srgbClr val="333132"/>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9pPr>
          </a:lstStyle>
          <a:p/>
        </p:txBody>
      </p:sp>
      <p:sp>
        <p:nvSpPr>
          <p:cNvPr id="62" name="Google Shape;62;g352a499211e_1_604"/>
          <p:cNvSpPr txBox="1"/>
          <p:nvPr>
            <p:ph idx="12" type="sldNum"/>
          </p:nvPr>
        </p:nvSpPr>
        <p:spPr>
          <a:xfrm>
            <a:off x="2810739" y="6363971"/>
            <a:ext cx="361200" cy="261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296">
          <p15:clr>
            <a:srgbClr val="F26B43"/>
          </p15:clr>
        </p15:guide>
        <p15:guide id="2" orient="horz" pos="432">
          <p15:clr>
            <a:srgbClr val="F26B43"/>
          </p15:clr>
        </p15:guide>
        <p15:guide id="3" orient="horz" pos="3888">
          <p15:clr>
            <a:srgbClr val="F26B43"/>
          </p15:clr>
        </p15:guide>
        <p15:guide id="4" pos="3216">
          <p15:clr>
            <a:srgbClr val="F26B43"/>
          </p15:clr>
        </p15:guide>
        <p15:guide id="5" pos="3840">
          <p15:clr>
            <a:srgbClr val="F26B43"/>
          </p15:clr>
        </p15:guide>
        <p15:guide id="6" pos="4272">
          <p15:clr>
            <a:srgbClr val="F26B43"/>
          </p15:clr>
        </p15:guide>
        <p15:guide id="7" pos="216">
          <p15:clr>
            <a:srgbClr val="F26B43"/>
          </p15:clr>
        </p15:guide>
        <p15:guide id="8" pos="7488">
          <p15:clr>
            <a:srgbClr val="F26B43"/>
          </p15:clr>
        </p15:guide>
        <p15:guide id="9" orient="horz" pos="74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9" name="Shape 69"/>
        <p:cNvGrpSpPr/>
        <p:nvPr/>
      </p:nvGrpSpPr>
      <p:grpSpPr>
        <a:xfrm>
          <a:off x="0" y="0"/>
          <a:ext cx="0" cy="0"/>
          <a:chOff x="0" y="0"/>
          <a:chExt cx="0" cy="0"/>
        </a:xfrm>
      </p:grpSpPr>
      <p:sp>
        <p:nvSpPr>
          <p:cNvPr id="70" name="Google Shape;70;g34fd077ac37_2_128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D266D"/>
              </a:buClr>
              <a:buSzPts val="3200"/>
              <a:buFont typeface="Arial"/>
              <a:buNone/>
              <a:defRPr b="0" i="0" sz="3200" u="none" cap="none" strike="noStrike">
                <a:solidFill>
                  <a:srgbClr val="5D266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g34fd077ac37_2_12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333132"/>
              </a:buClr>
              <a:buSzPts val="2800"/>
              <a:buFont typeface="Arial"/>
              <a:buChar char="•"/>
              <a:defRPr b="0" i="0" sz="2800" u="none" cap="none" strike="noStrike">
                <a:solidFill>
                  <a:srgbClr val="333132"/>
                </a:solidFill>
                <a:latin typeface="Arial"/>
                <a:ea typeface="Arial"/>
                <a:cs typeface="Arial"/>
                <a:sym typeface="Arial"/>
              </a:defRPr>
            </a:lvl1pPr>
            <a:lvl2pPr indent="-381000" lvl="1" marL="914400" marR="0" rtl="0" algn="l">
              <a:lnSpc>
                <a:spcPct val="90000"/>
              </a:lnSpc>
              <a:spcBef>
                <a:spcPts val="500"/>
              </a:spcBef>
              <a:spcAft>
                <a:spcPts val="0"/>
              </a:spcAft>
              <a:buClr>
                <a:srgbClr val="333132"/>
              </a:buClr>
              <a:buSzPts val="2400"/>
              <a:buFont typeface="Arial"/>
              <a:buChar char="•"/>
              <a:defRPr b="0" i="0" sz="2400" u="none" cap="none" strike="noStrike">
                <a:solidFill>
                  <a:srgbClr val="333132"/>
                </a:solidFill>
                <a:latin typeface="Arial"/>
                <a:ea typeface="Arial"/>
                <a:cs typeface="Arial"/>
                <a:sym typeface="Arial"/>
              </a:defRPr>
            </a:lvl2pPr>
            <a:lvl3pPr indent="-355600" lvl="2" marL="1371600" marR="0" rtl="0" algn="l">
              <a:lnSpc>
                <a:spcPct val="90000"/>
              </a:lnSpc>
              <a:spcBef>
                <a:spcPts val="500"/>
              </a:spcBef>
              <a:spcAft>
                <a:spcPts val="0"/>
              </a:spcAft>
              <a:buClr>
                <a:srgbClr val="333132"/>
              </a:buClr>
              <a:buSzPts val="2000"/>
              <a:buFont typeface="Arial"/>
              <a:buChar char="•"/>
              <a:defRPr b="0" i="0" sz="2000" u="none" cap="none" strike="noStrike">
                <a:solidFill>
                  <a:srgbClr val="333132"/>
                </a:solidFill>
                <a:latin typeface="Arial"/>
                <a:ea typeface="Arial"/>
                <a:cs typeface="Arial"/>
                <a:sym typeface="Arial"/>
              </a:defRPr>
            </a:lvl3pPr>
            <a:lvl4pPr indent="-342900" lvl="3" marL="1828800" marR="0" rtl="0" algn="l">
              <a:lnSpc>
                <a:spcPct val="90000"/>
              </a:lnSpc>
              <a:spcBef>
                <a:spcPts val="500"/>
              </a:spcBef>
              <a:spcAft>
                <a:spcPts val="0"/>
              </a:spcAft>
              <a:buClr>
                <a:srgbClr val="333132"/>
              </a:buClr>
              <a:buSzPts val="1800"/>
              <a:buFont typeface="Arial"/>
              <a:buChar char="•"/>
              <a:defRPr b="0" i="0" sz="1800" u="none" cap="none" strike="noStrike">
                <a:solidFill>
                  <a:srgbClr val="333132"/>
                </a:solidFill>
                <a:latin typeface="Arial"/>
                <a:ea typeface="Arial"/>
                <a:cs typeface="Arial"/>
                <a:sym typeface="Arial"/>
              </a:defRPr>
            </a:lvl4pPr>
            <a:lvl5pPr indent="-342900" lvl="4" marL="2286000" marR="0" rtl="0" algn="l">
              <a:lnSpc>
                <a:spcPct val="90000"/>
              </a:lnSpc>
              <a:spcBef>
                <a:spcPts val="500"/>
              </a:spcBef>
              <a:spcAft>
                <a:spcPts val="0"/>
              </a:spcAft>
              <a:buClr>
                <a:srgbClr val="333132"/>
              </a:buClr>
              <a:buSzPts val="1800"/>
              <a:buFont typeface="Arial"/>
              <a:buChar char="•"/>
              <a:defRPr b="0" i="0" sz="1800" u="none" cap="none" strike="noStrike">
                <a:solidFill>
                  <a:srgbClr val="33313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2" name="Google Shape;72;g34fd077ac37_2_1282"/>
          <p:cNvSpPr/>
          <p:nvPr>
            <p:ph idx="11" type="ftr"/>
          </p:nvPr>
        </p:nvSpPr>
        <p:spPr>
          <a:xfrm>
            <a:off x="266700" y="6341650"/>
            <a:ext cx="2919000" cy="300600"/>
          </a:xfrm>
          <a:prstGeom prst="roundRect">
            <a:avLst>
              <a:gd fmla="val 50000" name="adj"/>
            </a:avLst>
          </a:prstGeom>
          <a:solidFill>
            <a:schemeClr val="lt1"/>
          </a:solidFill>
          <a:ln>
            <a:noFill/>
          </a:ln>
          <a:effectLst>
            <a:outerShdw blurRad="152400" sx="99000" rotWithShape="0" algn="ctr" sy="99000">
              <a:srgbClr val="000000">
                <a:alpha val="20000"/>
              </a:srgbClr>
            </a:outerShdw>
          </a:effectLst>
        </p:spPr>
        <p:txBody>
          <a:bodyPr anchorCtr="0" anchor="ctr" bIns="45700" lIns="1097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3313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3" name="Google Shape;73;g34fd077ac37_2_1282"/>
          <p:cNvSpPr txBox="1"/>
          <p:nvPr>
            <p:ph idx="12" type="sldNum"/>
          </p:nvPr>
        </p:nvSpPr>
        <p:spPr>
          <a:xfrm>
            <a:off x="2810739" y="6363971"/>
            <a:ext cx="361200" cy="2610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296">
          <p15:clr>
            <a:srgbClr val="F26B43"/>
          </p15:clr>
        </p15:guide>
        <p15:guide id="2" orient="horz" pos="432">
          <p15:clr>
            <a:srgbClr val="F26B43"/>
          </p15:clr>
        </p15:guide>
        <p15:guide id="3" orient="horz" pos="3888">
          <p15:clr>
            <a:srgbClr val="F26B43"/>
          </p15:clr>
        </p15:guide>
        <p15:guide id="4" pos="3216">
          <p15:clr>
            <a:srgbClr val="F26B43"/>
          </p15:clr>
        </p15:guide>
        <p15:guide id="5" pos="3840">
          <p15:clr>
            <a:srgbClr val="F26B43"/>
          </p15:clr>
        </p15:guide>
        <p15:guide id="6" pos="4272">
          <p15:clr>
            <a:srgbClr val="F26B43"/>
          </p15:clr>
        </p15:guide>
        <p15:guide id="7" pos="216">
          <p15:clr>
            <a:srgbClr val="F26B43"/>
          </p15:clr>
        </p15:guide>
        <p15:guide id="8" pos="7488">
          <p15:clr>
            <a:srgbClr val="F26B43"/>
          </p15:clr>
        </p15:guide>
        <p15:guide id="9" orient="horz" pos="74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31b6d40669a_4_62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g31b6d40669a_4_625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g31b6d40669a_4_625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g31b6d40669a_4_62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g31b6d40669a_4_62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63"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g36c858aecab_0_18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2" name="Google Shape;92;g36c858aecab_0_18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93" name="Google Shape;93;g36c858aecab_0_18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94" name="Google Shape;94;g36c858aecab_0_18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95" name="Google Shape;95;g36c858aecab_0_18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65"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sp>
        <p:nvSpPr>
          <p:cNvPr id="101" name="Google Shape;101;p7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D266D"/>
              </a:buClr>
              <a:buSzPts val="3200"/>
              <a:buFont typeface="Arial"/>
              <a:buNone/>
              <a:defRPr b="0" i="0" sz="3200" u="none" cap="none" strike="noStrike">
                <a:solidFill>
                  <a:srgbClr val="5D266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7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333132"/>
              </a:buClr>
              <a:buSzPts val="2800"/>
              <a:buFont typeface="Arial"/>
              <a:buChar char="•"/>
              <a:defRPr b="0" i="0" sz="2800" u="none" cap="none" strike="noStrike">
                <a:solidFill>
                  <a:srgbClr val="333132"/>
                </a:solidFill>
                <a:latin typeface="Arial"/>
                <a:ea typeface="Arial"/>
                <a:cs typeface="Arial"/>
                <a:sym typeface="Arial"/>
              </a:defRPr>
            </a:lvl1pPr>
            <a:lvl2pPr indent="-381000" lvl="1" marL="914400" marR="0" rtl="0" algn="l">
              <a:lnSpc>
                <a:spcPct val="90000"/>
              </a:lnSpc>
              <a:spcBef>
                <a:spcPts val="500"/>
              </a:spcBef>
              <a:spcAft>
                <a:spcPts val="0"/>
              </a:spcAft>
              <a:buClr>
                <a:srgbClr val="333132"/>
              </a:buClr>
              <a:buSzPts val="2400"/>
              <a:buFont typeface="Arial"/>
              <a:buChar char="•"/>
              <a:defRPr b="0" i="0" sz="2400" u="none" cap="none" strike="noStrike">
                <a:solidFill>
                  <a:srgbClr val="333132"/>
                </a:solidFill>
                <a:latin typeface="Arial"/>
                <a:ea typeface="Arial"/>
                <a:cs typeface="Arial"/>
                <a:sym typeface="Arial"/>
              </a:defRPr>
            </a:lvl2pPr>
            <a:lvl3pPr indent="-355600" lvl="2" marL="1371600" marR="0" rtl="0" algn="l">
              <a:lnSpc>
                <a:spcPct val="90000"/>
              </a:lnSpc>
              <a:spcBef>
                <a:spcPts val="500"/>
              </a:spcBef>
              <a:spcAft>
                <a:spcPts val="0"/>
              </a:spcAft>
              <a:buClr>
                <a:srgbClr val="333132"/>
              </a:buClr>
              <a:buSzPts val="2000"/>
              <a:buFont typeface="Arial"/>
              <a:buChar char="•"/>
              <a:defRPr b="0" i="0" sz="2000" u="none" cap="none" strike="noStrike">
                <a:solidFill>
                  <a:srgbClr val="333132"/>
                </a:solidFill>
                <a:latin typeface="Arial"/>
                <a:ea typeface="Arial"/>
                <a:cs typeface="Arial"/>
                <a:sym typeface="Arial"/>
              </a:defRPr>
            </a:lvl3pPr>
            <a:lvl4pPr indent="-342900" lvl="3" marL="1828800" marR="0" rtl="0" algn="l">
              <a:lnSpc>
                <a:spcPct val="90000"/>
              </a:lnSpc>
              <a:spcBef>
                <a:spcPts val="500"/>
              </a:spcBef>
              <a:spcAft>
                <a:spcPts val="0"/>
              </a:spcAft>
              <a:buClr>
                <a:srgbClr val="333132"/>
              </a:buClr>
              <a:buSzPts val="1800"/>
              <a:buFont typeface="Arial"/>
              <a:buChar char="•"/>
              <a:defRPr b="0" i="0" sz="1800" u="none" cap="none" strike="noStrike">
                <a:solidFill>
                  <a:srgbClr val="333132"/>
                </a:solidFill>
                <a:latin typeface="Arial"/>
                <a:ea typeface="Arial"/>
                <a:cs typeface="Arial"/>
                <a:sym typeface="Arial"/>
              </a:defRPr>
            </a:lvl4pPr>
            <a:lvl5pPr indent="-342900" lvl="4" marL="2286000" marR="0" rtl="0" algn="l">
              <a:lnSpc>
                <a:spcPct val="90000"/>
              </a:lnSpc>
              <a:spcBef>
                <a:spcPts val="500"/>
              </a:spcBef>
              <a:spcAft>
                <a:spcPts val="0"/>
              </a:spcAft>
              <a:buClr>
                <a:srgbClr val="333132"/>
              </a:buClr>
              <a:buSzPts val="1800"/>
              <a:buFont typeface="Arial"/>
              <a:buChar char="•"/>
              <a:defRPr b="0" i="0" sz="1800" u="none" cap="none" strike="noStrike">
                <a:solidFill>
                  <a:srgbClr val="33313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72"/>
          <p:cNvSpPr/>
          <p:nvPr>
            <p:ph idx="11" type="ftr"/>
          </p:nvPr>
        </p:nvSpPr>
        <p:spPr>
          <a:xfrm>
            <a:off x="266700" y="6341650"/>
            <a:ext cx="2919000" cy="300600"/>
          </a:xfrm>
          <a:prstGeom prst="roundRect">
            <a:avLst>
              <a:gd fmla="val 50000" name="adj"/>
            </a:avLst>
          </a:prstGeom>
          <a:solidFill>
            <a:schemeClr val="lt1"/>
          </a:solidFill>
          <a:ln>
            <a:noFill/>
          </a:ln>
          <a:effectLst>
            <a:outerShdw blurRad="152400" sx="99000" rotWithShape="0" algn="ctr" sy="99000">
              <a:srgbClr val="000000">
                <a:alpha val="20000"/>
              </a:srgbClr>
            </a:outerShdw>
          </a:effectLst>
        </p:spPr>
        <p:txBody>
          <a:bodyPr anchorCtr="0" anchor="ctr" bIns="45700" lIns="1097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3313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4" name="Google Shape;104;p72"/>
          <p:cNvSpPr txBox="1"/>
          <p:nvPr>
            <p:ph idx="12" type="sldNum"/>
          </p:nvPr>
        </p:nvSpPr>
        <p:spPr>
          <a:xfrm>
            <a:off x="2810739" y="6363971"/>
            <a:ext cx="361200" cy="2610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700"/>
              <a:buFont typeface="Arial"/>
              <a:buNone/>
              <a:defRPr b="0" i="0" sz="700" u="none" cap="none" strike="noStrike">
                <a:solidFill>
                  <a:srgbClr val="33313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296">
          <p15:clr>
            <a:srgbClr val="F26B43"/>
          </p15:clr>
        </p15:guide>
        <p15:guide id="2" orient="horz" pos="432">
          <p15:clr>
            <a:srgbClr val="F26B43"/>
          </p15:clr>
        </p15:guide>
        <p15:guide id="3" orient="horz" pos="3888">
          <p15:clr>
            <a:srgbClr val="F26B43"/>
          </p15:clr>
        </p15:guide>
        <p15:guide id="4" pos="3216">
          <p15:clr>
            <a:srgbClr val="F26B43"/>
          </p15:clr>
        </p15:guide>
        <p15:guide id="5" pos="3840">
          <p15:clr>
            <a:srgbClr val="F26B43"/>
          </p15:clr>
        </p15:guide>
        <p15:guide id="6" pos="4272">
          <p15:clr>
            <a:srgbClr val="F26B43"/>
          </p15:clr>
        </p15:guide>
        <p15:guide id="7" pos="216">
          <p15:clr>
            <a:srgbClr val="F26B43"/>
          </p15:clr>
        </p15:guide>
        <p15:guide id="8" pos="7488">
          <p15:clr>
            <a:srgbClr val="F26B43"/>
          </p15:clr>
        </p15:guide>
        <p15:guide id="9" orient="horz" pos="74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g36d26a74b0e_0_19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g36d26a74b0e_0_19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g36d26a74b0e_0_1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1" name="Google Shape;121;g36d26a74b0e_0_1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2" name="Google Shape;122;g36d26a74b0e_0_1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7.png"/><Relationship Id="rId4" Type="http://schemas.openxmlformats.org/officeDocument/2006/relationships/hyperlink" Target="https://sciencebasedtargets.org/target-dashboard" TargetMode="External"/><Relationship Id="rId5" Type="http://schemas.openxmlformats.org/officeDocument/2006/relationships/image" Target="../media/image5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50.png"/><Relationship Id="rId5" Type="http://schemas.openxmlformats.org/officeDocument/2006/relationships/image" Target="../media/image52.png"/><Relationship Id="rId6"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ciencebasedtargets.org/sectors" TargetMode="External"/><Relationship Id="rId4" Type="http://schemas.openxmlformats.org/officeDocument/2006/relationships/hyperlink" Target="https://sciencebasedtargets.org/sectors/financial-institutions" TargetMode="External"/><Relationship Id="rId5" Type="http://schemas.openxmlformats.org/officeDocument/2006/relationships/hyperlink" Target="https://sbtiservices.com/services/sme" TargetMode="External"/><Relationship Id="rId6" Type="http://schemas.openxmlformats.org/officeDocument/2006/relationships/hyperlink" Target="https://sciencebasedtargets.org/faqs#777408" TargetMode="External"/><Relationship Id="rId7" Type="http://schemas.openxmlformats.org/officeDocument/2006/relationships/image" Target="../media/image5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6.jpg"/><Relationship Id="rId4" Type="http://schemas.openxmlformats.org/officeDocument/2006/relationships/image" Target="../media/image57.png"/><Relationship Id="rId11" Type="http://schemas.openxmlformats.org/officeDocument/2006/relationships/image" Target="../media/image63.png"/><Relationship Id="rId10" Type="http://schemas.openxmlformats.org/officeDocument/2006/relationships/image" Target="../media/image67.png"/><Relationship Id="rId9" Type="http://schemas.openxmlformats.org/officeDocument/2006/relationships/image" Target="../media/image72.png"/><Relationship Id="rId5" Type="http://schemas.openxmlformats.org/officeDocument/2006/relationships/image" Target="../media/image58.png"/><Relationship Id="rId6" Type="http://schemas.openxmlformats.org/officeDocument/2006/relationships/image" Target="../media/image74.png"/><Relationship Id="rId7" Type="http://schemas.openxmlformats.org/officeDocument/2006/relationships/image" Target="../media/image71.png"/><Relationship Id="rId8"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sbtiservices.com/services/sme" TargetMode="External"/><Relationship Id="rId4" Type="http://schemas.openxmlformats.org/officeDocument/2006/relationships/image" Target="../media/image59.png"/><Relationship Id="rId5"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sbtiservices.com/resources?tab=gs" TargetMode="External"/><Relationship Id="rId4" Type="http://schemas.openxmlformats.org/officeDocument/2006/relationships/hyperlink" Target="https://www.youtube.com/watch?v=4VWDOXqE2pk" TargetMode="External"/><Relationship Id="rId5" Type="http://schemas.openxmlformats.org/officeDocument/2006/relationships/image" Target="../media/image4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9.png"/><Relationship Id="rId4" Type="http://schemas.openxmlformats.org/officeDocument/2006/relationships/image" Target="../media/image66.png"/><Relationship Id="rId11" Type="http://schemas.openxmlformats.org/officeDocument/2006/relationships/hyperlink" Target="https://sbtiservices.com/services/corporates_fi" TargetMode="External"/><Relationship Id="rId10" Type="http://schemas.openxmlformats.org/officeDocument/2006/relationships/hyperlink" Target="https://validation.sbtiservices.com/login" TargetMode="External"/><Relationship Id="rId12" Type="http://schemas.openxmlformats.org/officeDocument/2006/relationships/image" Target="../media/image124.png"/><Relationship Id="rId9" Type="http://schemas.openxmlformats.org/officeDocument/2006/relationships/image" Target="../media/image78.png"/><Relationship Id="rId5" Type="http://schemas.openxmlformats.org/officeDocument/2006/relationships/hyperlink" Target="https://sciencebasedtargets.org/resources/" TargetMode="External"/><Relationship Id="rId6" Type="http://schemas.openxmlformats.org/officeDocument/2006/relationships/image" Target="../media/image65.png"/><Relationship Id="rId7" Type="http://schemas.openxmlformats.org/officeDocument/2006/relationships/image" Target="../media/image102.png"/><Relationship Id="rId8" Type="http://schemas.openxmlformats.org/officeDocument/2006/relationships/image" Target="../media/image129.png"/></Relationships>
</file>

<file path=ppt/slides/_rels/slide21.xml.rels><?xml version="1.0" encoding="UTF-8" standalone="yes"?><Relationships xmlns="http://schemas.openxmlformats.org/package/2006/relationships"><Relationship Id="rId11" Type="http://schemas.openxmlformats.org/officeDocument/2006/relationships/image" Target="../media/image85.jpg"/><Relationship Id="rId10" Type="http://schemas.openxmlformats.org/officeDocument/2006/relationships/hyperlink" Target="https://validation.sbtiservices.com/login" TargetMode="External"/><Relationship Id="rId13" Type="http://schemas.openxmlformats.org/officeDocument/2006/relationships/hyperlink" Target="https://validation.sbtiservices.com/login" TargetMode="External"/><Relationship Id="rId12" Type="http://schemas.openxmlformats.org/officeDocument/2006/relationships/hyperlink" Target="https://validation.sbtiservices.com/login"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youtu.be/yT3QdDyiKcQ?feature=shared" TargetMode="External"/><Relationship Id="rId4" Type="http://schemas.openxmlformats.org/officeDocument/2006/relationships/hyperlink" Target="https://youtu.be/yT3QdDyiKcQ?feature=shared" TargetMode="External"/><Relationship Id="rId9" Type="http://schemas.openxmlformats.org/officeDocument/2006/relationships/image" Target="../media/image70.png"/><Relationship Id="rId15" Type="http://schemas.openxmlformats.org/officeDocument/2006/relationships/hyperlink" Target="https://validation.sbtiservices.com/login" TargetMode="External"/><Relationship Id="rId14" Type="http://schemas.openxmlformats.org/officeDocument/2006/relationships/image" Target="../media/image73.jpg"/><Relationship Id="rId16" Type="http://schemas.openxmlformats.org/officeDocument/2006/relationships/image" Target="../media/image1.png"/><Relationship Id="rId5" Type="http://schemas.openxmlformats.org/officeDocument/2006/relationships/image" Target="../media/image68.png"/><Relationship Id="rId6" Type="http://schemas.openxmlformats.org/officeDocument/2006/relationships/hyperlink" Target="https://validation.sbtiservices.com/login" TargetMode="External"/><Relationship Id="rId7" Type="http://schemas.openxmlformats.org/officeDocument/2006/relationships/hyperlink" Target="https://docs.sbtiservices.com/resources/SBTiServicesRegistrationsManual.pdf" TargetMode="External"/><Relationship Id="rId8" Type="http://schemas.openxmlformats.org/officeDocument/2006/relationships/hyperlink" Target="https://docs.sbtiservices.com/resources/SBTiServicesRegistrationsManual.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docs.sbtiservices.com/resources/CommitmentCompliancePolicy.pdf" TargetMode="External"/><Relationship Id="rId4" Type="http://schemas.openxmlformats.org/officeDocument/2006/relationships/hyperlink" Target="https://sciencebasedtargets.org/target-dashboard" TargetMode="External"/><Relationship Id="rId5" Type="http://schemas.openxmlformats.org/officeDocument/2006/relationships/hyperlink" Target="https://sciencebasedtargets.org/target-dashboard" TargetMode="External"/><Relationship Id="rId6" Type="http://schemas.openxmlformats.org/officeDocument/2006/relationships/image" Target="../media/image76.png"/><Relationship Id="rId7" Type="http://schemas.openxmlformats.org/officeDocument/2006/relationships/hyperlink" Target="https://docs.sbtiservices.com/resources/CommitmentCompliancePolicy.pdf" TargetMode="External"/><Relationship Id="rId8" Type="http://schemas.openxmlformats.org/officeDocument/2006/relationships/image" Target="../media/image9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sciencebasedtargets.org/faqs#what-is-the-sbtis-policy-on-fossil-fuel-companies" TargetMode="External"/><Relationship Id="rId4" Type="http://schemas.openxmlformats.org/officeDocument/2006/relationships/hyperlink" Target="mailto:racetozero@unfccc.int" TargetMode="External"/><Relationship Id="rId5" Type="http://schemas.openxmlformats.org/officeDocument/2006/relationships/image" Target="../media/image7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3.png"/></Relationships>
</file>

<file path=ppt/slides/_rels/slide25.xml.rels><?xml version="1.0" encoding="UTF-8" standalone="yes"?><Relationships xmlns="http://schemas.openxmlformats.org/package/2006/relationships"><Relationship Id="rId11" Type="http://schemas.openxmlformats.org/officeDocument/2006/relationships/image" Target="../media/image81.png"/><Relationship Id="rId10" Type="http://schemas.openxmlformats.org/officeDocument/2006/relationships/image" Target="../media/image80.png"/><Relationship Id="rId12" Type="http://schemas.openxmlformats.org/officeDocument/2006/relationships/image" Target="../media/image95.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sciencebasedtargets.org/resources/files/SBTi-criteria.pdf" TargetMode="External"/><Relationship Id="rId4" Type="http://schemas.openxmlformats.org/officeDocument/2006/relationships/hyperlink" Target="https://sciencebasedtargets.org/resources/files/Net-Zero-Standard.pdf" TargetMode="External"/><Relationship Id="rId9" Type="http://schemas.openxmlformats.org/officeDocument/2006/relationships/image" Target="../media/image77.png"/><Relationship Id="rId5" Type="http://schemas.openxmlformats.org/officeDocument/2006/relationships/hyperlink" Target="https://sciencebasedtargets.org/resources/files/Net-Zero-Standard.pdf" TargetMode="External"/><Relationship Id="rId6" Type="http://schemas.openxmlformats.org/officeDocument/2006/relationships/image" Target="../media/image82.png"/><Relationship Id="rId7" Type="http://schemas.openxmlformats.org/officeDocument/2006/relationships/image" Target="../media/image90.png"/><Relationship Id="rId8" Type="http://schemas.openxmlformats.org/officeDocument/2006/relationships/image" Target="../media/image87.png"/></Relationships>
</file>

<file path=ppt/slides/_rels/slide26.xml.rels><?xml version="1.0" encoding="UTF-8" standalone="yes"?><Relationships xmlns="http://schemas.openxmlformats.org/package/2006/relationships"><Relationship Id="rId10"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9.png"/><Relationship Id="rId4" Type="http://schemas.openxmlformats.org/officeDocument/2006/relationships/image" Target="../media/image84.png"/><Relationship Id="rId9" Type="http://schemas.openxmlformats.org/officeDocument/2006/relationships/image" Target="../media/image128.png"/><Relationship Id="rId5" Type="http://schemas.openxmlformats.org/officeDocument/2006/relationships/image" Target="../media/image91.png"/><Relationship Id="rId6" Type="http://schemas.openxmlformats.org/officeDocument/2006/relationships/image" Target="../media/image89.png"/><Relationship Id="rId7" Type="http://schemas.openxmlformats.org/officeDocument/2006/relationships/image" Target="../media/image92.png"/><Relationship Id="rId8" Type="http://schemas.openxmlformats.org/officeDocument/2006/relationships/image" Target="../media/image96.png"/></Relationships>
</file>

<file path=ppt/slides/_rels/slide27.xml.rels><?xml version="1.0" encoding="UTF-8" standalone="yes"?><Relationships xmlns="http://schemas.openxmlformats.org/package/2006/relationships"><Relationship Id="rId11" Type="http://schemas.openxmlformats.org/officeDocument/2006/relationships/hyperlink" Target="https://docs.sbtiservices.com/resources/ProcedureforValidationofTargets.pdf" TargetMode="External"/><Relationship Id="rId10" Type="http://schemas.openxmlformats.org/officeDocument/2006/relationships/hyperlink" Target="https://sciencebasedtargets.org/resources/files/Net-Zero-Standard-Criteria.pdf" TargetMode="External"/><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hyperlink" Target="https://docs.sbtiservices.com/resources/CriteriaAssessmentIndicators.pdf" TargetMode="External"/><Relationship Id="rId4" Type="http://schemas.openxmlformats.org/officeDocument/2006/relationships/hyperlink" Target="https://docs.sbtiservices.com/resources/CriteriaAssessmentIndicators.pdf" TargetMode="External"/><Relationship Id="rId9" Type="http://schemas.openxmlformats.org/officeDocument/2006/relationships/hyperlink" Target="https://sciencebasedtargets.org/resources/files/Net-Zero-Standard-Criteria.pdf" TargetMode="External"/><Relationship Id="rId5" Type="http://schemas.openxmlformats.org/officeDocument/2006/relationships/hyperlink" Target="https://sciencebasedtargets.org/resources/files/SBTi-How-To-Guide.pdf" TargetMode="External"/><Relationship Id="rId6" Type="http://schemas.openxmlformats.org/officeDocument/2006/relationships/hyperlink" Target="https://sciencebasedtargets.org/resources/?tab=develop#resource" TargetMode="External"/><Relationship Id="rId7" Type="http://schemas.openxmlformats.org/officeDocument/2006/relationships/hyperlink" Target="https://sciencebasedtargets.org/resources/files/SBTi-criteria.pdf" TargetMode="External"/><Relationship Id="rId8" Type="http://schemas.openxmlformats.org/officeDocument/2006/relationships/hyperlink" Target="https://sciencebasedtargets.org/resources/files/Net-Zero-Standard-Criteria.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97.jpg"/><Relationship Id="rId4" Type="http://schemas.openxmlformats.org/officeDocument/2006/relationships/hyperlink" Target="http://www.sciencebasedtargets.org/" TargetMode="External"/><Relationship Id="rId5" Type="http://schemas.openxmlformats.org/officeDocument/2006/relationships/image" Target="../media/image100.jpg"/><Relationship Id="rId6" Type="http://schemas.openxmlformats.org/officeDocument/2006/relationships/hyperlink" Target="http://sbtiservices.com" TargetMode="External"/><Relationship Id="rId7" Type="http://schemas.openxmlformats.org/officeDocument/2006/relationships/hyperlink" Target="https://validation.sbtiservices.com/logi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hyperlink" Target="https://docs.sbtiservices.com/resources/SBTiServicesValidationSchedule.pdf" TargetMode="External"/><Relationship Id="rId4" Type="http://schemas.openxmlformats.org/officeDocument/2006/relationships/hyperlink" Target="https://docs.sbtiservices.com/resources/TargetValidationServicesOfferings.pdf" TargetMode="External"/><Relationship Id="rId5" Type="http://schemas.openxmlformats.org/officeDocument/2006/relationships/hyperlink" Target="https://docs.sbtiservices.com/resources/TargetValidationServicesOffering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115.png"/><Relationship Id="rId4" Type="http://schemas.openxmlformats.org/officeDocument/2006/relationships/hyperlink" Target="https://sciencebasedtargets.org/communicationsguide" TargetMode="External"/><Relationship Id="rId5" Type="http://schemas.openxmlformats.org/officeDocument/2006/relationships/hyperlink" Target="https://sciencebasedtargets.org/target-dashboard" TargetMode="External"/><Relationship Id="rId6" Type="http://schemas.openxmlformats.org/officeDocument/2006/relationships/image" Target="../media/image98.png"/><Relationship Id="rId7" Type="http://schemas.openxmlformats.org/officeDocument/2006/relationships/image" Target="../media/image1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5.png"/><Relationship Id="rId4" Type="http://schemas.openxmlformats.org/officeDocument/2006/relationships/hyperlink" Target="https://www.cdp.net/en/companies-discloser" TargetMode="External"/><Relationship Id="rId5" Type="http://schemas.openxmlformats.org/officeDocument/2006/relationships/hyperlink" Target="https://www.cdp.net/en/companies-discloser" TargetMode="External"/><Relationship Id="rId6" Type="http://schemas.openxmlformats.org/officeDocument/2006/relationships/hyperlink" Target="https://files.sciencebasedtargets.org/production/files/Net-Zero-Standard-Criteria.pdf?dm=1734357634&amp;_gl=1*s2gs0p*_gcl_au*NjYxMjc5NDEyLjE3NDQ2Njg4MDMuMTA5MDUwNTQ3NS4xNzUxNTYyMzQzLjE3NTE1NjIzNDM.*_ga*MTYzNTQwMTQzMi4xNzA4OTY4MjQz*_ga_22VNHNTFT3*czE3NTE1NzczOTUkbzE0NTkkZzEkdDE3NTE1Nzc0NDIkajEzJGwwJGgxNzIyMTg0NTQ2" TargetMode="External"/><Relationship Id="rId7" Type="http://schemas.openxmlformats.org/officeDocument/2006/relationships/image" Target="../media/image98.png"/><Relationship Id="rId8" Type="http://schemas.openxmlformats.org/officeDocument/2006/relationships/image" Target="../media/image7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127.png"/><Relationship Id="rId4" Type="http://schemas.openxmlformats.org/officeDocument/2006/relationships/image" Target="../media/image10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0" Type="http://schemas.openxmlformats.org/officeDocument/2006/relationships/image" Target="../media/image109.png"/><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108.png"/><Relationship Id="rId9" Type="http://schemas.openxmlformats.org/officeDocument/2006/relationships/image" Target="../media/image105.png"/><Relationship Id="rId5" Type="http://schemas.openxmlformats.org/officeDocument/2006/relationships/image" Target="../media/image107.jpg"/><Relationship Id="rId6" Type="http://schemas.openxmlformats.org/officeDocument/2006/relationships/image" Target="../media/image106.jpg"/><Relationship Id="rId7" Type="http://schemas.openxmlformats.org/officeDocument/2006/relationships/image" Target="../media/image59.png"/><Relationship Id="rId8" Type="http://schemas.openxmlformats.org/officeDocument/2006/relationships/image" Target="../media/image1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3.png"/><Relationship Id="rId4" Type="http://schemas.openxmlformats.org/officeDocument/2006/relationships/hyperlink" Target="https://ghgprotocol.org/node/485/" TargetMode="External"/><Relationship Id="rId5" Type="http://schemas.openxmlformats.org/officeDocument/2006/relationships/image" Target="../media/image110.jpg"/><Relationship Id="rId6" Type="http://schemas.openxmlformats.org/officeDocument/2006/relationships/image" Target="../media/image113.jpg"/><Relationship Id="rId7" Type="http://schemas.openxmlformats.org/officeDocument/2006/relationships/hyperlink" Target="https://ghgprotocol.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3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4.png"/><Relationship Id="rId4" Type="http://schemas.openxmlformats.org/officeDocument/2006/relationships/image" Target="../media/image117.png"/><Relationship Id="rId5" Type="http://schemas.openxmlformats.org/officeDocument/2006/relationships/image" Target="../media/image131.png"/><Relationship Id="rId6" Type="http://schemas.openxmlformats.org/officeDocument/2006/relationships/image" Target="../media/image116.png"/><Relationship Id="rId7" Type="http://schemas.openxmlformats.org/officeDocument/2006/relationships/hyperlink" Target="https://ghgprotocol.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ghgprotocol.org/" TargetMode="External"/><Relationship Id="rId4" Type="http://schemas.openxmlformats.org/officeDocument/2006/relationships/image" Target="../media/image1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19.png"/><Relationship Id="rId4" Type="http://schemas.openxmlformats.org/officeDocument/2006/relationships/hyperlink" Target="https://ghgprotocol.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ghgprotocol.org/sites/default/files/standards/Corporate-Value-Chain-Accounting-Reporing-Standard_041613_2.pdf" TargetMode="External"/><Relationship Id="rId4" Type="http://schemas.openxmlformats.org/officeDocument/2006/relationships/image" Target="../media/image120.png"/><Relationship Id="rId5" Type="http://schemas.openxmlformats.org/officeDocument/2006/relationships/image" Target="../media/image123.png"/><Relationship Id="rId6" Type="http://schemas.openxmlformats.org/officeDocument/2006/relationships/hyperlink" Target="https://ghgprotocol.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18.png"/><Relationship Id="rId4" Type="http://schemas.openxmlformats.org/officeDocument/2006/relationships/hyperlink" Target="https://ghgprotocol.org/sites/default/files/standards/ghg-protocol-revised.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25.png"/><Relationship Id="rId4" Type="http://schemas.openxmlformats.org/officeDocument/2006/relationships/hyperlink" Target="https://ghgprotocol.org/sites/default/files/standards/ghg-protocol-revised.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3.png"/><Relationship Id="rId4" Type="http://schemas.openxmlformats.org/officeDocument/2006/relationships/hyperlink" Target="http://www.ghgprotocol.org/" TargetMode="External"/><Relationship Id="rId5" Type="http://schemas.openxmlformats.org/officeDocument/2006/relationships/image" Target="../media/image122.jpg"/><Relationship Id="rId6" Type="http://schemas.openxmlformats.org/officeDocument/2006/relationships/image" Target="../media/image13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 Id="rId3" Type="http://schemas.openxmlformats.org/officeDocument/2006/relationships/hyperlink" Target="mailto:info@sciencebasedtargets.org" TargetMode="External"/><Relationship Id="rId4" Type="http://schemas.openxmlformats.org/officeDocument/2006/relationships/hyperlink" Target="mailto:info@sciencebasedtarget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3.png"/><Relationship Id="rId4" Type="http://schemas.openxmlformats.org/officeDocument/2006/relationships/image" Target="../media/image37.jpg"/><Relationship Id="rId5" Type="http://schemas.openxmlformats.org/officeDocument/2006/relationships/image" Target="../media/image3.png"/><Relationship Id="rId6" Type="http://schemas.openxmlformats.org/officeDocument/2006/relationships/image" Target="../media/image6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1.png"/><Relationship Id="rId4" Type="http://schemas.openxmlformats.org/officeDocument/2006/relationships/image" Target="../media/image44.jpg"/><Relationship Id="rId5" Type="http://schemas.openxmlformats.org/officeDocument/2006/relationships/hyperlink" Target="https://sciencebasedtargets.org/companies-taking-action#table" TargetMode="External"/><Relationship Id="rId6" Type="http://schemas.openxmlformats.org/officeDocument/2006/relationships/hyperlink" Target="https://sciencebasedtargets.org/target-dashboar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2.jpg"/><Relationship Id="rId4" Type="http://schemas.openxmlformats.org/officeDocument/2006/relationships/image" Target="../media/image45.jpg"/><Relationship Id="rId5" Type="http://schemas.openxmlformats.org/officeDocument/2006/relationships/image" Target="../media/image6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limateactiontracker.org/global/cat-emissions-gaps/" TargetMode="Externa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534fd9e272_2_6"/>
          <p:cNvSpPr txBox="1"/>
          <p:nvPr>
            <p:ph idx="1" type="body"/>
          </p:nvPr>
        </p:nvSpPr>
        <p:spPr>
          <a:xfrm>
            <a:off x="5131800" y="3545500"/>
            <a:ext cx="6469800" cy="886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700"/>
              </a:spcBef>
              <a:spcAft>
                <a:spcPts val="0"/>
              </a:spcAft>
              <a:buClr>
                <a:schemeClr val="dk1"/>
              </a:buClr>
              <a:buSzPts val="1600"/>
              <a:buFont typeface="Arial"/>
              <a:buNone/>
            </a:pPr>
            <a:r>
              <a:rPr lang="es-MX" sz="1900">
                <a:solidFill>
                  <a:srgbClr val="414042"/>
                </a:solidFill>
              </a:rPr>
              <a:t>A SUPPLEMENTARY RESOURCE TO THE SBTi SUPPLIER ENGAGEMENT GUIDANCE</a:t>
            </a:r>
            <a:endParaRPr sz="2500"/>
          </a:p>
        </p:txBody>
      </p:sp>
      <p:sp>
        <p:nvSpPr>
          <p:cNvPr id="177" name="Google Shape;177;g3534fd9e272_2_6"/>
          <p:cNvSpPr txBox="1"/>
          <p:nvPr>
            <p:ph idx="2" type="body"/>
          </p:nvPr>
        </p:nvSpPr>
        <p:spPr>
          <a:xfrm>
            <a:off x="4939200" y="5791875"/>
            <a:ext cx="7011600" cy="31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700"/>
              </a:spcBef>
              <a:spcAft>
                <a:spcPts val="0"/>
              </a:spcAft>
              <a:buClr>
                <a:srgbClr val="000000"/>
              </a:buClr>
              <a:buSzPts val="6400"/>
              <a:buFont typeface="Arial"/>
              <a:buNone/>
            </a:pPr>
            <a:r>
              <a:rPr b="1" lang="es-MX" sz="1100">
                <a:solidFill>
                  <a:srgbClr val="414042"/>
                </a:solidFill>
              </a:rPr>
              <a:t>VERSION CONTROL: </a:t>
            </a:r>
            <a:r>
              <a:rPr lang="es-MX" sz="1100">
                <a:solidFill>
                  <a:srgbClr val="414042"/>
                </a:solidFill>
              </a:rPr>
              <a:t>This presentation is </a:t>
            </a:r>
            <a:r>
              <a:rPr lang="es-MX" sz="1100">
                <a:solidFill>
                  <a:srgbClr val="414042"/>
                </a:solidFill>
                <a:extLst>
                  <a:ext uri="http://customooxmlschemas.google.com/">
                    <go:slidesCustomData xmlns:go="http://customooxmlschemas.google.com/" textRoundtripDataId="0"/>
                  </a:ext>
                </a:extLst>
              </a:rPr>
              <a:t>version 1.1 (V1.1) </a:t>
            </a:r>
            <a:r>
              <a:rPr lang="es-MX" sz="1100">
                <a:solidFill>
                  <a:srgbClr val="414042"/>
                </a:solidFill>
              </a:rPr>
              <a:t>of these slides. They replaced V1 in July</a:t>
            </a:r>
            <a:r>
              <a:rPr lang="es-MX" sz="1100">
                <a:solidFill>
                  <a:srgbClr val="414042"/>
                </a:solidFill>
                <a:extLst>
                  <a:ext uri="http://customooxmlschemas.google.com/">
                    <go:slidesCustomData xmlns:go="http://customooxmlschemas.google.com/" textRoundtripDataId="1"/>
                  </a:ext>
                </a:extLst>
              </a:rPr>
              <a:t> 2025.</a:t>
            </a:r>
            <a:r>
              <a:rPr lang="es-MX" sz="1100">
                <a:solidFill>
                  <a:srgbClr val="414042"/>
                </a:solidFill>
              </a:rPr>
              <a:t> </a:t>
            </a:r>
            <a:endParaRPr sz="1100">
              <a:solidFill>
                <a:srgbClr val="414042"/>
              </a:solidFill>
            </a:endParaRPr>
          </a:p>
          <a:p>
            <a:pPr indent="0" lvl="0" marL="0" rtl="0" algn="l">
              <a:lnSpc>
                <a:spcPct val="60000"/>
              </a:lnSpc>
              <a:spcBef>
                <a:spcPts val="0"/>
              </a:spcBef>
              <a:spcAft>
                <a:spcPts val="0"/>
              </a:spcAft>
              <a:buClr>
                <a:schemeClr val="dk1"/>
              </a:buClr>
              <a:buSzPts val="5600"/>
              <a:buNone/>
            </a:pPr>
            <a:r>
              <a:t/>
            </a:r>
            <a:endParaRPr sz="1100">
              <a:solidFill>
                <a:srgbClr val="414042"/>
              </a:solidFill>
            </a:endParaRPr>
          </a:p>
        </p:txBody>
      </p:sp>
      <p:sp>
        <p:nvSpPr>
          <p:cNvPr id="178" name="Google Shape;178;g3534fd9e272_2_6"/>
          <p:cNvSpPr txBox="1"/>
          <p:nvPr>
            <p:ph idx="3" type="body"/>
          </p:nvPr>
        </p:nvSpPr>
        <p:spPr>
          <a:xfrm>
            <a:off x="5113350" y="1394425"/>
            <a:ext cx="6506700" cy="231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600"/>
              <a:buFont typeface="Arial"/>
              <a:buNone/>
            </a:pPr>
            <a:r>
              <a:rPr lang="es-MX" sz="3700">
                <a:solidFill>
                  <a:srgbClr val="5D266D"/>
                </a:solidFill>
              </a:rPr>
              <a:t>ENGAGING SUPPLY CHAINS ON THE DECARBONIZATION JOURNEY</a:t>
            </a:r>
            <a:endParaRPr sz="3700">
              <a:solidFill>
                <a:srgbClr val="5D266D"/>
              </a:solidFill>
            </a:endParaRPr>
          </a:p>
        </p:txBody>
      </p:sp>
      <p:sp>
        <p:nvSpPr>
          <p:cNvPr id="179" name="Google Shape;179;g3534fd9e272_2_6"/>
          <p:cNvSpPr txBox="1"/>
          <p:nvPr/>
        </p:nvSpPr>
        <p:spPr>
          <a:xfrm>
            <a:off x="4939200" y="6012325"/>
            <a:ext cx="7011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700"/>
              </a:spcBef>
              <a:spcAft>
                <a:spcPts val="0"/>
              </a:spcAft>
              <a:buClr>
                <a:srgbClr val="000000"/>
              </a:buClr>
              <a:buSzPts val="1100"/>
              <a:buFont typeface="Arial"/>
              <a:buNone/>
            </a:pPr>
            <a:r>
              <a:rPr b="1" i="0" lang="es-MX" sz="1100" u="none" cap="none" strike="noStrike">
                <a:solidFill>
                  <a:srgbClr val="414042"/>
                </a:solidFill>
                <a:latin typeface="Raleway"/>
                <a:ea typeface="Raleway"/>
                <a:cs typeface="Raleway"/>
                <a:sym typeface="Raleway"/>
              </a:rPr>
              <a:t>DISCLAIMER: </a:t>
            </a:r>
            <a:r>
              <a:rPr b="0" i="0" lang="es-MX" sz="1100" u="none" cap="none" strike="noStrike">
                <a:solidFill>
                  <a:srgbClr val="414042"/>
                </a:solidFill>
                <a:latin typeface="Raleway"/>
                <a:ea typeface="Raleway"/>
                <a:cs typeface="Raleway"/>
                <a:sym typeface="Raleway"/>
              </a:rPr>
              <a:t>This presentation was developed by the Science Based Targets initiative, for companies engaging their suppliers on the topic of science-based target setting. This resource is publicly available on the SBTi website and should not be altered. </a:t>
            </a:r>
            <a:endParaRPr b="0" i="0" sz="1100" u="none" cap="none" strike="noStrike">
              <a:solidFill>
                <a:srgbClr val="414042"/>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A4A"/>
        </a:solidFill>
      </p:bgPr>
    </p:bg>
    <p:spTree>
      <p:nvGrpSpPr>
        <p:cNvPr id="274" name="Shape 274"/>
        <p:cNvGrpSpPr/>
        <p:nvPr/>
      </p:nvGrpSpPr>
      <p:grpSpPr>
        <a:xfrm>
          <a:off x="0" y="0"/>
          <a:ext cx="0" cy="0"/>
          <a:chOff x="0" y="0"/>
          <a:chExt cx="0" cy="0"/>
        </a:xfrm>
      </p:grpSpPr>
      <p:pic>
        <p:nvPicPr>
          <p:cNvPr id="275" name="Google Shape;275;g3710ba7e0f2_0_10"/>
          <p:cNvPicPr preferRelativeResize="0"/>
          <p:nvPr/>
        </p:nvPicPr>
        <p:blipFill rotWithShape="1">
          <a:blip r:embed="rId3">
            <a:alphaModFix/>
          </a:blip>
          <a:srcRect b="0" l="0" r="0" t="0"/>
          <a:stretch/>
        </p:blipFill>
        <p:spPr>
          <a:xfrm>
            <a:off x="0" y="0"/>
            <a:ext cx="12192000" cy="72000"/>
          </a:xfrm>
          <a:prstGeom prst="rect">
            <a:avLst/>
          </a:prstGeom>
          <a:noFill/>
          <a:ln>
            <a:noFill/>
          </a:ln>
        </p:spPr>
      </p:pic>
      <p:sp>
        <p:nvSpPr>
          <p:cNvPr id="276" name="Google Shape;276;g3710ba7e0f2_0_10"/>
          <p:cNvSpPr txBox="1"/>
          <p:nvPr/>
        </p:nvSpPr>
        <p:spPr>
          <a:xfrm>
            <a:off x="6806775" y="2487000"/>
            <a:ext cx="5067300" cy="1884000"/>
          </a:xfrm>
          <a:prstGeom prst="rect">
            <a:avLst/>
          </a:prstGeom>
          <a:noFill/>
          <a:ln>
            <a:noFill/>
          </a:ln>
        </p:spPr>
        <p:txBody>
          <a:bodyPr anchorCtr="0" anchor="ctr" bIns="45700" lIns="91425" spcFirstLastPara="1" rIns="91425" wrap="square" tIns="45700">
            <a:noAutofit/>
          </a:bodyPr>
          <a:lstStyle/>
          <a:p>
            <a:pPr indent="-628650" lvl="0" marL="628650" marR="0" rtl="0" algn="l">
              <a:lnSpc>
                <a:spcPct val="100000"/>
              </a:lnSpc>
              <a:spcBef>
                <a:spcPts val="0"/>
              </a:spcBef>
              <a:spcAft>
                <a:spcPts val="0"/>
              </a:spcAft>
              <a:buClr>
                <a:srgbClr val="000000"/>
              </a:buClr>
              <a:buSzPts val="4000"/>
              <a:buFont typeface="Arial"/>
              <a:buNone/>
            </a:pPr>
            <a:r>
              <a:rPr b="1" i="0" lang="es-MX" sz="3700" u="none" cap="none" strike="noStrike">
                <a:solidFill>
                  <a:schemeClr val="lt1"/>
                </a:solidFill>
                <a:latin typeface="Raleway"/>
                <a:ea typeface="Raleway"/>
                <a:cs typeface="Raleway"/>
                <a:sym typeface="Raleway"/>
              </a:rPr>
              <a:t>III.</a:t>
            </a:r>
            <a:r>
              <a:rPr b="1" lang="es-MX" sz="3700">
                <a:solidFill>
                  <a:schemeClr val="lt1"/>
                </a:solidFill>
                <a:latin typeface="Raleway"/>
                <a:ea typeface="Raleway"/>
                <a:cs typeface="Raleway"/>
                <a:sym typeface="Raleway"/>
              </a:rPr>
              <a:t> WHAT ARE SCIENCE-BASED TARGETS?</a:t>
            </a:r>
            <a:r>
              <a:rPr b="1" i="0" lang="es-MX" sz="3700" u="none" cap="none" strike="noStrike">
                <a:solidFill>
                  <a:schemeClr val="lt1"/>
                </a:solidFill>
                <a:latin typeface="Raleway"/>
                <a:ea typeface="Raleway"/>
                <a:cs typeface="Raleway"/>
                <a:sym typeface="Raleway"/>
              </a:rPr>
              <a:t> </a:t>
            </a:r>
            <a:endParaRPr b="1" i="0" sz="3700" u="none" cap="none" strike="noStrike">
              <a:solidFill>
                <a:srgbClr val="000000"/>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52a499211e_1_0"/>
          <p:cNvSpPr txBox="1"/>
          <p:nvPr>
            <p:ph idx="12" type="sldNum"/>
          </p:nvPr>
        </p:nvSpPr>
        <p:spPr>
          <a:xfrm>
            <a:off x="9278057" y="62980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s-MX"/>
              <a:t>‹#›</a:t>
            </a:fld>
            <a:endParaRPr/>
          </a:p>
        </p:txBody>
      </p:sp>
      <p:pic>
        <p:nvPicPr>
          <p:cNvPr id="283" name="Google Shape;283;g352a499211e_1_0" title="Screenshot 2025-03-26 at 11.59.33 AM.png"/>
          <p:cNvPicPr preferRelativeResize="0"/>
          <p:nvPr/>
        </p:nvPicPr>
        <p:blipFill rotWithShape="1">
          <a:blip r:embed="rId3">
            <a:alphaModFix/>
          </a:blip>
          <a:srcRect b="0" l="0" r="0" t="0"/>
          <a:stretch/>
        </p:blipFill>
        <p:spPr>
          <a:xfrm>
            <a:off x="482000" y="1333667"/>
            <a:ext cx="812060" cy="830465"/>
          </a:xfrm>
          <a:prstGeom prst="rect">
            <a:avLst/>
          </a:prstGeom>
          <a:noFill/>
          <a:ln>
            <a:noFill/>
          </a:ln>
        </p:spPr>
      </p:pic>
      <p:sp>
        <p:nvSpPr>
          <p:cNvPr id="284" name="Google Shape;284;g352a499211e_1_0"/>
          <p:cNvSpPr txBox="1"/>
          <p:nvPr/>
        </p:nvSpPr>
        <p:spPr>
          <a:xfrm>
            <a:off x="1304375" y="1239950"/>
            <a:ext cx="7052100" cy="101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s-MX" sz="1900" u="none" cap="none" strike="noStrike">
                <a:solidFill>
                  <a:schemeClr val="dk1"/>
                </a:solidFill>
                <a:latin typeface="Raleway Light"/>
                <a:ea typeface="Raleway Light"/>
                <a:cs typeface="Raleway Light"/>
                <a:sym typeface="Raleway Light"/>
              </a:rPr>
              <a:t>Greenhouse gas </a:t>
            </a:r>
            <a:r>
              <a:rPr b="1" i="0" lang="es-MX" sz="1900" u="none" cap="none" strike="noStrike">
                <a:solidFill>
                  <a:schemeClr val="dk1"/>
                </a:solidFill>
                <a:latin typeface="Raleway"/>
                <a:ea typeface="Raleway"/>
                <a:cs typeface="Raleway"/>
                <a:sym typeface="Raleway"/>
              </a:rPr>
              <a:t>emissions reduction targets</a:t>
            </a:r>
            <a:r>
              <a:rPr b="0" i="0" lang="es-MX" sz="1900" u="none" cap="none" strike="noStrike">
                <a:solidFill>
                  <a:schemeClr val="dk1"/>
                </a:solidFill>
                <a:latin typeface="Raleway Light"/>
                <a:ea typeface="Raleway Light"/>
                <a:cs typeface="Raleway Light"/>
                <a:sym typeface="Raleway Light"/>
              </a:rPr>
              <a:t> that are in line with what climate science deems necessary to keep global heating below catastrophic levels.</a:t>
            </a:r>
            <a:endParaRPr b="0" i="0" sz="1900" u="none" cap="none" strike="noStrike">
              <a:solidFill>
                <a:schemeClr val="dk1"/>
              </a:solidFill>
              <a:latin typeface="Raleway Light"/>
              <a:ea typeface="Raleway Light"/>
              <a:cs typeface="Raleway Light"/>
              <a:sym typeface="Raleway Light"/>
            </a:endParaRPr>
          </a:p>
        </p:txBody>
      </p:sp>
      <p:pic>
        <p:nvPicPr>
          <p:cNvPr id="285" name="Google Shape;285;g352a499211e_1_0" title="Screenshot 2025-03-26 at 11.59.33 AM.png"/>
          <p:cNvPicPr preferRelativeResize="0"/>
          <p:nvPr/>
        </p:nvPicPr>
        <p:blipFill rotWithShape="1">
          <a:blip r:embed="rId3">
            <a:alphaModFix/>
          </a:blip>
          <a:srcRect b="0" l="0" r="0" t="0"/>
          <a:stretch/>
        </p:blipFill>
        <p:spPr>
          <a:xfrm>
            <a:off x="482000" y="2613098"/>
            <a:ext cx="812060" cy="830465"/>
          </a:xfrm>
          <a:prstGeom prst="rect">
            <a:avLst/>
          </a:prstGeom>
          <a:noFill/>
          <a:ln>
            <a:noFill/>
          </a:ln>
        </p:spPr>
      </p:pic>
      <p:sp>
        <p:nvSpPr>
          <p:cNvPr id="286" name="Google Shape;286;g352a499211e_1_0"/>
          <p:cNvSpPr txBox="1"/>
          <p:nvPr/>
        </p:nvSpPr>
        <p:spPr>
          <a:xfrm>
            <a:off x="1314800" y="2646439"/>
            <a:ext cx="7052100" cy="7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s-MX" sz="1900" u="none" cap="none" strike="noStrike">
                <a:solidFill>
                  <a:schemeClr val="dk1"/>
                </a:solidFill>
                <a:latin typeface="Raleway Light"/>
                <a:ea typeface="Raleway Light"/>
                <a:cs typeface="Raleway Light"/>
                <a:sym typeface="Raleway Light"/>
              </a:rPr>
              <a:t>They define </a:t>
            </a:r>
            <a:r>
              <a:rPr b="1" i="0" lang="es-MX" sz="1900" u="none" cap="none" strike="noStrike">
                <a:solidFill>
                  <a:schemeClr val="dk1"/>
                </a:solidFill>
                <a:latin typeface="Raleway"/>
                <a:ea typeface="Raleway"/>
                <a:cs typeface="Raleway"/>
                <a:sym typeface="Raleway"/>
              </a:rPr>
              <a:t>how much</a:t>
            </a:r>
            <a:r>
              <a:rPr b="0" i="0" lang="es-MX" sz="1900" u="none" cap="none" strike="noStrike">
                <a:solidFill>
                  <a:schemeClr val="dk1"/>
                </a:solidFill>
                <a:latin typeface="Raleway Light"/>
                <a:ea typeface="Raleway Light"/>
                <a:cs typeface="Raleway Light"/>
                <a:sym typeface="Raleway Light"/>
              </a:rPr>
              <a:t> and </a:t>
            </a:r>
            <a:r>
              <a:rPr b="1" i="0" lang="es-MX" sz="1900" u="none" cap="none" strike="noStrike">
                <a:solidFill>
                  <a:schemeClr val="dk1"/>
                </a:solidFill>
                <a:latin typeface="Raleway"/>
                <a:ea typeface="Raleway"/>
                <a:cs typeface="Raleway"/>
                <a:sym typeface="Raleway"/>
              </a:rPr>
              <a:t>how quickly</a:t>
            </a:r>
            <a:r>
              <a:rPr b="0" i="0" lang="es-MX" sz="1900" u="none" cap="none" strike="noStrike">
                <a:solidFill>
                  <a:schemeClr val="dk1"/>
                </a:solidFill>
                <a:latin typeface="Raleway Light"/>
                <a:ea typeface="Raleway Light"/>
                <a:cs typeface="Raleway Light"/>
                <a:sym typeface="Raleway Light"/>
              </a:rPr>
              <a:t> a business must reduce emissions to meet global climate goals.</a:t>
            </a:r>
            <a:endParaRPr b="0" i="0" sz="1900" u="none" cap="none" strike="noStrike">
              <a:solidFill>
                <a:schemeClr val="dk1"/>
              </a:solidFill>
              <a:latin typeface="Raleway Light"/>
              <a:ea typeface="Raleway Light"/>
              <a:cs typeface="Raleway Light"/>
              <a:sym typeface="Raleway Light"/>
            </a:endParaRPr>
          </a:p>
        </p:txBody>
      </p:sp>
      <p:pic>
        <p:nvPicPr>
          <p:cNvPr id="287" name="Google Shape;287;g352a499211e_1_0" title="Screenshot 2025-03-26 at 11.59.33 AM.png"/>
          <p:cNvPicPr preferRelativeResize="0"/>
          <p:nvPr/>
        </p:nvPicPr>
        <p:blipFill rotWithShape="1">
          <a:blip r:embed="rId3">
            <a:alphaModFix/>
          </a:blip>
          <a:srcRect b="0" l="0" r="0" t="0"/>
          <a:stretch/>
        </p:blipFill>
        <p:spPr>
          <a:xfrm>
            <a:off x="482000" y="3737545"/>
            <a:ext cx="812060" cy="830465"/>
          </a:xfrm>
          <a:prstGeom prst="rect">
            <a:avLst/>
          </a:prstGeom>
          <a:noFill/>
          <a:ln>
            <a:noFill/>
          </a:ln>
        </p:spPr>
      </p:pic>
      <p:sp>
        <p:nvSpPr>
          <p:cNvPr id="288" name="Google Shape;288;g352a499211e_1_0"/>
          <p:cNvSpPr txBox="1"/>
          <p:nvPr/>
        </p:nvSpPr>
        <p:spPr>
          <a:xfrm>
            <a:off x="1325300" y="4826809"/>
            <a:ext cx="7031100" cy="101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s-MX" sz="1900" u="none" cap="none" strike="noStrike">
                <a:solidFill>
                  <a:srgbClr val="000000"/>
                </a:solidFill>
                <a:latin typeface="Raleway Light"/>
                <a:ea typeface="Raleway Light"/>
                <a:cs typeface="Raleway Light"/>
                <a:sym typeface="Raleway Light"/>
              </a:rPr>
              <a:t>SBTi Services checks and validates science-based targets against SBTi Criteria, and publishes them on the </a:t>
            </a:r>
            <a:r>
              <a:rPr b="0" i="0" lang="es-MX" sz="1900" u="sng" cap="none" strike="noStrike">
                <a:solidFill>
                  <a:schemeClr val="hlink"/>
                </a:solidFill>
                <a:latin typeface="Raleway Light"/>
                <a:ea typeface="Raleway Light"/>
                <a:cs typeface="Raleway Light"/>
                <a:sym typeface="Raleway Light"/>
                <a:hlinkClick r:id="rId4"/>
              </a:rPr>
              <a:t>Target Dashboard</a:t>
            </a:r>
            <a:r>
              <a:rPr b="0" i="0" lang="es-MX" sz="1900" u="none" cap="none" strike="noStrike">
                <a:solidFill>
                  <a:srgbClr val="000000"/>
                </a:solidFill>
                <a:latin typeface="Raleway Light"/>
                <a:ea typeface="Raleway Light"/>
                <a:cs typeface="Raleway Light"/>
                <a:sym typeface="Raleway Light"/>
              </a:rPr>
              <a:t> for public and stakeholder visibility. </a:t>
            </a:r>
            <a:endParaRPr b="0" i="0" sz="1900" u="none" cap="none" strike="noStrike">
              <a:solidFill>
                <a:srgbClr val="000000"/>
              </a:solidFill>
              <a:latin typeface="Raleway Light"/>
              <a:ea typeface="Raleway Light"/>
              <a:cs typeface="Raleway Light"/>
              <a:sym typeface="Raleway Light"/>
            </a:endParaRPr>
          </a:p>
        </p:txBody>
      </p:sp>
      <p:pic>
        <p:nvPicPr>
          <p:cNvPr id="289" name="Google Shape;289;g352a499211e_1_0" title="Screenshot 2025-03-26 at 11.59.33 AM.png"/>
          <p:cNvPicPr preferRelativeResize="0"/>
          <p:nvPr/>
        </p:nvPicPr>
        <p:blipFill rotWithShape="1">
          <a:blip r:embed="rId3">
            <a:alphaModFix/>
          </a:blip>
          <a:srcRect b="0" l="0" r="0" t="0"/>
          <a:stretch/>
        </p:blipFill>
        <p:spPr>
          <a:xfrm>
            <a:off x="482000" y="4920526"/>
            <a:ext cx="812060" cy="830465"/>
          </a:xfrm>
          <a:prstGeom prst="rect">
            <a:avLst/>
          </a:prstGeom>
          <a:noFill/>
          <a:ln>
            <a:noFill/>
          </a:ln>
        </p:spPr>
      </p:pic>
      <p:pic>
        <p:nvPicPr>
          <p:cNvPr id="290" name="Google Shape;290;g352a499211e_1_0" title="pexels-pixabay-325944.jpg"/>
          <p:cNvPicPr preferRelativeResize="0"/>
          <p:nvPr/>
        </p:nvPicPr>
        <p:blipFill rotWithShape="1">
          <a:blip r:embed="rId5">
            <a:alphaModFix/>
          </a:blip>
          <a:srcRect b="0" l="0" r="0" t="0"/>
          <a:stretch/>
        </p:blipFill>
        <p:spPr>
          <a:xfrm>
            <a:off x="8813050" y="63375"/>
            <a:ext cx="3378950" cy="6794624"/>
          </a:xfrm>
          <a:prstGeom prst="rect">
            <a:avLst/>
          </a:prstGeom>
          <a:noFill/>
          <a:ln>
            <a:noFill/>
          </a:ln>
          <a:effectLst>
            <a:outerShdw blurRad="57150" rotWithShape="0" algn="bl" dir="5400000" dist="19050">
              <a:srgbClr val="000000">
                <a:alpha val="49411"/>
              </a:srgbClr>
            </a:outerShdw>
          </a:effectLst>
        </p:spPr>
      </p:pic>
      <p:sp>
        <p:nvSpPr>
          <p:cNvPr id="291" name="Google Shape;291;g352a499211e_1_0"/>
          <p:cNvSpPr txBox="1"/>
          <p:nvPr/>
        </p:nvSpPr>
        <p:spPr>
          <a:xfrm>
            <a:off x="1325300" y="3826525"/>
            <a:ext cx="7031100" cy="65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s-MX" sz="1900" u="none" cap="none" strike="noStrike">
                <a:solidFill>
                  <a:schemeClr val="dk1"/>
                </a:solidFill>
                <a:latin typeface="Raleway Light"/>
                <a:ea typeface="Raleway Light"/>
                <a:cs typeface="Raleway Light"/>
                <a:sym typeface="Raleway Light"/>
              </a:rPr>
              <a:t>Companies can set </a:t>
            </a:r>
            <a:r>
              <a:rPr b="1" i="0" lang="es-MX" sz="1900" u="none" cap="none" strike="noStrike">
                <a:solidFill>
                  <a:schemeClr val="dk1"/>
                </a:solidFill>
                <a:latin typeface="Raleway"/>
                <a:ea typeface="Raleway"/>
                <a:cs typeface="Raleway"/>
                <a:sym typeface="Raleway"/>
              </a:rPr>
              <a:t>near-term targets</a:t>
            </a:r>
            <a:r>
              <a:rPr b="0" i="0" lang="es-MX" sz="1900" u="none" cap="none" strike="noStrike">
                <a:solidFill>
                  <a:schemeClr val="dk1"/>
                </a:solidFill>
                <a:latin typeface="Raleway Light"/>
                <a:ea typeface="Raleway Light"/>
                <a:cs typeface="Raleway Light"/>
                <a:sym typeface="Raleway Light"/>
              </a:rPr>
              <a:t> (5-10 years) or a </a:t>
            </a:r>
            <a:r>
              <a:rPr b="1" i="0" lang="es-MX" sz="1900" u="none" cap="none" strike="noStrike">
                <a:solidFill>
                  <a:schemeClr val="dk1"/>
                </a:solidFill>
                <a:latin typeface="Raleway"/>
                <a:ea typeface="Raleway"/>
                <a:cs typeface="Raleway"/>
                <a:sym typeface="Raleway"/>
              </a:rPr>
              <a:t>net-zero target</a:t>
            </a:r>
            <a:r>
              <a:rPr b="0" i="0" lang="es-MX" sz="1900" u="none" cap="none" strike="noStrike">
                <a:solidFill>
                  <a:schemeClr val="dk1"/>
                </a:solidFill>
                <a:latin typeface="Raleway Light"/>
                <a:ea typeface="Raleway Light"/>
                <a:cs typeface="Raleway Light"/>
                <a:sym typeface="Raleway Light"/>
              </a:rPr>
              <a:t> for the long-term (2050 latest).* </a:t>
            </a:r>
            <a:endParaRPr b="0" i="0" sz="1900" u="none" cap="none" strike="noStrike">
              <a:solidFill>
                <a:schemeClr val="dk1"/>
              </a:solidFill>
              <a:latin typeface="Raleway Light"/>
              <a:ea typeface="Raleway Light"/>
              <a:cs typeface="Raleway Light"/>
              <a:sym typeface="Raleway Light"/>
            </a:endParaRPr>
          </a:p>
        </p:txBody>
      </p:sp>
      <p:sp>
        <p:nvSpPr>
          <p:cNvPr id="292" name="Google Shape;292;g352a499211e_1_0"/>
          <p:cNvSpPr txBox="1"/>
          <p:nvPr/>
        </p:nvSpPr>
        <p:spPr>
          <a:xfrm>
            <a:off x="495825" y="6333525"/>
            <a:ext cx="7997400" cy="24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s-MX" sz="1200" u="none" cap="none" strike="noStrike">
                <a:solidFill>
                  <a:schemeClr val="dk1"/>
                </a:solidFill>
                <a:latin typeface="Raleway"/>
                <a:ea typeface="Raleway"/>
                <a:cs typeface="Raleway"/>
                <a:sym typeface="Raleway"/>
              </a:rPr>
              <a:t>*Net-zero targets include the requirement of setting near-term targets.</a:t>
            </a:r>
            <a:endParaRPr b="0" i="0" sz="1200" u="none" cap="none" strike="noStrike">
              <a:solidFill>
                <a:schemeClr val="dk1"/>
              </a:solidFill>
              <a:latin typeface="Raleway"/>
              <a:ea typeface="Raleway"/>
              <a:cs typeface="Raleway"/>
              <a:sym typeface="Raleway"/>
            </a:endParaRPr>
          </a:p>
        </p:txBody>
      </p:sp>
      <p:sp>
        <p:nvSpPr>
          <p:cNvPr id="293" name="Google Shape;293;g352a499211e_1_0"/>
          <p:cNvSpPr txBox="1"/>
          <p:nvPr/>
        </p:nvSpPr>
        <p:spPr>
          <a:xfrm>
            <a:off x="483800" y="419781"/>
            <a:ext cx="10243200" cy="396900"/>
          </a:xfrm>
          <a:prstGeom prst="rect">
            <a:avLst/>
          </a:prstGeom>
          <a:noFill/>
          <a:ln>
            <a:noFill/>
          </a:ln>
        </p:spPr>
        <p:txBody>
          <a:bodyPr anchorCtr="0" anchor="t" bIns="0" lIns="0" spcFirstLastPara="1" rIns="0" wrap="square" tIns="12050">
            <a:spAutoFit/>
          </a:bodyPr>
          <a:lstStyle/>
          <a:p>
            <a:pPr indent="0" lvl="0" marL="12700" marR="0" rtl="0" algn="l">
              <a:lnSpc>
                <a:spcPct val="119642"/>
              </a:lnSpc>
              <a:spcBef>
                <a:spcPts val="0"/>
              </a:spcBef>
              <a:spcAft>
                <a:spcPts val="0"/>
              </a:spcAft>
              <a:buClr>
                <a:srgbClr val="000000"/>
              </a:buClr>
              <a:buSzPts val="2500"/>
              <a:buFont typeface="Arial"/>
              <a:buNone/>
            </a:pPr>
            <a:r>
              <a:rPr b="1" i="0" lang="es-MX" sz="2500" u="none" cap="none" strike="noStrike">
                <a:solidFill>
                  <a:srgbClr val="5D256C"/>
                </a:solidFill>
                <a:latin typeface="Raleway"/>
                <a:ea typeface="Raleway"/>
                <a:cs typeface="Raleway"/>
                <a:sym typeface="Raleway"/>
              </a:rPr>
              <a:t>WHAT ARE SCIENCE-BASED TARGETS?</a:t>
            </a:r>
            <a:endParaRPr b="1" i="0" sz="2500" u="none" cap="none" strike="noStrike">
              <a:solidFill>
                <a:srgbClr val="5D256C"/>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g352a499211e_1_566"/>
          <p:cNvPicPr preferRelativeResize="0"/>
          <p:nvPr/>
        </p:nvPicPr>
        <p:blipFill rotWithShape="1">
          <a:blip r:embed="rId3">
            <a:alphaModFix/>
          </a:blip>
          <a:srcRect b="0" l="0" r="0" t="0"/>
          <a:stretch/>
        </p:blipFill>
        <p:spPr>
          <a:xfrm>
            <a:off x="0" y="1"/>
            <a:ext cx="12192000" cy="61383"/>
          </a:xfrm>
          <a:prstGeom prst="rect">
            <a:avLst/>
          </a:prstGeom>
          <a:noFill/>
          <a:ln>
            <a:noFill/>
          </a:ln>
        </p:spPr>
      </p:pic>
      <p:sp>
        <p:nvSpPr>
          <p:cNvPr id="299" name="Google Shape;299;g352a499211e_1_566"/>
          <p:cNvSpPr txBox="1"/>
          <p:nvPr/>
        </p:nvSpPr>
        <p:spPr>
          <a:xfrm>
            <a:off x="6123525" y="3383075"/>
            <a:ext cx="5763600" cy="1686000"/>
          </a:xfrm>
          <a:prstGeom prst="rect">
            <a:avLst/>
          </a:prstGeom>
          <a:noFill/>
          <a:ln>
            <a:noFill/>
          </a:ln>
        </p:spPr>
        <p:txBody>
          <a:bodyPr anchorCtr="0" anchor="t" bIns="45700" lIns="91425" spcFirstLastPara="1" rIns="91425" wrap="square" tIns="45700">
            <a:spAutoFit/>
          </a:bodyPr>
          <a:lstStyle/>
          <a:p>
            <a:pPr indent="-336550" lvl="0" marL="457200" marR="0" rtl="0" algn="l">
              <a:lnSpc>
                <a:spcPct val="115000"/>
              </a:lnSpc>
              <a:spcBef>
                <a:spcPts val="0"/>
              </a:spcBef>
              <a:spcAft>
                <a:spcPts val="0"/>
              </a:spcAft>
              <a:buClr>
                <a:srgbClr val="333333"/>
              </a:buClr>
              <a:buSzPts val="1700"/>
              <a:buFont typeface="Raleway"/>
              <a:buChar char="●"/>
            </a:pPr>
            <a:r>
              <a:rPr b="1" i="0" lang="es-MX" sz="1700" u="none" cap="none" strike="noStrike">
                <a:solidFill>
                  <a:srgbClr val="333333"/>
                </a:solidFill>
                <a:highlight>
                  <a:srgbClr val="FFFFFF"/>
                </a:highlight>
                <a:latin typeface="Raleway"/>
                <a:ea typeface="Raleway"/>
                <a:cs typeface="Raleway"/>
                <a:sym typeface="Raleway"/>
              </a:rPr>
              <a:t>Reduce scope 1, 2 and 3 emissions to zero</a:t>
            </a:r>
            <a:r>
              <a:rPr b="0" i="0" lang="es-MX" sz="1700" u="none" cap="none" strike="noStrike">
                <a:solidFill>
                  <a:srgbClr val="333333"/>
                </a:solidFill>
                <a:highlight>
                  <a:srgbClr val="FFFFFF"/>
                </a:highlight>
                <a:latin typeface="Raleway"/>
                <a:ea typeface="Raleway"/>
                <a:cs typeface="Raleway"/>
                <a:sym typeface="Raleway"/>
              </a:rPr>
              <a:t> or close to zero.</a:t>
            </a:r>
            <a:endParaRPr b="0" i="0" sz="1700" u="none" cap="none" strike="noStrike">
              <a:solidFill>
                <a:srgbClr val="333333"/>
              </a:solidFill>
              <a:highlight>
                <a:srgbClr val="FFFFFF"/>
              </a:highlight>
              <a:latin typeface="Raleway"/>
              <a:ea typeface="Raleway"/>
              <a:cs typeface="Raleway"/>
              <a:sym typeface="Raleway"/>
            </a:endParaRPr>
          </a:p>
          <a:p>
            <a:pPr indent="-336550" lvl="0" marL="457200" marR="0" rtl="0" algn="l">
              <a:lnSpc>
                <a:spcPct val="115000"/>
              </a:lnSpc>
              <a:spcBef>
                <a:spcPts val="1000"/>
              </a:spcBef>
              <a:spcAft>
                <a:spcPts val="0"/>
              </a:spcAft>
              <a:buClr>
                <a:srgbClr val="333333"/>
              </a:buClr>
              <a:buSzPts val="1700"/>
              <a:buFont typeface="Raleway"/>
              <a:buChar char="●"/>
            </a:pPr>
            <a:r>
              <a:rPr b="1" i="0" lang="es-MX" sz="1700" u="none" cap="none" strike="noStrike">
                <a:solidFill>
                  <a:srgbClr val="333333"/>
                </a:solidFill>
                <a:highlight>
                  <a:srgbClr val="FFFFFF"/>
                </a:highlight>
                <a:latin typeface="Raleway"/>
                <a:ea typeface="Raleway"/>
                <a:cs typeface="Raleway"/>
                <a:sym typeface="Raleway"/>
              </a:rPr>
              <a:t>Neutralize residual emissions</a:t>
            </a:r>
            <a:r>
              <a:rPr b="0" i="0" lang="es-MX" sz="1700" u="none" cap="none" strike="noStrike">
                <a:solidFill>
                  <a:srgbClr val="333333"/>
                </a:solidFill>
                <a:highlight>
                  <a:srgbClr val="FFFFFF"/>
                </a:highlight>
                <a:latin typeface="Raleway"/>
                <a:ea typeface="Raleway"/>
                <a:cs typeface="Raleway"/>
                <a:sym typeface="Raleway"/>
              </a:rPr>
              <a:t> at the net-zero target year and any GHG emissions released thereafter.</a:t>
            </a:r>
            <a:endParaRPr b="0" i="0" sz="1700" u="none" cap="none" strike="noStrike">
              <a:solidFill>
                <a:schemeClr val="dk1"/>
              </a:solidFill>
              <a:latin typeface="Raleway"/>
              <a:ea typeface="Raleway"/>
              <a:cs typeface="Raleway"/>
              <a:sym typeface="Raleway"/>
            </a:endParaRPr>
          </a:p>
        </p:txBody>
      </p:sp>
      <p:grpSp>
        <p:nvGrpSpPr>
          <p:cNvPr id="300" name="Google Shape;300;g352a499211e_1_566"/>
          <p:cNvGrpSpPr/>
          <p:nvPr/>
        </p:nvGrpSpPr>
        <p:grpSpPr>
          <a:xfrm>
            <a:off x="342775" y="1773600"/>
            <a:ext cx="5276400" cy="1314300"/>
            <a:chOff x="342775" y="1773600"/>
            <a:chExt cx="5276400" cy="1314300"/>
          </a:xfrm>
        </p:grpSpPr>
        <p:sp>
          <p:nvSpPr>
            <p:cNvPr id="301" name="Google Shape;301;g352a499211e_1_566"/>
            <p:cNvSpPr/>
            <p:nvPr/>
          </p:nvSpPr>
          <p:spPr>
            <a:xfrm>
              <a:off x="342775" y="1773600"/>
              <a:ext cx="5276400" cy="1314300"/>
            </a:xfrm>
            <a:prstGeom prst="rect">
              <a:avLst/>
            </a:prstGeom>
            <a:solidFill>
              <a:srgbClr val="F7F7F7"/>
            </a:solidFill>
            <a:ln>
              <a:noFill/>
            </a:ln>
          </p:spPr>
          <p:txBody>
            <a:bodyPr anchorCtr="0" anchor="ctr" bIns="91425" lIns="91425" spcFirstLastPara="1" rIns="91425" wrap="square" tIns="91425">
              <a:noAutofit/>
            </a:bodyPr>
            <a:lstStyle/>
            <a:p>
              <a:pPr indent="0" lvl="0" marL="809999" marR="0" rtl="0" algn="l">
                <a:lnSpc>
                  <a:spcPct val="105000"/>
                </a:lnSpc>
                <a:spcBef>
                  <a:spcPts val="0"/>
                </a:spcBef>
                <a:spcAft>
                  <a:spcPts val="0"/>
                </a:spcAft>
                <a:buClr>
                  <a:srgbClr val="000000"/>
                </a:buClr>
                <a:buSzPts val="2046"/>
                <a:buFont typeface="Arial"/>
                <a:buNone/>
              </a:pPr>
              <a:r>
                <a:t/>
              </a:r>
              <a:endParaRPr b="0" i="0" sz="2045" u="none" cap="none" strike="noStrike">
                <a:solidFill>
                  <a:schemeClr val="dk1"/>
                </a:solidFill>
                <a:latin typeface="Raleway"/>
                <a:ea typeface="Raleway"/>
                <a:cs typeface="Raleway"/>
                <a:sym typeface="Raleway"/>
              </a:endParaRPr>
            </a:p>
            <a:p>
              <a:pPr indent="0" lvl="0" marL="809999" marR="0" rtl="0" algn="l">
                <a:lnSpc>
                  <a:spcPct val="105000"/>
                </a:lnSpc>
                <a:spcBef>
                  <a:spcPts val="0"/>
                </a:spcBef>
                <a:spcAft>
                  <a:spcPts val="0"/>
                </a:spcAft>
                <a:buClr>
                  <a:schemeClr val="dk1"/>
                </a:buClr>
                <a:buSzPts val="1100"/>
                <a:buFont typeface="Arial"/>
                <a:buNone/>
              </a:pPr>
              <a:r>
                <a:rPr b="0" i="0" lang="es-MX" sz="1700" u="none" cap="none" strike="noStrike">
                  <a:solidFill>
                    <a:schemeClr val="dk1"/>
                  </a:solidFill>
                  <a:latin typeface="Raleway"/>
                  <a:ea typeface="Raleway"/>
                  <a:cs typeface="Raleway"/>
                  <a:sym typeface="Raleway"/>
                </a:rPr>
                <a:t>GHG reduction targets in line with </a:t>
              </a:r>
              <a:r>
                <a:rPr b="0" i="0" lang="es-MX" sz="17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4"/>
                    </a:ext>
                  </a:extLst>
                </a:rPr>
                <a:t>a </a:t>
              </a:r>
              <a:r>
                <a:rPr b="1" i="0" lang="es-MX" sz="1700" u="none" cap="none" strike="noStrike">
                  <a:solidFill>
                    <a:schemeClr val="dk1"/>
                  </a:solidFill>
                  <a:latin typeface="Raleway"/>
                  <a:ea typeface="Raleway"/>
                  <a:cs typeface="Raleway"/>
                  <a:sym typeface="Raleway"/>
                </a:rPr>
                <a:t>5-10 year timeframe.</a:t>
              </a:r>
              <a:endParaRPr b="0" i="0" sz="1700" u="none" cap="none" strike="noStrike">
                <a:solidFill>
                  <a:srgbClr val="000000"/>
                </a:solidFill>
                <a:latin typeface="Arial"/>
                <a:ea typeface="Arial"/>
                <a:cs typeface="Arial"/>
                <a:sym typeface="Arial"/>
              </a:endParaRPr>
            </a:p>
          </p:txBody>
        </p:sp>
        <p:pic>
          <p:nvPicPr>
            <p:cNvPr id="302" name="Google Shape;302;g352a499211e_1_566"/>
            <p:cNvPicPr preferRelativeResize="0"/>
            <p:nvPr/>
          </p:nvPicPr>
          <p:blipFill rotWithShape="1">
            <a:blip r:embed="rId4">
              <a:alphaModFix/>
            </a:blip>
            <a:srcRect b="0" l="0" r="0" t="0"/>
            <a:stretch/>
          </p:blipFill>
          <p:spPr>
            <a:xfrm>
              <a:off x="548924" y="2426032"/>
              <a:ext cx="433025" cy="433037"/>
            </a:xfrm>
            <a:prstGeom prst="rect">
              <a:avLst/>
            </a:prstGeom>
            <a:noFill/>
            <a:ln>
              <a:noFill/>
            </a:ln>
          </p:spPr>
        </p:pic>
      </p:grpSp>
      <p:grpSp>
        <p:nvGrpSpPr>
          <p:cNvPr id="303" name="Google Shape;303;g352a499211e_1_566"/>
          <p:cNvGrpSpPr/>
          <p:nvPr/>
        </p:nvGrpSpPr>
        <p:grpSpPr>
          <a:xfrm>
            <a:off x="6176475" y="1693975"/>
            <a:ext cx="5657700" cy="1387500"/>
            <a:chOff x="5981575" y="1547975"/>
            <a:chExt cx="5657700" cy="1387500"/>
          </a:xfrm>
        </p:grpSpPr>
        <p:sp>
          <p:nvSpPr>
            <p:cNvPr id="304" name="Google Shape;304;g352a499211e_1_566"/>
            <p:cNvSpPr/>
            <p:nvPr/>
          </p:nvSpPr>
          <p:spPr>
            <a:xfrm>
              <a:off x="5981575" y="1547975"/>
              <a:ext cx="5657700" cy="1387500"/>
            </a:xfrm>
            <a:prstGeom prst="rect">
              <a:avLst/>
            </a:prstGeom>
            <a:solidFill>
              <a:srgbClr val="F7F7F7"/>
            </a:solidFill>
            <a:ln>
              <a:noFill/>
            </a:ln>
          </p:spPr>
          <p:txBody>
            <a:bodyPr anchorCtr="0" anchor="ctr" bIns="91425" lIns="91425" spcFirstLastPara="1" rIns="91425" wrap="square" tIns="91425">
              <a:noAutofit/>
            </a:bodyPr>
            <a:lstStyle/>
            <a:p>
              <a:pPr indent="0" lvl="0" marL="809999" marR="0" rtl="0" algn="l">
                <a:lnSpc>
                  <a:spcPct val="105000"/>
                </a:lnSpc>
                <a:spcBef>
                  <a:spcPts val="0"/>
                </a:spcBef>
                <a:spcAft>
                  <a:spcPts val="0"/>
                </a:spcAft>
                <a:buClr>
                  <a:srgbClr val="000000"/>
                </a:buClr>
                <a:buSzPts val="2746"/>
                <a:buFont typeface="Arial"/>
                <a:buNone/>
              </a:pPr>
              <a:r>
                <a:t/>
              </a:r>
              <a:endParaRPr b="0" i="0" sz="2746" u="none" cap="none" strike="noStrike">
                <a:solidFill>
                  <a:schemeClr val="dk1"/>
                </a:solidFill>
                <a:latin typeface="Raleway"/>
                <a:ea typeface="Raleway"/>
                <a:cs typeface="Raleway"/>
                <a:sym typeface="Raleway"/>
              </a:endParaRPr>
            </a:p>
            <a:p>
              <a:pPr indent="0" lvl="0" marL="809999" marR="0" rtl="0" algn="l">
                <a:lnSpc>
                  <a:spcPct val="115000"/>
                </a:lnSpc>
                <a:spcBef>
                  <a:spcPts val="0"/>
                </a:spcBef>
                <a:spcAft>
                  <a:spcPts val="0"/>
                </a:spcAft>
                <a:buClr>
                  <a:srgbClr val="000000"/>
                </a:buClr>
                <a:buSzPts val="1700"/>
                <a:buFont typeface="Arial"/>
                <a:buNone/>
              </a:pPr>
              <a:r>
                <a:rPr b="0" i="0" lang="es-MX" sz="1700" u="none" cap="none" strike="noStrike">
                  <a:solidFill>
                    <a:schemeClr val="dk1"/>
                  </a:solidFill>
                  <a:latin typeface="Raleway"/>
                  <a:ea typeface="Raleway"/>
                  <a:cs typeface="Raleway"/>
                  <a:sym typeface="Raleway"/>
                </a:rPr>
                <a:t>Cut &gt;90% emissions </a:t>
              </a:r>
              <a:r>
                <a:rPr b="1" i="0" lang="es-MX" sz="1700" u="none" cap="none" strike="noStrike">
                  <a:solidFill>
                    <a:schemeClr val="dk1"/>
                  </a:solidFill>
                  <a:latin typeface="Raleway"/>
                  <a:ea typeface="Raleway"/>
                  <a:cs typeface="Raleway"/>
                  <a:sym typeface="Raleway"/>
                </a:rPr>
                <a:t>by 2050 at latest</a:t>
              </a:r>
              <a:r>
                <a:rPr b="0" i="0" lang="es-MX" sz="1700" u="none" cap="none" strike="noStrike">
                  <a:solidFill>
                    <a:schemeClr val="dk1"/>
                  </a:solidFill>
                  <a:latin typeface="Raleway"/>
                  <a:ea typeface="Raleway"/>
                  <a:cs typeface="Raleway"/>
                  <a:sym typeface="Raleway"/>
                </a:rPr>
                <a:t>.</a:t>
              </a:r>
              <a:endParaRPr b="0" i="0" sz="1700" u="none" cap="none" strike="noStrike">
                <a:solidFill>
                  <a:schemeClr val="dk1"/>
                </a:solidFill>
                <a:latin typeface="Raleway"/>
                <a:ea typeface="Raleway"/>
                <a:cs typeface="Raleway"/>
                <a:sym typeface="Raleway"/>
              </a:endParaRPr>
            </a:p>
          </p:txBody>
        </p:sp>
        <p:pic>
          <p:nvPicPr>
            <p:cNvPr id="305" name="Google Shape;305;g352a499211e_1_566"/>
            <p:cNvPicPr preferRelativeResize="0"/>
            <p:nvPr/>
          </p:nvPicPr>
          <p:blipFill rotWithShape="1">
            <a:blip r:embed="rId4">
              <a:alphaModFix/>
            </a:blip>
            <a:srcRect b="0" l="0" r="0" t="0"/>
            <a:stretch/>
          </p:blipFill>
          <p:spPr>
            <a:xfrm>
              <a:off x="6187724" y="2273632"/>
              <a:ext cx="433025" cy="433037"/>
            </a:xfrm>
            <a:prstGeom prst="rect">
              <a:avLst/>
            </a:prstGeom>
            <a:noFill/>
            <a:ln>
              <a:noFill/>
            </a:ln>
          </p:spPr>
        </p:pic>
      </p:grpSp>
      <p:sp>
        <p:nvSpPr>
          <p:cNvPr id="306" name="Google Shape;306;g352a499211e_1_566"/>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TWO TYPES OF SCIENCE-BASED TARGETS </a:t>
            </a:r>
            <a:endParaRPr b="1" i="0" sz="2900" u="none" cap="none" strike="noStrike">
              <a:solidFill>
                <a:srgbClr val="5D266D"/>
              </a:solidFill>
              <a:latin typeface="Raleway"/>
              <a:ea typeface="Raleway"/>
              <a:cs typeface="Raleway"/>
              <a:sym typeface="Raleway"/>
            </a:endParaRPr>
          </a:p>
        </p:txBody>
      </p:sp>
      <p:grpSp>
        <p:nvGrpSpPr>
          <p:cNvPr id="307" name="Google Shape;307;g352a499211e_1_566"/>
          <p:cNvGrpSpPr/>
          <p:nvPr/>
        </p:nvGrpSpPr>
        <p:grpSpPr>
          <a:xfrm>
            <a:off x="342817" y="1388100"/>
            <a:ext cx="5276400" cy="723900"/>
            <a:chOff x="342817" y="1464300"/>
            <a:chExt cx="5276400" cy="723900"/>
          </a:xfrm>
        </p:grpSpPr>
        <p:sp>
          <p:nvSpPr>
            <p:cNvPr id="308" name="Google Shape;308;g352a499211e_1_566"/>
            <p:cNvSpPr/>
            <p:nvPr/>
          </p:nvSpPr>
          <p:spPr>
            <a:xfrm>
              <a:off x="342817" y="1464300"/>
              <a:ext cx="5276400" cy="723900"/>
            </a:xfrm>
            <a:prstGeom prst="round2DiagRect">
              <a:avLst>
                <a:gd fmla="val 50000" name="adj1"/>
                <a:gd fmla="val 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309" name="Google Shape;309;g352a499211e_1_566"/>
            <p:cNvGrpSpPr/>
            <p:nvPr/>
          </p:nvGrpSpPr>
          <p:grpSpPr>
            <a:xfrm>
              <a:off x="1348276" y="1545063"/>
              <a:ext cx="615197" cy="562375"/>
              <a:chOff x="1682" y="0"/>
              <a:chExt cx="4200" cy="4200"/>
            </a:xfrm>
          </p:grpSpPr>
          <p:sp>
            <p:nvSpPr>
              <p:cNvPr id="310" name="Google Shape;310;g352a499211e_1_566"/>
              <p:cNvSpPr/>
              <p:nvPr/>
            </p:nvSpPr>
            <p:spPr>
              <a:xfrm>
                <a:off x="1682" y="0"/>
                <a:ext cx="4200" cy="4200"/>
              </a:xfrm>
              <a:prstGeom prst="rect">
                <a:avLst/>
              </a:prstGeom>
              <a:noFill/>
              <a:ln>
                <a:noFill/>
              </a:ln>
            </p:spPr>
            <p:txBody>
              <a:bodyPr anchorCtr="0" anchor="ctr" bIns="54850" lIns="109725" spcFirstLastPara="1" rIns="109725" wrap="square" tIns="548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1" name="Google Shape;311;g352a499211e_1_566"/>
              <p:cNvSpPr/>
              <p:nvPr/>
            </p:nvSpPr>
            <p:spPr>
              <a:xfrm>
                <a:off x="2742" y="911"/>
                <a:ext cx="2208" cy="2625"/>
              </a:xfrm>
              <a:custGeom>
                <a:rect b="b" l="l" r="r" t="t"/>
                <a:pathLst>
                  <a:path extrusionOk="0" h="1400" w="1179">
                    <a:moveTo>
                      <a:pt x="288" y="867"/>
                    </a:moveTo>
                    <a:cubicBezTo>
                      <a:pt x="223" y="850"/>
                      <a:pt x="142" y="816"/>
                      <a:pt x="93" y="749"/>
                    </a:cubicBezTo>
                    <a:cubicBezTo>
                      <a:pt x="0" y="623"/>
                      <a:pt x="55" y="426"/>
                      <a:pt x="55" y="426"/>
                    </a:cubicBezTo>
                    <a:cubicBezTo>
                      <a:pt x="55" y="426"/>
                      <a:pt x="259" y="434"/>
                      <a:pt x="352" y="560"/>
                    </a:cubicBezTo>
                    <a:cubicBezTo>
                      <a:pt x="403" y="631"/>
                      <a:pt x="409" y="723"/>
                      <a:pt x="405" y="790"/>
                    </a:cubicBezTo>
                    <a:cubicBezTo>
                      <a:pt x="298" y="656"/>
                      <a:pt x="286" y="640"/>
                      <a:pt x="285" y="639"/>
                    </a:cubicBezTo>
                    <a:cubicBezTo>
                      <a:pt x="273" y="624"/>
                      <a:pt x="255" y="615"/>
                      <a:pt x="236" y="615"/>
                    </a:cubicBezTo>
                    <a:cubicBezTo>
                      <a:pt x="224" y="615"/>
                      <a:pt x="212" y="619"/>
                      <a:pt x="202" y="626"/>
                    </a:cubicBezTo>
                    <a:cubicBezTo>
                      <a:pt x="187" y="635"/>
                      <a:pt x="178" y="650"/>
                      <a:pt x="174" y="666"/>
                    </a:cubicBezTo>
                    <a:cubicBezTo>
                      <a:pt x="171" y="682"/>
                      <a:pt x="175" y="699"/>
                      <a:pt x="184" y="712"/>
                    </a:cubicBezTo>
                    <a:cubicBezTo>
                      <a:pt x="226" y="775"/>
                      <a:pt x="260" y="826"/>
                      <a:pt x="288" y="867"/>
                    </a:cubicBezTo>
                    <a:close/>
                    <a:moveTo>
                      <a:pt x="950" y="663"/>
                    </a:moveTo>
                    <a:cubicBezTo>
                      <a:pt x="943" y="657"/>
                      <a:pt x="932" y="658"/>
                      <a:pt x="926" y="666"/>
                    </a:cubicBezTo>
                    <a:cubicBezTo>
                      <a:pt x="652" y="1012"/>
                      <a:pt x="634" y="1035"/>
                      <a:pt x="633" y="1036"/>
                    </a:cubicBezTo>
                    <a:cubicBezTo>
                      <a:pt x="633" y="1036"/>
                      <a:pt x="633" y="1036"/>
                      <a:pt x="633" y="1036"/>
                    </a:cubicBezTo>
                    <a:cubicBezTo>
                      <a:pt x="622" y="760"/>
                      <a:pt x="604" y="346"/>
                      <a:pt x="604" y="346"/>
                    </a:cubicBezTo>
                    <a:cubicBezTo>
                      <a:pt x="603" y="336"/>
                      <a:pt x="596" y="328"/>
                      <a:pt x="586" y="328"/>
                    </a:cubicBezTo>
                    <a:cubicBezTo>
                      <a:pt x="576" y="327"/>
                      <a:pt x="568" y="335"/>
                      <a:pt x="567" y="346"/>
                    </a:cubicBezTo>
                    <a:cubicBezTo>
                      <a:pt x="559" y="563"/>
                      <a:pt x="548" y="902"/>
                      <a:pt x="541" y="1033"/>
                    </a:cubicBezTo>
                    <a:cubicBezTo>
                      <a:pt x="258" y="677"/>
                      <a:pt x="250" y="666"/>
                      <a:pt x="250" y="666"/>
                    </a:cubicBezTo>
                    <a:cubicBezTo>
                      <a:pt x="244" y="658"/>
                      <a:pt x="234" y="657"/>
                      <a:pt x="226" y="663"/>
                    </a:cubicBezTo>
                    <a:cubicBezTo>
                      <a:pt x="217" y="668"/>
                      <a:pt x="215" y="680"/>
                      <a:pt x="220" y="687"/>
                    </a:cubicBezTo>
                    <a:cubicBezTo>
                      <a:pt x="415" y="978"/>
                      <a:pt x="441" y="1016"/>
                      <a:pt x="441" y="1016"/>
                    </a:cubicBezTo>
                    <a:cubicBezTo>
                      <a:pt x="534" y="1154"/>
                      <a:pt x="534" y="1154"/>
                      <a:pt x="534" y="1154"/>
                    </a:cubicBezTo>
                    <a:cubicBezTo>
                      <a:pt x="528" y="1324"/>
                      <a:pt x="528" y="1284"/>
                      <a:pt x="528" y="1284"/>
                    </a:cubicBezTo>
                    <a:cubicBezTo>
                      <a:pt x="525" y="1336"/>
                      <a:pt x="525" y="1336"/>
                      <a:pt x="525" y="1336"/>
                    </a:cubicBezTo>
                    <a:cubicBezTo>
                      <a:pt x="525" y="1338"/>
                      <a:pt x="525" y="1340"/>
                      <a:pt x="525" y="1341"/>
                    </a:cubicBezTo>
                    <a:cubicBezTo>
                      <a:pt x="527" y="1375"/>
                      <a:pt x="555" y="1400"/>
                      <a:pt x="588" y="1400"/>
                    </a:cubicBezTo>
                    <a:cubicBezTo>
                      <a:pt x="622" y="1398"/>
                      <a:pt x="648" y="1370"/>
                      <a:pt x="647" y="1336"/>
                    </a:cubicBezTo>
                    <a:cubicBezTo>
                      <a:pt x="638" y="1120"/>
                      <a:pt x="638" y="1160"/>
                      <a:pt x="638" y="1160"/>
                    </a:cubicBezTo>
                    <a:cubicBezTo>
                      <a:pt x="737" y="1013"/>
                      <a:pt x="737" y="1013"/>
                      <a:pt x="737" y="1013"/>
                    </a:cubicBezTo>
                    <a:cubicBezTo>
                      <a:pt x="764" y="973"/>
                      <a:pt x="764" y="973"/>
                      <a:pt x="764" y="973"/>
                    </a:cubicBezTo>
                    <a:cubicBezTo>
                      <a:pt x="956" y="687"/>
                      <a:pt x="956" y="687"/>
                      <a:pt x="956" y="687"/>
                    </a:cubicBezTo>
                    <a:cubicBezTo>
                      <a:pt x="962" y="680"/>
                      <a:pt x="960" y="668"/>
                      <a:pt x="950" y="663"/>
                    </a:cubicBezTo>
                    <a:close/>
                    <a:moveTo>
                      <a:pt x="523" y="344"/>
                    </a:moveTo>
                    <a:cubicBezTo>
                      <a:pt x="524" y="343"/>
                      <a:pt x="524" y="343"/>
                      <a:pt x="524" y="343"/>
                    </a:cubicBezTo>
                    <a:cubicBezTo>
                      <a:pt x="525" y="310"/>
                      <a:pt x="552" y="284"/>
                      <a:pt x="584" y="284"/>
                    </a:cubicBezTo>
                    <a:cubicBezTo>
                      <a:pt x="586" y="284"/>
                      <a:pt x="587" y="284"/>
                      <a:pt x="589" y="284"/>
                    </a:cubicBezTo>
                    <a:cubicBezTo>
                      <a:pt x="619" y="286"/>
                      <a:pt x="644" y="309"/>
                      <a:pt x="648" y="340"/>
                    </a:cubicBezTo>
                    <a:cubicBezTo>
                      <a:pt x="648" y="342"/>
                      <a:pt x="648" y="342"/>
                      <a:pt x="648" y="342"/>
                    </a:cubicBezTo>
                    <a:cubicBezTo>
                      <a:pt x="648" y="344"/>
                      <a:pt x="648" y="344"/>
                      <a:pt x="648" y="344"/>
                    </a:cubicBezTo>
                    <a:cubicBezTo>
                      <a:pt x="648" y="346"/>
                      <a:pt x="652" y="425"/>
                      <a:pt x="656" y="536"/>
                    </a:cubicBezTo>
                    <a:cubicBezTo>
                      <a:pt x="704" y="480"/>
                      <a:pt x="758" y="396"/>
                      <a:pt x="758" y="303"/>
                    </a:cubicBezTo>
                    <a:cubicBezTo>
                      <a:pt x="758" y="136"/>
                      <a:pt x="586" y="0"/>
                      <a:pt x="586" y="0"/>
                    </a:cubicBezTo>
                    <a:cubicBezTo>
                      <a:pt x="586" y="0"/>
                      <a:pt x="415" y="136"/>
                      <a:pt x="415" y="303"/>
                    </a:cubicBezTo>
                    <a:cubicBezTo>
                      <a:pt x="415" y="397"/>
                      <a:pt x="469" y="480"/>
                      <a:pt x="516" y="536"/>
                    </a:cubicBezTo>
                    <a:cubicBezTo>
                      <a:pt x="519" y="467"/>
                      <a:pt x="521" y="402"/>
                      <a:pt x="523" y="344"/>
                    </a:cubicBezTo>
                    <a:close/>
                    <a:moveTo>
                      <a:pt x="1124" y="426"/>
                    </a:moveTo>
                    <a:cubicBezTo>
                      <a:pt x="1124" y="426"/>
                      <a:pt x="919" y="434"/>
                      <a:pt x="826" y="560"/>
                    </a:cubicBezTo>
                    <a:cubicBezTo>
                      <a:pt x="776" y="630"/>
                      <a:pt x="769" y="720"/>
                      <a:pt x="773" y="788"/>
                    </a:cubicBezTo>
                    <a:cubicBezTo>
                      <a:pt x="806" y="747"/>
                      <a:pt x="845" y="697"/>
                      <a:pt x="892" y="639"/>
                    </a:cubicBezTo>
                    <a:cubicBezTo>
                      <a:pt x="904" y="624"/>
                      <a:pt x="921" y="615"/>
                      <a:pt x="940" y="615"/>
                    </a:cubicBezTo>
                    <a:cubicBezTo>
                      <a:pt x="953" y="615"/>
                      <a:pt x="965" y="619"/>
                      <a:pt x="975" y="626"/>
                    </a:cubicBezTo>
                    <a:cubicBezTo>
                      <a:pt x="989" y="635"/>
                      <a:pt x="999" y="650"/>
                      <a:pt x="1002" y="666"/>
                    </a:cubicBezTo>
                    <a:cubicBezTo>
                      <a:pt x="1005" y="682"/>
                      <a:pt x="1001" y="699"/>
                      <a:pt x="992" y="712"/>
                    </a:cubicBezTo>
                    <a:cubicBezTo>
                      <a:pt x="887" y="868"/>
                      <a:pt x="887" y="868"/>
                      <a:pt x="887" y="868"/>
                    </a:cubicBezTo>
                    <a:cubicBezTo>
                      <a:pt x="953" y="851"/>
                      <a:pt x="1036" y="817"/>
                      <a:pt x="1086" y="749"/>
                    </a:cubicBezTo>
                    <a:cubicBezTo>
                      <a:pt x="1179" y="623"/>
                      <a:pt x="1124" y="426"/>
                      <a:pt x="1124" y="426"/>
                    </a:cubicBezTo>
                    <a:close/>
                  </a:path>
                </a:pathLst>
              </a:custGeom>
              <a:solidFill>
                <a:srgbClr val="FFFFFF"/>
              </a:solidFill>
              <a:ln>
                <a:noFill/>
              </a:ln>
            </p:spPr>
            <p:txBody>
              <a:bodyPr anchorCtr="0" anchor="ctr" bIns="54850" lIns="109725" spcFirstLastPara="1" rIns="109725" wrap="square" tIns="548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Raleway"/>
                  <a:ea typeface="Raleway"/>
                  <a:cs typeface="Raleway"/>
                  <a:sym typeface="Raleway"/>
                </a:endParaRPr>
              </a:p>
            </p:txBody>
          </p:sp>
          <p:sp>
            <p:nvSpPr>
              <p:cNvPr id="312" name="Google Shape;312;g352a499211e_1_566"/>
              <p:cNvSpPr/>
              <p:nvPr/>
            </p:nvSpPr>
            <p:spPr>
              <a:xfrm>
                <a:off x="2429" y="3203"/>
                <a:ext cx="2824" cy="658"/>
              </a:xfrm>
              <a:custGeom>
                <a:rect b="b" l="l" r="r" t="t"/>
                <a:pathLst>
                  <a:path extrusionOk="0" h="351" w="1508">
                    <a:moveTo>
                      <a:pt x="1508" y="329"/>
                    </a:moveTo>
                    <a:cubicBezTo>
                      <a:pt x="1508" y="341"/>
                      <a:pt x="1499" y="351"/>
                      <a:pt x="1486" y="351"/>
                    </a:cubicBezTo>
                    <a:cubicBezTo>
                      <a:pt x="1395" y="351"/>
                      <a:pt x="1311" y="292"/>
                      <a:pt x="1213" y="223"/>
                    </a:cubicBezTo>
                    <a:cubicBezTo>
                      <a:pt x="1111" y="151"/>
                      <a:pt x="998" y="71"/>
                      <a:pt x="855" y="44"/>
                    </a:cubicBezTo>
                    <a:cubicBezTo>
                      <a:pt x="854" y="28"/>
                      <a:pt x="854" y="13"/>
                      <a:pt x="853" y="0"/>
                    </a:cubicBezTo>
                    <a:cubicBezTo>
                      <a:pt x="1011" y="27"/>
                      <a:pt x="1136" y="114"/>
                      <a:pt x="1239" y="187"/>
                    </a:cubicBezTo>
                    <a:cubicBezTo>
                      <a:pt x="1330" y="251"/>
                      <a:pt x="1409" y="307"/>
                      <a:pt x="1486" y="307"/>
                    </a:cubicBezTo>
                    <a:cubicBezTo>
                      <a:pt x="1499" y="307"/>
                      <a:pt x="1508" y="317"/>
                      <a:pt x="1508" y="329"/>
                    </a:cubicBezTo>
                    <a:close/>
                    <a:moveTo>
                      <a:pt x="655" y="0"/>
                    </a:moveTo>
                    <a:cubicBezTo>
                      <a:pt x="496" y="27"/>
                      <a:pt x="372" y="114"/>
                      <a:pt x="269" y="187"/>
                    </a:cubicBezTo>
                    <a:cubicBezTo>
                      <a:pt x="178" y="251"/>
                      <a:pt x="99" y="307"/>
                      <a:pt x="22" y="307"/>
                    </a:cubicBezTo>
                    <a:cubicBezTo>
                      <a:pt x="9" y="307"/>
                      <a:pt x="0" y="317"/>
                      <a:pt x="0" y="329"/>
                    </a:cubicBezTo>
                    <a:cubicBezTo>
                      <a:pt x="0" y="341"/>
                      <a:pt x="9" y="351"/>
                      <a:pt x="22" y="351"/>
                    </a:cubicBezTo>
                    <a:cubicBezTo>
                      <a:pt x="113" y="351"/>
                      <a:pt x="197" y="292"/>
                      <a:pt x="295" y="223"/>
                    </a:cubicBezTo>
                    <a:cubicBezTo>
                      <a:pt x="397" y="151"/>
                      <a:pt x="510" y="71"/>
                      <a:pt x="653" y="44"/>
                    </a:cubicBezTo>
                    <a:cubicBezTo>
                      <a:pt x="653" y="35"/>
                      <a:pt x="654" y="21"/>
                      <a:pt x="655" y="0"/>
                    </a:cubicBezTo>
                    <a:close/>
                  </a:path>
                </a:pathLst>
              </a:custGeom>
              <a:solidFill>
                <a:srgbClr val="FFFFFF"/>
              </a:solidFill>
              <a:ln>
                <a:noFill/>
              </a:ln>
            </p:spPr>
            <p:txBody>
              <a:bodyPr anchorCtr="0" anchor="ctr" bIns="54850" lIns="109725" spcFirstLastPara="1" rIns="109725" wrap="square" tIns="548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Raleway"/>
                  <a:ea typeface="Raleway"/>
                  <a:cs typeface="Raleway"/>
                  <a:sym typeface="Raleway"/>
                </a:endParaRPr>
              </a:p>
            </p:txBody>
          </p:sp>
        </p:grpSp>
        <p:sp>
          <p:nvSpPr>
            <p:cNvPr id="313" name="Google Shape;313;g352a499211e_1_566"/>
            <p:cNvSpPr txBox="1"/>
            <p:nvPr/>
          </p:nvSpPr>
          <p:spPr>
            <a:xfrm>
              <a:off x="342900" y="1579950"/>
              <a:ext cx="5181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FFFFFF"/>
                  </a:solidFill>
                  <a:latin typeface="Raleway"/>
                  <a:ea typeface="Raleway"/>
                  <a:cs typeface="Raleway"/>
                  <a:sym typeface="Raleway"/>
                </a:rPr>
                <a:t>  NEAR-TERM </a:t>
              </a:r>
              <a:endParaRPr b="0" i="0" sz="2000" u="none" cap="none" strike="noStrike">
                <a:solidFill>
                  <a:srgbClr val="FFFFFF"/>
                </a:solidFill>
                <a:latin typeface="Arial"/>
                <a:ea typeface="Arial"/>
                <a:cs typeface="Arial"/>
                <a:sym typeface="Arial"/>
              </a:endParaRPr>
            </a:p>
          </p:txBody>
        </p:sp>
      </p:grpSp>
      <p:grpSp>
        <p:nvGrpSpPr>
          <p:cNvPr id="314" name="Google Shape;314;g352a499211e_1_566"/>
          <p:cNvGrpSpPr/>
          <p:nvPr/>
        </p:nvGrpSpPr>
        <p:grpSpPr>
          <a:xfrm>
            <a:off x="6176475" y="1388100"/>
            <a:ext cx="5657700" cy="723900"/>
            <a:chOff x="6176475" y="1464300"/>
            <a:chExt cx="5657700" cy="723900"/>
          </a:xfrm>
        </p:grpSpPr>
        <p:sp>
          <p:nvSpPr>
            <p:cNvPr id="315" name="Google Shape;315;g352a499211e_1_566"/>
            <p:cNvSpPr/>
            <p:nvPr/>
          </p:nvSpPr>
          <p:spPr>
            <a:xfrm>
              <a:off x="6176475" y="1464300"/>
              <a:ext cx="5657700" cy="723900"/>
            </a:xfrm>
            <a:prstGeom prst="round2DiagRect">
              <a:avLst>
                <a:gd fmla="val 50000" name="adj1"/>
                <a:gd fmla="val 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316" name="Google Shape;316;g352a499211e_1_566"/>
            <p:cNvGrpSpPr/>
            <p:nvPr/>
          </p:nvGrpSpPr>
          <p:grpSpPr>
            <a:xfrm>
              <a:off x="7444225" y="1545063"/>
              <a:ext cx="635075" cy="562375"/>
              <a:chOff x="1682" y="0"/>
              <a:chExt cx="4200" cy="4200"/>
            </a:xfrm>
          </p:grpSpPr>
          <p:sp>
            <p:nvSpPr>
              <p:cNvPr id="317" name="Google Shape;317;g352a499211e_1_566"/>
              <p:cNvSpPr/>
              <p:nvPr/>
            </p:nvSpPr>
            <p:spPr>
              <a:xfrm>
                <a:off x="1682" y="0"/>
                <a:ext cx="4200" cy="4200"/>
              </a:xfrm>
              <a:prstGeom prst="rect">
                <a:avLst/>
              </a:prstGeom>
              <a:noFill/>
              <a:ln>
                <a:noFill/>
              </a:ln>
            </p:spPr>
            <p:txBody>
              <a:bodyPr anchorCtr="0" anchor="ctr" bIns="54850" lIns="109725" spcFirstLastPara="1" rIns="109725" wrap="square" tIns="548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8" name="Google Shape;318;g352a499211e_1_566"/>
              <p:cNvSpPr/>
              <p:nvPr/>
            </p:nvSpPr>
            <p:spPr>
              <a:xfrm>
                <a:off x="2186" y="533"/>
                <a:ext cx="3307" cy="3004"/>
              </a:xfrm>
              <a:custGeom>
                <a:rect b="b" l="l" r="r" t="t"/>
                <a:pathLst>
                  <a:path extrusionOk="0" h="1602" w="1766">
                    <a:moveTo>
                      <a:pt x="1521" y="902"/>
                    </a:moveTo>
                    <a:cubicBezTo>
                      <a:pt x="1637" y="866"/>
                      <a:pt x="1766" y="956"/>
                      <a:pt x="1766" y="956"/>
                    </a:cubicBezTo>
                    <a:cubicBezTo>
                      <a:pt x="1766" y="956"/>
                      <a:pt x="1708" y="1104"/>
                      <a:pt x="1593" y="1139"/>
                    </a:cubicBezTo>
                    <a:cubicBezTo>
                      <a:pt x="1518" y="1162"/>
                      <a:pt x="1424" y="1120"/>
                      <a:pt x="1377" y="1096"/>
                    </a:cubicBezTo>
                    <a:cubicBezTo>
                      <a:pt x="1377" y="1096"/>
                      <a:pt x="1578" y="1032"/>
                      <a:pt x="1567" y="1005"/>
                    </a:cubicBezTo>
                    <a:cubicBezTo>
                      <a:pt x="1556" y="979"/>
                      <a:pt x="1358" y="1054"/>
                      <a:pt x="1358" y="1054"/>
                    </a:cubicBezTo>
                    <a:cubicBezTo>
                      <a:pt x="1383" y="1008"/>
                      <a:pt x="1445" y="924"/>
                      <a:pt x="1521" y="902"/>
                    </a:cubicBezTo>
                    <a:close/>
                    <a:moveTo>
                      <a:pt x="1601" y="719"/>
                    </a:moveTo>
                    <a:cubicBezTo>
                      <a:pt x="1618" y="730"/>
                      <a:pt x="1528" y="845"/>
                      <a:pt x="1528" y="845"/>
                    </a:cubicBezTo>
                    <a:cubicBezTo>
                      <a:pt x="1564" y="840"/>
                      <a:pt x="1634" y="828"/>
                      <a:pt x="1667" y="785"/>
                    </a:cubicBezTo>
                    <a:cubicBezTo>
                      <a:pt x="1721" y="721"/>
                      <a:pt x="1696" y="615"/>
                      <a:pt x="1696" y="615"/>
                    </a:cubicBezTo>
                    <a:cubicBezTo>
                      <a:pt x="1696" y="615"/>
                      <a:pt x="1587" y="614"/>
                      <a:pt x="1535" y="679"/>
                    </a:cubicBezTo>
                    <a:cubicBezTo>
                      <a:pt x="1500" y="721"/>
                      <a:pt x="1497" y="792"/>
                      <a:pt x="1500" y="829"/>
                    </a:cubicBezTo>
                    <a:cubicBezTo>
                      <a:pt x="1500" y="829"/>
                      <a:pt x="1584" y="708"/>
                      <a:pt x="1601" y="719"/>
                    </a:cubicBezTo>
                    <a:close/>
                    <a:moveTo>
                      <a:pt x="1148" y="129"/>
                    </a:moveTo>
                    <a:cubicBezTo>
                      <a:pt x="1168" y="134"/>
                      <a:pt x="1122" y="272"/>
                      <a:pt x="1122" y="272"/>
                    </a:cubicBezTo>
                    <a:cubicBezTo>
                      <a:pt x="1155" y="255"/>
                      <a:pt x="1215" y="220"/>
                      <a:pt x="1234" y="169"/>
                    </a:cubicBezTo>
                    <a:cubicBezTo>
                      <a:pt x="1260" y="90"/>
                      <a:pt x="1202" y="0"/>
                      <a:pt x="1202" y="0"/>
                    </a:cubicBezTo>
                    <a:cubicBezTo>
                      <a:pt x="1202" y="0"/>
                      <a:pt x="1099" y="36"/>
                      <a:pt x="1072" y="114"/>
                    </a:cubicBezTo>
                    <a:cubicBezTo>
                      <a:pt x="1054" y="165"/>
                      <a:pt x="1076" y="232"/>
                      <a:pt x="1091" y="266"/>
                    </a:cubicBezTo>
                    <a:cubicBezTo>
                      <a:pt x="1091" y="266"/>
                      <a:pt x="1129" y="125"/>
                      <a:pt x="1148" y="129"/>
                    </a:cubicBezTo>
                    <a:close/>
                    <a:moveTo>
                      <a:pt x="198" y="1005"/>
                    </a:moveTo>
                    <a:cubicBezTo>
                      <a:pt x="211" y="979"/>
                      <a:pt x="409" y="1054"/>
                      <a:pt x="409" y="1054"/>
                    </a:cubicBezTo>
                    <a:cubicBezTo>
                      <a:pt x="383" y="1008"/>
                      <a:pt x="320" y="924"/>
                      <a:pt x="245" y="902"/>
                    </a:cubicBezTo>
                    <a:cubicBezTo>
                      <a:pt x="130" y="866"/>
                      <a:pt x="0" y="956"/>
                      <a:pt x="0" y="956"/>
                    </a:cubicBezTo>
                    <a:cubicBezTo>
                      <a:pt x="0" y="956"/>
                      <a:pt x="58" y="1104"/>
                      <a:pt x="174" y="1139"/>
                    </a:cubicBezTo>
                    <a:cubicBezTo>
                      <a:pt x="249" y="1162"/>
                      <a:pt x="342" y="1120"/>
                      <a:pt x="390" y="1096"/>
                    </a:cubicBezTo>
                    <a:cubicBezTo>
                      <a:pt x="390" y="1096"/>
                      <a:pt x="187" y="1032"/>
                      <a:pt x="198" y="1005"/>
                    </a:cubicBezTo>
                    <a:close/>
                    <a:moveTo>
                      <a:pt x="225" y="845"/>
                    </a:moveTo>
                    <a:cubicBezTo>
                      <a:pt x="225" y="845"/>
                      <a:pt x="136" y="730"/>
                      <a:pt x="153" y="719"/>
                    </a:cubicBezTo>
                    <a:cubicBezTo>
                      <a:pt x="170" y="708"/>
                      <a:pt x="253" y="829"/>
                      <a:pt x="253" y="829"/>
                    </a:cubicBezTo>
                    <a:cubicBezTo>
                      <a:pt x="255" y="792"/>
                      <a:pt x="252" y="721"/>
                      <a:pt x="218" y="679"/>
                    </a:cubicBezTo>
                    <a:cubicBezTo>
                      <a:pt x="167" y="614"/>
                      <a:pt x="60" y="615"/>
                      <a:pt x="60" y="615"/>
                    </a:cubicBezTo>
                    <a:cubicBezTo>
                      <a:pt x="60" y="615"/>
                      <a:pt x="35" y="721"/>
                      <a:pt x="87" y="785"/>
                    </a:cubicBezTo>
                    <a:cubicBezTo>
                      <a:pt x="121" y="828"/>
                      <a:pt x="190" y="840"/>
                      <a:pt x="225" y="845"/>
                    </a:cubicBezTo>
                    <a:close/>
                    <a:moveTo>
                      <a:pt x="644" y="272"/>
                    </a:moveTo>
                    <a:cubicBezTo>
                      <a:pt x="644" y="272"/>
                      <a:pt x="598" y="134"/>
                      <a:pt x="618" y="129"/>
                    </a:cubicBezTo>
                    <a:cubicBezTo>
                      <a:pt x="637" y="125"/>
                      <a:pt x="676" y="266"/>
                      <a:pt x="676" y="266"/>
                    </a:cubicBezTo>
                    <a:cubicBezTo>
                      <a:pt x="691" y="232"/>
                      <a:pt x="712" y="165"/>
                      <a:pt x="695" y="114"/>
                    </a:cubicBezTo>
                    <a:cubicBezTo>
                      <a:pt x="668" y="36"/>
                      <a:pt x="566" y="0"/>
                      <a:pt x="566" y="0"/>
                    </a:cubicBezTo>
                    <a:cubicBezTo>
                      <a:pt x="566" y="0"/>
                      <a:pt x="506" y="90"/>
                      <a:pt x="533" y="169"/>
                    </a:cubicBezTo>
                    <a:cubicBezTo>
                      <a:pt x="550" y="220"/>
                      <a:pt x="612" y="255"/>
                      <a:pt x="644" y="272"/>
                    </a:cubicBezTo>
                    <a:close/>
                    <a:moveTo>
                      <a:pt x="477" y="1310"/>
                    </a:moveTo>
                    <a:cubicBezTo>
                      <a:pt x="471" y="1312"/>
                      <a:pt x="466" y="1312"/>
                      <a:pt x="460" y="1312"/>
                    </a:cubicBezTo>
                    <a:cubicBezTo>
                      <a:pt x="437" y="1312"/>
                      <a:pt x="416" y="1298"/>
                      <a:pt x="407" y="1276"/>
                    </a:cubicBezTo>
                    <a:cubicBezTo>
                      <a:pt x="406" y="1273"/>
                      <a:pt x="406" y="1273"/>
                      <a:pt x="406" y="1273"/>
                    </a:cubicBezTo>
                    <a:cubicBezTo>
                      <a:pt x="405" y="1269"/>
                      <a:pt x="405" y="1269"/>
                      <a:pt x="405" y="1269"/>
                    </a:cubicBezTo>
                    <a:cubicBezTo>
                      <a:pt x="400" y="1245"/>
                      <a:pt x="411" y="1220"/>
                      <a:pt x="433" y="1208"/>
                    </a:cubicBezTo>
                    <a:cubicBezTo>
                      <a:pt x="435" y="1206"/>
                      <a:pt x="435" y="1206"/>
                      <a:pt x="435" y="1206"/>
                    </a:cubicBezTo>
                    <a:cubicBezTo>
                      <a:pt x="567" y="1152"/>
                      <a:pt x="567" y="1152"/>
                      <a:pt x="567" y="1152"/>
                    </a:cubicBezTo>
                    <a:cubicBezTo>
                      <a:pt x="519" y="1137"/>
                      <a:pt x="458" y="1127"/>
                      <a:pt x="402" y="1148"/>
                    </a:cubicBezTo>
                    <a:cubicBezTo>
                      <a:pt x="290" y="1190"/>
                      <a:pt x="241" y="1340"/>
                      <a:pt x="241" y="1340"/>
                    </a:cubicBezTo>
                    <a:cubicBezTo>
                      <a:pt x="241" y="1340"/>
                      <a:pt x="376" y="1421"/>
                      <a:pt x="489" y="1378"/>
                    </a:cubicBezTo>
                    <a:cubicBezTo>
                      <a:pt x="546" y="1357"/>
                      <a:pt x="587" y="1308"/>
                      <a:pt x="613" y="1265"/>
                    </a:cubicBezTo>
                    <a:lnTo>
                      <a:pt x="477" y="1310"/>
                    </a:lnTo>
                    <a:close/>
                    <a:moveTo>
                      <a:pt x="1032" y="1175"/>
                    </a:moveTo>
                    <a:cubicBezTo>
                      <a:pt x="1314" y="1268"/>
                      <a:pt x="1314" y="1268"/>
                      <a:pt x="1314" y="1268"/>
                    </a:cubicBezTo>
                    <a:cubicBezTo>
                      <a:pt x="1319" y="1270"/>
                      <a:pt x="1326" y="1266"/>
                      <a:pt x="1329" y="1260"/>
                    </a:cubicBezTo>
                    <a:cubicBezTo>
                      <a:pt x="1330" y="1254"/>
                      <a:pt x="1327" y="1249"/>
                      <a:pt x="1322" y="1246"/>
                    </a:cubicBezTo>
                    <a:cubicBezTo>
                      <a:pt x="1059" y="1135"/>
                      <a:pt x="1059" y="1135"/>
                      <a:pt x="1059" y="1135"/>
                    </a:cubicBezTo>
                    <a:cubicBezTo>
                      <a:pt x="1251" y="849"/>
                      <a:pt x="1251" y="849"/>
                      <a:pt x="1251" y="849"/>
                    </a:cubicBezTo>
                    <a:cubicBezTo>
                      <a:pt x="1257" y="842"/>
                      <a:pt x="1255" y="830"/>
                      <a:pt x="1245" y="825"/>
                    </a:cubicBezTo>
                    <a:cubicBezTo>
                      <a:pt x="1238" y="819"/>
                      <a:pt x="1227" y="820"/>
                      <a:pt x="1221" y="828"/>
                    </a:cubicBezTo>
                    <a:cubicBezTo>
                      <a:pt x="928" y="1198"/>
                      <a:pt x="928" y="1198"/>
                      <a:pt x="928" y="1198"/>
                    </a:cubicBezTo>
                    <a:cubicBezTo>
                      <a:pt x="917" y="922"/>
                      <a:pt x="917" y="922"/>
                      <a:pt x="917" y="922"/>
                    </a:cubicBezTo>
                    <a:cubicBezTo>
                      <a:pt x="1270" y="400"/>
                      <a:pt x="1270" y="400"/>
                      <a:pt x="1270" y="400"/>
                    </a:cubicBezTo>
                    <a:cubicBezTo>
                      <a:pt x="1273" y="395"/>
                      <a:pt x="1273" y="388"/>
                      <a:pt x="1268" y="385"/>
                    </a:cubicBezTo>
                    <a:cubicBezTo>
                      <a:pt x="1263" y="380"/>
                      <a:pt x="1256" y="381"/>
                      <a:pt x="1252" y="386"/>
                    </a:cubicBezTo>
                    <a:cubicBezTo>
                      <a:pt x="913" y="812"/>
                      <a:pt x="913" y="812"/>
                      <a:pt x="913" y="812"/>
                    </a:cubicBezTo>
                    <a:cubicBezTo>
                      <a:pt x="899" y="468"/>
                      <a:pt x="899" y="468"/>
                      <a:pt x="899" y="468"/>
                    </a:cubicBezTo>
                    <a:cubicBezTo>
                      <a:pt x="898" y="458"/>
                      <a:pt x="891" y="450"/>
                      <a:pt x="881" y="450"/>
                    </a:cubicBezTo>
                    <a:cubicBezTo>
                      <a:pt x="871" y="449"/>
                      <a:pt x="863" y="457"/>
                      <a:pt x="862" y="468"/>
                    </a:cubicBezTo>
                    <a:cubicBezTo>
                      <a:pt x="849" y="810"/>
                      <a:pt x="849" y="810"/>
                      <a:pt x="849" y="810"/>
                    </a:cubicBezTo>
                    <a:cubicBezTo>
                      <a:pt x="511" y="386"/>
                      <a:pt x="511" y="386"/>
                      <a:pt x="511" y="386"/>
                    </a:cubicBezTo>
                    <a:cubicBezTo>
                      <a:pt x="507" y="381"/>
                      <a:pt x="500" y="380"/>
                      <a:pt x="495" y="385"/>
                    </a:cubicBezTo>
                    <a:cubicBezTo>
                      <a:pt x="490" y="388"/>
                      <a:pt x="490" y="395"/>
                      <a:pt x="493" y="400"/>
                    </a:cubicBezTo>
                    <a:cubicBezTo>
                      <a:pt x="844" y="920"/>
                      <a:pt x="844" y="920"/>
                      <a:pt x="844" y="920"/>
                    </a:cubicBezTo>
                    <a:cubicBezTo>
                      <a:pt x="834" y="1192"/>
                      <a:pt x="834" y="1192"/>
                      <a:pt x="834" y="1192"/>
                    </a:cubicBezTo>
                    <a:cubicBezTo>
                      <a:pt x="545" y="828"/>
                      <a:pt x="545" y="828"/>
                      <a:pt x="545" y="828"/>
                    </a:cubicBezTo>
                    <a:cubicBezTo>
                      <a:pt x="539" y="820"/>
                      <a:pt x="529" y="819"/>
                      <a:pt x="521" y="825"/>
                    </a:cubicBezTo>
                    <a:cubicBezTo>
                      <a:pt x="512" y="830"/>
                      <a:pt x="510" y="842"/>
                      <a:pt x="515" y="849"/>
                    </a:cubicBezTo>
                    <a:cubicBezTo>
                      <a:pt x="710" y="1140"/>
                      <a:pt x="710" y="1140"/>
                      <a:pt x="710" y="1140"/>
                    </a:cubicBezTo>
                    <a:cubicBezTo>
                      <a:pt x="455" y="1246"/>
                      <a:pt x="455" y="1246"/>
                      <a:pt x="455" y="1246"/>
                    </a:cubicBezTo>
                    <a:cubicBezTo>
                      <a:pt x="450" y="1249"/>
                      <a:pt x="447" y="1254"/>
                      <a:pt x="448" y="1260"/>
                    </a:cubicBezTo>
                    <a:cubicBezTo>
                      <a:pt x="451" y="1266"/>
                      <a:pt x="457" y="1270"/>
                      <a:pt x="463" y="1268"/>
                    </a:cubicBezTo>
                    <a:cubicBezTo>
                      <a:pt x="736" y="1178"/>
                      <a:pt x="736" y="1178"/>
                      <a:pt x="736" y="1178"/>
                    </a:cubicBezTo>
                    <a:cubicBezTo>
                      <a:pt x="829" y="1316"/>
                      <a:pt x="829" y="1316"/>
                      <a:pt x="829" y="1316"/>
                    </a:cubicBezTo>
                    <a:cubicBezTo>
                      <a:pt x="823" y="1486"/>
                      <a:pt x="823" y="1486"/>
                      <a:pt x="823" y="1486"/>
                    </a:cubicBezTo>
                    <a:cubicBezTo>
                      <a:pt x="820" y="1538"/>
                      <a:pt x="820" y="1538"/>
                      <a:pt x="820" y="1538"/>
                    </a:cubicBezTo>
                    <a:cubicBezTo>
                      <a:pt x="820" y="1538"/>
                      <a:pt x="820" y="1538"/>
                      <a:pt x="820" y="1538"/>
                    </a:cubicBezTo>
                    <a:cubicBezTo>
                      <a:pt x="820" y="1540"/>
                      <a:pt x="820" y="1542"/>
                      <a:pt x="820" y="1543"/>
                    </a:cubicBezTo>
                    <a:cubicBezTo>
                      <a:pt x="822" y="1577"/>
                      <a:pt x="850" y="1602"/>
                      <a:pt x="883" y="1602"/>
                    </a:cubicBezTo>
                    <a:cubicBezTo>
                      <a:pt x="917" y="1600"/>
                      <a:pt x="943" y="1572"/>
                      <a:pt x="942" y="1538"/>
                    </a:cubicBezTo>
                    <a:cubicBezTo>
                      <a:pt x="933" y="1322"/>
                      <a:pt x="933" y="1322"/>
                      <a:pt x="933" y="1322"/>
                    </a:cubicBezTo>
                    <a:cubicBezTo>
                      <a:pt x="1032" y="1175"/>
                      <a:pt x="1032" y="1175"/>
                      <a:pt x="1032" y="1175"/>
                    </a:cubicBezTo>
                    <a:cubicBezTo>
                      <a:pt x="1032" y="1175"/>
                      <a:pt x="1032" y="1175"/>
                      <a:pt x="1032" y="1175"/>
                    </a:cubicBezTo>
                    <a:close/>
                    <a:moveTo>
                      <a:pt x="583" y="1029"/>
                    </a:moveTo>
                    <a:cubicBezTo>
                      <a:pt x="479" y="874"/>
                      <a:pt x="479" y="874"/>
                      <a:pt x="479" y="874"/>
                    </a:cubicBezTo>
                    <a:cubicBezTo>
                      <a:pt x="470" y="861"/>
                      <a:pt x="466" y="844"/>
                      <a:pt x="469" y="828"/>
                    </a:cubicBezTo>
                    <a:cubicBezTo>
                      <a:pt x="473" y="812"/>
                      <a:pt x="482" y="797"/>
                      <a:pt x="497" y="788"/>
                    </a:cubicBezTo>
                    <a:cubicBezTo>
                      <a:pt x="507" y="781"/>
                      <a:pt x="519" y="777"/>
                      <a:pt x="531" y="777"/>
                    </a:cubicBezTo>
                    <a:cubicBezTo>
                      <a:pt x="550" y="777"/>
                      <a:pt x="568" y="786"/>
                      <a:pt x="580" y="801"/>
                    </a:cubicBezTo>
                    <a:cubicBezTo>
                      <a:pt x="700" y="952"/>
                      <a:pt x="700" y="952"/>
                      <a:pt x="700" y="952"/>
                    </a:cubicBezTo>
                    <a:cubicBezTo>
                      <a:pt x="704" y="884"/>
                      <a:pt x="698" y="792"/>
                      <a:pt x="647" y="722"/>
                    </a:cubicBezTo>
                    <a:cubicBezTo>
                      <a:pt x="554" y="596"/>
                      <a:pt x="350" y="588"/>
                      <a:pt x="350" y="588"/>
                    </a:cubicBezTo>
                    <a:cubicBezTo>
                      <a:pt x="350" y="588"/>
                      <a:pt x="295" y="785"/>
                      <a:pt x="388" y="911"/>
                    </a:cubicBezTo>
                    <a:cubicBezTo>
                      <a:pt x="437" y="978"/>
                      <a:pt x="518" y="1012"/>
                      <a:pt x="583" y="1029"/>
                    </a:cubicBezTo>
                    <a:close/>
                    <a:moveTo>
                      <a:pt x="536" y="542"/>
                    </a:moveTo>
                    <a:cubicBezTo>
                      <a:pt x="456" y="424"/>
                      <a:pt x="456" y="424"/>
                      <a:pt x="456" y="424"/>
                    </a:cubicBezTo>
                    <a:cubicBezTo>
                      <a:pt x="456" y="423"/>
                      <a:pt x="456" y="423"/>
                      <a:pt x="456" y="423"/>
                    </a:cubicBezTo>
                    <a:cubicBezTo>
                      <a:pt x="441" y="399"/>
                      <a:pt x="445" y="369"/>
                      <a:pt x="467" y="351"/>
                    </a:cubicBezTo>
                    <a:cubicBezTo>
                      <a:pt x="476" y="342"/>
                      <a:pt x="489" y="338"/>
                      <a:pt x="503" y="338"/>
                    </a:cubicBezTo>
                    <a:cubicBezTo>
                      <a:pt x="519" y="338"/>
                      <a:pt x="535" y="345"/>
                      <a:pt x="546" y="359"/>
                    </a:cubicBezTo>
                    <a:cubicBezTo>
                      <a:pt x="634" y="469"/>
                      <a:pt x="634" y="469"/>
                      <a:pt x="634" y="469"/>
                    </a:cubicBezTo>
                    <a:cubicBezTo>
                      <a:pt x="635" y="419"/>
                      <a:pt x="628" y="357"/>
                      <a:pt x="592" y="308"/>
                    </a:cubicBezTo>
                    <a:cubicBezTo>
                      <a:pt x="520" y="211"/>
                      <a:pt x="363" y="206"/>
                      <a:pt x="363" y="206"/>
                    </a:cubicBezTo>
                    <a:cubicBezTo>
                      <a:pt x="363" y="206"/>
                      <a:pt x="321" y="357"/>
                      <a:pt x="394" y="454"/>
                    </a:cubicBezTo>
                    <a:cubicBezTo>
                      <a:pt x="429" y="504"/>
                      <a:pt x="488" y="529"/>
                      <a:pt x="536" y="542"/>
                    </a:cubicBezTo>
                    <a:close/>
                    <a:moveTo>
                      <a:pt x="1218" y="359"/>
                    </a:moveTo>
                    <a:cubicBezTo>
                      <a:pt x="1228" y="345"/>
                      <a:pt x="1244" y="338"/>
                      <a:pt x="1261" y="338"/>
                    </a:cubicBezTo>
                    <a:cubicBezTo>
                      <a:pt x="1274" y="338"/>
                      <a:pt x="1287" y="342"/>
                      <a:pt x="1297" y="351"/>
                    </a:cubicBezTo>
                    <a:cubicBezTo>
                      <a:pt x="1318" y="369"/>
                      <a:pt x="1323" y="399"/>
                      <a:pt x="1308" y="423"/>
                    </a:cubicBezTo>
                    <a:cubicBezTo>
                      <a:pt x="1307" y="424"/>
                      <a:pt x="1307" y="424"/>
                      <a:pt x="1307" y="424"/>
                    </a:cubicBezTo>
                    <a:cubicBezTo>
                      <a:pt x="1227" y="542"/>
                      <a:pt x="1227" y="542"/>
                      <a:pt x="1227" y="542"/>
                    </a:cubicBezTo>
                    <a:cubicBezTo>
                      <a:pt x="1276" y="529"/>
                      <a:pt x="1334" y="504"/>
                      <a:pt x="1370" y="454"/>
                    </a:cubicBezTo>
                    <a:cubicBezTo>
                      <a:pt x="1442" y="357"/>
                      <a:pt x="1401" y="206"/>
                      <a:pt x="1401" y="206"/>
                    </a:cubicBezTo>
                    <a:cubicBezTo>
                      <a:pt x="1401" y="206"/>
                      <a:pt x="1243" y="211"/>
                      <a:pt x="1171" y="308"/>
                    </a:cubicBezTo>
                    <a:cubicBezTo>
                      <a:pt x="1135" y="357"/>
                      <a:pt x="1128" y="419"/>
                      <a:pt x="1129" y="470"/>
                    </a:cubicBezTo>
                    <a:lnTo>
                      <a:pt x="1218" y="359"/>
                    </a:lnTo>
                    <a:close/>
                    <a:moveTo>
                      <a:pt x="819" y="465"/>
                    </a:moveTo>
                    <a:cubicBezTo>
                      <a:pt x="820" y="432"/>
                      <a:pt x="847" y="406"/>
                      <a:pt x="879" y="406"/>
                    </a:cubicBezTo>
                    <a:cubicBezTo>
                      <a:pt x="881" y="406"/>
                      <a:pt x="882" y="406"/>
                      <a:pt x="884" y="406"/>
                    </a:cubicBezTo>
                    <a:cubicBezTo>
                      <a:pt x="914" y="408"/>
                      <a:pt x="939" y="431"/>
                      <a:pt x="943" y="462"/>
                    </a:cubicBezTo>
                    <a:cubicBezTo>
                      <a:pt x="943" y="464"/>
                      <a:pt x="943" y="464"/>
                      <a:pt x="943" y="464"/>
                    </a:cubicBezTo>
                    <a:cubicBezTo>
                      <a:pt x="951" y="656"/>
                      <a:pt x="951" y="656"/>
                      <a:pt x="951" y="656"/>
                    </a:cubicBezTo>
                    <a:cubicBezTo>
                      <a:pt x="998" y="600"/>
                      <a:pt x="1053" y="516"/>
                      <a:pt x="1053" y="422"/>
                    </a:cubicBezTo>
                    <a:cubicBezTo>
                      <a:pt x="1053" y="255"/>
                      <a:pt x="881" y="119"/>
                      <a:pt x="881" y="119"/>
                    </a:cubicBezTo>
                    <a:cubicBezTo>
                      <a:pt x="881" y="119"/>
                      <a:pt x="710" y="255"/>
                      <a:pt x="710" y="422"/>
                    </a:cubicBezTo>
                    <a:cubicBezTo>
                      <a:pt x="710" y="516"/>
                      <a:pt x="764" y="599"/>
                      <a:pt x="811" y="655"/>
                    </a:cubicBezTo>
                    <a:lnTo>
                      <a:pt x="819" y="465"/>
                    </a:lnTo>
                    <a:close/>
                    <a:moveTo>
                      <a:pt x="1419" y="588"/>
                    </a:moveTo>
                    <a:cubicBezTo>
                      <a:pt x="1419" y="588"/>
                      <a:pt x="1214" y="596"/>
                      <a:pt x="1121" y="722"/>
                    </a:cubicBezTo>
                    <a:cubicBezTo>
                      <a:pt x="1071" y="792"/>
                      <a:pt x="1064" y="882"/>
                      <a:pt x="1068" y="950"/>
                    </a:cubicBezTo>
                    <a:cubicBezTo>
                      <a:pt x="1187" y="801"/>
                      <a:pt x="1187" y="801"/>
                      <a:pt x="1187" y="801"/>
                    </a:cubicBezTo>
                    <a:cubicBezTo>
                      <a:pt x="1198" y="786"/>
                      <a:pt x="1216" y="777"/>
                      <a:pt x="1235" y="777"/>
                    </a:cubicBezTo>
                    <a:cubicBezTo>
                      <a:pt x="1247" y="777"/>
                      <a:pt x="1260" y="781"/>
                      <a:pt x="1270" y="788"/>
                    </a:cubicBezTo>
                    <a:cubicBezTo>
                      <a:pt x="1284" y="797"/>
                      <a:pt x="1294" y="812"/>
                      <a:pt x="1297" y="828"/>
                    </a:cubicBezTo>
                    <a:cubicBezTo>
                      <a:pt x="1300" y="844"/>
                      <a:pt x="1296" y="861"/>
                      <a:pt x="1287" y="874"/>
                    </a:cubicBezTo>
                    <a:cubicBezTo>
                      <a:pt x="1182" y="1030"/>
                      <a:pt x="1182" y="1030"/>
                      <a:pt x="1182" y="1030"/>
                    </a:cubicBezTo>
                    <a:cubicBezTo>
                      <a:pt x="1248" y="1013"/>
                      <a:pt x="1331" y="979"/>
                      <a:pt x="1381" y="911"/>
                    </a:cubicBezTo>
                    <a:cubicBezTo>
                      <a:pt x="1474" y="785"/>
                      <a:pt x="1419" y="588"/>
                      <a:pt x="1419" y="588"/>
                    </a:cubicBezTo>
                    <a:close/>
                    <a:moveTo>
                      <a:pt x="1376" y="1148"/>
                    </a:moveTo>
                    <a:cubicBezTo>
                      <a:pt x="1320" y="1127"/>
                      <a:pt x="1259" y="1137"/>
                      <a:pt x="1211" y="1152"/>
                    </a:cubicBezTo>
                    <a:cubicBezTo>
                      <a:pt x="1340" y="1206"/>
                      <a:pt x="1340" y="1206"/>
                      <a:pt x="1340" y="1206"/>
                    </a:cubicBezTo>
                    <a:cubicBezTo>
                      <a:pt x="1364" y="1217"/>
                      <a:pt x="1377" y="1243"/>
                      <a:pt x="1372" y="1269"/>
                    </a:cubicBezTo>
                    <a:cubicBezTo>
                      <a:pt x="1371" y="1273"/>
                      <a:pt x="1371" y="1273"/>
                      <a:pt x="1371" y="1273"/>
                    </a:cubicBezTo>
                    <a:cubicBezTo>
                      <a:pt x="1369" y="1276"/>
                      <a:pt x="1369" y="1276"/>
                      <a:pt x="1369" y="1276"/>
                    </a:cubicBezTo>
                    <a:cubicBezTo>
                      <a:pt x="1361" y="1298"/>
                      <a:pt x="1340" y="1312"/>
                      <a:pt x="1317" y="1312"/>
                    </a:cubicBezTo>
                    <a:cubicBezTo>
                      <a:pt x="1311" y="1312"/>
                      <a:pt x="1305" y="1312"/>
                      <a:pt x="1300" y="1310"/>
                    </a:cubicBezTo>
                    <a:cubicBezTo>
                      <a:pt x="1164" y="1265"/>
                      <a:pt x="1164" y="1265"/>
                      <a:pt x="1164" y="1265"/>
                    </a:cubicBezTo>
                    <a:cubicBezTo>
                      <a:pt x="1191" y="1308"/>
                      <a:pt x="1232" y="1357"/>
                      <a:pt x="1290" y="1378"/>
                    </a:cubicBezTo>
                    <a:cubicBezTo>
                      <a:pt x="1404" y="1421"/>
                      <a:pt x="1539" y="1340"/>
                      <a:pt x="1539" y="1340"/>
                    </a:cubicBezTo>
                    <a:cubicBezTo>
                      <a:pt x="1539" y="1340"/>
                      <a:pt x="1491" y="1190"/>
                      <a:pt x="1376" y="1148"/>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54850" lIns="109725" spcFirstLastPara="1" rIns="109725" wrap="square" tIns="548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aleway"/>
                  <a:ea typeface="Raleway"/>
                  <a:cs typeface="Raleway"/>
                  <a:sym typeface="Raleway"/>
                </a:endParaRPr>
              </a:p>
            </p:txBody>
          </p:sp>
          <p:sp>
            <p:nvSpPr>
              <p:cNvPr id="319" name="Google Shape;319;g352a499211e_1_566"/>
              <p:cNvSpPr/>
              <p:nvPr/>
            </p:nvSpPr>
            <p:spPr>
              <a:xfrm>
                <a:off x="2171" y="448"/>
                <a:ext cx="3333" cy="3413"/>
              </a:xfrm>
              <a:custGeom>
                <a:rect b="b" l="l" r="r" t="t"/>
                <a:pathLst>
                  <a:path extrusionOk="0" h="1820" w="1780">
                    <a:moveTo>
                      <a:pt x="72" y="1199"/>
                    </a:moveTo>
                    <a:cubicBezTo>
                      <a:pt x="72" y="1218"/>
                      <a:pt x="56" y="1235"/>
                      <a:pt x="35" y="1235"/>
                    </a:cubicBezTo>
                    <a:cubicBezTo>
                      <a:pt x="16" y="1235"/>
                      <a:pt x="0" y="1218"/>
                      <a:pt x="0" y="1199"/>
                    </a:cubicBezTo>
                    <a:cubicBezTo>
                      <a:pt x="0" y="1179"/>
                      <a:pt x="16" y="1163"/>
                      <a:pt x="35" y="1163"/>
                    </a:cubicBezTo>
                    <a:cubicBezTo>
                      <a:pt x="56" y="1163"/>
                      <a:pt x="72" y="1179"/>
                      <a:pt x="72" y="1199"/>
                    </a:cubicBezTo>
                    <a:close/>
                    <a:moveTo>
                      <a:pt x="79" y="888"/>
                    </a:moveTo>
                    <a:cubicBezTo>
                      <a:pt x="79" y="868"/>
                      <a:pt x="63" y="852"/>
                      <a:pt x="42" y="852"/>
                    </a:cubicBezTo>
                    <a:cubicBezTo>
                      <a:pt x="23" y="852"/>
                      <a:pt x="7" y="868"/>
                      <a:pt x="7" y="888"/>
                    </a:cubicBezTo>
                    <a:cubicBezTo>
                      <a:pt x="7" y="907"/>
                      <a:pt x="23" y="924"/>
                      <a:pt x="42" y="924"/>
                    </a:cubicBezTo>
                    <a:cubicBezTo>
                      <a:pt x="63" y="924"/>
                      <a:pt x="79" y="907"/>
                      <a:pt x="79" y="888"/>
                    </a:cubicBezTo>
                    <a:close/>
                    <a:moveTo>
                      <a:pt x="164" y="488"/>
                    </a:moveTo>
                    <a:cubicBezTo>
                      <a:pt x="164" y="468"/>
                      <a:pt x="148" y="452"/>
                      <a:pt x="128" y="452"/>
                    </a:cubicBezTo>
                    <a:cubicBezTo>
                      <a:pt x="109" y="452"/>
                      <a:pt x="92" y="468"/>
                      <a:pt x="92" y="488"/>
                    </a:cubicBezTo>
                    <a:cubicBezTo>
                      <a:pt x="92" y="507"/>
                      <a:pt x="109" y="524"/>
                      <a:pt x="128" y="524"/>
                    </a:cubicBezTo>
                    <a:cubicBezTo>
                      <a:pt x="148" y="524"/>
                      <a:pt x="164" y="507"/>
                      <a:pt x="164" y="488"/>
                    </a:cubicBezTo>
                    <a:close/>
                    <a:moveTo>
                      <a:pt x="295" y="452"/>
                    </a:moveTo>
                    <a:cubicBezTo>
                      <a:pt x="295" y="432"/>
                      <a:pt x="279" y="416"/>
                      <a:pt x="259" y="416"/>
                    </a:cubicBezTo>
                    <a:cubicBezTo>
                      <a:pt x="239" y="416"/>
                      <a:pt x="223" y="432"/>
                      <a:pt x="223" y="452"/>
                    </a:cubicBezTo>
                    <a:cubicBezTo>
                      <a:pt x="223" y="471"/>
                      <a:pt x="239" y="488"/>
                      <a:pt x="259" y="488"/>
                    </a:cubicBezTo>
                    <a:cubicBezTo>
                      <a:pt x="279" y="488"/>
                      <a:pt x="295" y="471"/>
                      <a:pt x="295" y="452"/>
                    </a:cubicBezTo>
                    <a:close/>
                    <a:moveTo>
                      <a:pt x="407" y="165"/>
                    </a:moveTo>
                    <a:cubicBezTo>
                      <a:pt x="407" y="145"/>
                      <a:pt x="391" y="129"/>
                      <a:pt x="370" y="129"/>
                    </a:cubicBezTo>
                    <a:cubicBezTo>
                      <a:pt x="351" y="129"/>
                      <a:pt x="335" y="145"/>
                      <a:pt x="335" y="165"/>
                    </a:cubicBezTo>
                    <a:cubicBezTo>
                      <a:pt x="335" y="184"/>
                      <a:pt x="351" y="201"/>
                      <a:pt x="370" y="201"/>
                    </a:cubicBezTo>
                    <a:cubicBezTo>
                      <a:pt x="391" y="201"/>
                      <a:pt x="407" y="184"/>
                      <a:pt x="407" y="165"/>
                    </a:cubicBezTo>
                    <a:close/>
                    <a:moveTo>
                      <a:pt x="244" y="567"/>
                    </a:moveTo>
                    <a:cubicBezTo>
                      <a:pt x="244" y="547"/>
                      <a:pt x="228" y="531"/>
                      <a:pt x="208" y="531"/>
                    </a:cubicBezTo>
                    <a:cubicBezTo>
                      <a:pt x="189" y="531"/>
                      <a:pt x="172" y="547"/>
                      <a:pt x="172" y="567"/>
                    </a:cubicBezTo>
                    <a:cubicBezTo>
                      <a:pt x="172" y="586"/>
                      <a:pt x="189" y="603"/>
                      <a:pt x="208" y="603"/>
                    </a:cubicBezTo>
                    <a:cubicBezTo>
                      <a:pt x="228" y="603"/>
                      <a:pt x="244" y="586"/>
                      <a:pt x="244" y="567"/>
                    </a:cubicBezTo>
                    <a:close/>
                    <a:moveTo>
                      <a:pt x="82" y="1335"/>
                    </a:moveTo>
                    <a:cubicBezTo>
                      <a:pt x="82" y="1314"/>
                      <a:pt x="66" y="1299"/>
                      <a:pt x="46" y="1299"/>
                    </a:cubicBezTo>
                    <a:cubicBezTo>
                      <a:pt x="27" y="1299"/>
                      <a:pt x="10" y="1314"/>
                      <a:pt x="10" y="1335"/>
                    </a:cubicBezTo>
                    <a:cubicBezTo>
                      <a:pt x="10" y="1354"/>
                      <a:pt x="27" y="1371"/>
                      <a:pt x="46" y="1371"/>
                    </a:cubicBezTo>
                    <a:cubicBezTo>
                      <a:pt x="66" y="1371"/>
                      <a:pt x="82" y="1354"/>
                      <a:pt x="82" y="1335"/>
                    </a:cubicBezTo>
                    <a:close/>
                    <a:moveTo>
                      <a:pt x="190" y="1274"/>
                    </a:moveTo>
                    <a:cubicBezTo>
                      <a:pt x="190" y="1253"/>
                      <a:pt x="174" y="1238"/>
                      <a:pt x="154" y="1238"/>
                    </a:cubicBezTo>
                    <a:cubicBezTo>
                      <a:pt x="135" y="1238"/>
                      <a:pt x="118" y="1253"/>
                      <a:pt x="118" y="1274"/>
                    </a:cubicBezTo>
                    <a:cubicBezTo>
                      <a:pt x="118" y="1293"/>
                      <a:pt x="135" y="1310"/>
                      <a:pt x="154" y="1310"/>
                    </a:cubicBezTo>
                    <a:cubicBezTo>
                      <a:pt x="174" y="1310"/>
                      <a:pt x="190" y="1293"/>
                      <a:pt x="190" y="1274"/>
                    </a:cubicBezTo>
                    <a:close/>
                    <a:moveTo>
                      <a:pt x="225" y="373"/>
                    </a:moveTo>
                    <a:cubicBezTo>
                      <a:pt x="225" y="353"/>
                      <a:pt x="209" y="337"/>
                      <a:pt x="189" y="337"/>
                    </a:cubicBezTo>
                    <a:cubicBezTo>
                      <a:pt x="170" y="337"/>
                      <a:pt x="153" y="353"/>
                      <a:pt x="153" y="373"/>
                    </a:cubicBezTo>
                    <a:cubicBezTo>
                      <a:pt x="153" y="392"/>
                      <a:pt x="170" y="409"/>
                      <a:pt x="189" y="409"/>
                    </a:cubicBezTo>
                    <a:cubicBezTo>
                      <a:pt x="209" y="409"/>
                      <a:pt x="225" y="392"/>
                      <a:pt x="225" y="373"/>
                    </a:cubicBezTo>
                    <a:close/>
                    <a:moveTo>
                      <a:pt x="508" y="189"/>
                    </a:moveTo>
                    <a:cubicBezTo>
                      <a:pt x="508" y="169"/>
                      <a:pt x="492" y="153"/>
                      <a:pt x="471" y="153"/>
                    </a:cubicBezTo>
                    <a:cubicBezTo>
                      <a:pt x="452" y="153"/>
                      <a:pt x="436" y="169"/>
                      <a:pt x="436" y="189"/>
                    </a:cubicBezTo>
                    <a:cubicBezTo>
                      <a:pt x="436" y="209"/>
                      <a:pt x="452" y="225"/>
                      <a:pt x="471" y="225"/>
                    </a:cubicBezTo>
                    <a:cubicBezTo>
                      <a:pt x="492" y="225"/>
                      <a:pt x="508" y="209"/>
                      <a:pt x="508" y="189"/>
                    </a:cubicBezTo>
                    <a:close/>
                    <a:moveTo>
                      <a:pt x="748" y="36"/>
                    </a:moveTo>
                    <a:cubicBezTo>
                      <a:pt x="748" y="16"/>
                      <a:pt x="732" y="0"/>
                      <a:pt x="711" y="0"/>
                    </a:cubicBezTo>
                    <a:cubicBezTo>
                      <a:pt x="692" y="0"/>
                      <a:pt x="676" y="16"/>
                      <a:pt x="676" y="36"/>
                    </a:cubicBezTo>
                    <a:cubicBezTo>
                      <a:pt x="676" y="55"/>
                      <a:pt x="692" y="72"/>
                      <a:pt x="711" y="72"/>
                    </a:cubicBezTo>
                    <a:cubicBezTo>
                      <a:pt x="732" y="72"/>
                      <a:pt x="748" y="55"/>
                      <a:pt x="748" y="36"/>
                    </a:cubicBezTo>
                    <a:close/>
                    <a:moveTo>
                      <a:pt x="810" y="144"/>
                    </a:moveTo>
                    <a:cubicBezTo>
                      <a:pt x="810" y="124"/>
                      <a:pt x="794" y="108"/>
                      <a:pt x="773" y="108"/>
                    </a:cubicBezTo>
                    <a:cubicBezTo>
                      <a:pt x="754" y="108"/>
                      <a:pt x="738" y="124"/>
                      <a:pt x="738" y="144"/>
                    </a:cubicBezTo>
                    <a:cubicBezTo>
                      <a:pt x="738" y="163"/>
                      <a:pt x="754" y="180"/>
                      <a:pt x="773" y="180"/>
                    </a:cubicBezTo>
                    <a:cubicBezTo>
                      <a:pt x="794" y="180"/>
                      <a:pt x="810" y="163"/>
                      <a:pt x="810" y="144"/>
                    </a:cubicBezTo>
                    <a:close/>
                    <a:moveTo>
                      <a:pt x="855" y="53"/>
                    </a:moveTo>
                    <a:cubicBezTo>
                      <a:pt x="855" y="33"/>
                      <a:pt x="839" y="17"/>
                      <a:pt x="819" y="17"/>
                    </a:cubicBezTo>
                    <a:cubicBezTo>
                      <a:pt x="799" y="17"/>
                      <a:pt x="783" y="33"/>
                      <a:pt x="783" y="53"/>
                    </a:cubicBezTo>
                    <a:cubicBezTo>
                      <a:pt x="783" y="73"/>
                      <a:pt x="799" y="89"/>
                      <a:pt x="819" y="89"/>
                    </a:cubicBezTo>
                    <a:cubicBezTo>
                      <a:pt x="839" y="89"/>
                      <a:pt x="855" y="73"/>
                      <a:pt x="855" y="53"/>
                    </a:cubicBezTo>
                    <a:close/>
                    <a:moveTo>
                      <a:pt x="1708" y="1199"/>
                    </a:moveTo>
                    <a:cubicBezTo>
                      <a:pt x="1708" y="1218"/>
                      <a:pt x="1724" y="1235"/>
                      <a:pt x="1745" y="1235"/>
                    </a:cubicBezTo>
                    <a:cubicBezTo>
                      <a:pt x="1764" y="1235"/>
                      <a:pt x="1780" y="1218"/>
                      <a:pt x="1780" y="1199"/>
                    </a:cubicBezTo>
                    <a:cubicBezTo>
                      <a:pt x="1780" y="1179"/>
                      <a:pt x="1764" y="1163"/>
                      <a:pt x="1745" y="1163"/>
                    </a:cubicBezTo>
                    <a:cubicBezTo>
                      <a:pt x="1724" y="1163"/>
                      <a:pt x="1708" y="1179"/>
                      <a:pt x="1708" y="1199"/>
                    </a:cubicBezTo>
                    <a:close/>
                    <a:moveTo>
                      <a:pt x="1701" y="888"/>
                    </a:moveTo>
                    <a:cubicBezTo>
                      <a:pt x="1701" y="907"/>
                      <a:pt x="1717" y="924"/>
                      <a:pt x="1738" y="924"/>
                    </a:cubicBezTo>
                    <a:cubicBezTo>
                      <a:pt x="1757" y="924"/>
                      <a:pt x="1773" y="907"/>
                      <a:pt x="1773" y="888"/>
                    </a:cubicBezTo>
                    <a:cubicBezTo>
                      <a:pt x="1773" y="868"/>
                      <a:pt x="1757" y="852"/>
                      <a:pt x="1738" y="852"/>
                    </a:cubicBezTo>
                    <a:cubicBezTo>
                      <a:pt x="1717" y="852"/>
                      <a:pt x="1701" y="868"/>
                      <a:pt x="1701" y="888"/>
                    </a:cubicBezTo>
                    <a:close/>
                    <a:moveTo>
                      <a:pt x="1616" y="488"/>
                    </a:moveTo>
                    <a:cubicBezTo>
                      <a:pt x="1616" y="507"/>
                      <a:pt x="1632" y="524"/>
                      <a:pt x="1652" y="524"/>
                    </a:cubicBezTo>
                    <a:cubicBezTo>
                      <a:pt x="1671" y="524"/>
                      <a:pt x="1688" y="507"/>
                      <a:pt x="1688" y="488"/>
                    </a:cubicBezTo>
                    <a:cubicBezTo>
                      <a:pt x="1688" y="468"/>
                      <a:pt x="1671" y="452"/>
                      <a:pt x="1652" y="452"/>
                    </a:cubicBezTo>
                    <a:cubicBezTo>
                      <a:pt x="1632" y="452"/>
                      <a:pt x="1616" y="468"/>
                      <a:pt x="1616" y="488"/>
                    </a:cubicBezTo>
                    <a:close/>
                    <a:moveTo>
                      <a:pt x="1485" y="452"/>
                    </a:moveTo>
                    <a:cubicBezTo>
                      <a:pt x="1485" y="471"/>
                      <a:pt x="1501" y="488"/>
                      <a:pt x="1521" y="488"/>
                    </a:cubicBezTo>
                    <a:cubicBezTo>
                      <a:pt x="1541" y="488"/>
                      <a:pt x="1557" y="471"/>
                      <a:pt x="1557" y="452"/>
                    </a:cubicBezTo>
                    <a:cubicBezTo>
                      <a:pt x="1557" y="432"/>
                      <a:pt x="1541" y="416"/>
                      <a:pt x="1521" y="416"/>
                    </a:cubicBezTo>
                    <a:cubicBezTo>
                      <a:pt x="1501" y="416"/>
                      <a:pt x="1485" y="432"/>
                      <a:pt x="1485" y="452"/>
                    </a:cubicBezTo>
                    <a:close/>
                    <a:moveTo>
                      <a:pt x="1373" y="165"/>
                    </a:moveTo>
                    <a:cubicBezTo>
                      <a:pt x="1373" y="184"/>
                      <a:pt x="1389" y="201"/>
                      <a:pt x="1410" y="201"/>
                    </a:cubicBezTo>
                    <a:cubicBezTo>
                      <a:pt x="1429" y="201"/>
                      <a:pt x="1445" y="184"/>
                      <a:pt x="1445" y="165"/>
                    </a:cubicBezTo>
                    <a:cubicBezTo>
                      <a:pt x="1445" y="145"/>
                      <a:pt x="1429" y="129"/>
                      <a:pt x="1410" y="129"/>
                    </a:cubicBezTo>
                    <a:cubicBezTo>
                      <a:pt x="1389" y="129"/>
                      <a:pt x="1373" y="145"/>
                      <a:pt x="1373" y="165"/>
                    </a:cubicBezTo>
                    <a:close/>
                    <a:moveTo>
                      <a:pt x="1536" y="567"/>
                    </a:moveTo>
                    <a:cubicBezTo>
                      <a:pt x="1536" y="586"/>
                      <a:pt x="1552" y="603"/>
                      <a:pt x="1572" y="603"/>
                    </a:cubicBezTo>
                    <a:cubicBezTo>
                      <a:pt x="1591" y="603"/>
                      <a:pt x="1608" y="586"/>
                      <a:pt x="1608" y="567"/>
                    </a:cubicBezTo>
                    <a:cubicBezTo>
                      <a:pt x="1608" y="547"/>
                      <a:pt x="1591" y="531"/>
                      <a:pt x="1572" y="531"/>
                    </a:cubicBezTo>
                    <a:cubicBezTo>
                      <a:pt x="1552" y="531"/>
                      <a:pt x="1536" y="547"/>
                      <a:pt x="1536" y="567"/>
                    </a:cubicBezTo>
                    <a:close/>
                    <a:moveTo>
                      <a:pt x="1698" y="1335"/>
                    </a:moveTo>
                    <a:cubicBezTo>
                      <a:pt x="1698" y="1354"/>
                      <a:pt x="1714" y="1371"/>
                      <a:pt x="1734" y="1371"/>
                    </a:cubicBezTo>
                    <a:cubicBezTo>
                      <a:pt x="1753" y="1371"/>
                      <a:pt x="1770" y="1354"/>
                      <a:pt x="1770" y="1335"/>
                    </a:cubicBezTo>
                    <a:cubicBezTo>
                      <a:pt x="1770" y="1314"/>
                      <a:pt x="1753" y="1299"/>
                      <a:pt x="1734" y="1299"/>
                    </a:cubicBezTo>
                    <a:cubicBezTo>
                      <a:pt x="1714" y="1299"/>
                      <a:pt x="1698" y="1314"/>
                      <a:pt x="1698" y="1335"/>
                    </a:cubicBezTo>
                    <a:close/>
                    <a:moveTo>
                      <a:pt x="1590" y="1274"/>
                    </a:moveTo>
                    <a:cubicBezTo>
                      <a:pt x="1590" y="1293"/>
                      <a:pt x="1606" y="1310"/>
                      <a:pt x="1626" y="1310"/>
                    </a:cubicBezTo>
                    <a:cubicBezTo>
                      <a:pt x="1645" y="1310"/>
                      <a:pt x="1662" y="1293"/>
                      <a:pt x="1662" y="1274"/>
                    </a:cubicBezTo>
                    <a:cubicBezTo>
                      <a:pt x="1662" y="1253"/>
                      <a:pt x="1645" y="1238"/>
                      <a:pt x="1626" y="1238"/>
                    </a:cubicBezTo>
                    <a:cubicBezTo>
                      <a:pt x="1606" y="1238"/>
                      <a:pt x="1590" y="1253"/>
                      <a:pt x="1590" y="1274"/>
                    </a:cubicBezTo>
                    <a:close/>
                    <a:moveTo>
                      <a:pt x="1555" y="373"/>
                    </a:moveTo>
                    <a:cubicBezTo>
                      <a:pt x="1555" y="392"/>
                      <a:pt x="1571" y="409"/>
                      <a:pt x="1591" y="409"/>
                    </a:cubicBezTo>
                    <a:cubicBezTo>
                      <a:pt x="1610" y="409"/>
                      <a:pt x="1627" y="392"/>
                      <a:pt x="1627" y="373"/>
                    </a:cubicBezTo>
                    <a:cubicBezTo>
                      <a:pt x="1627" y="353"/>
                      <a:pt x="1610" y="337"/>
                      <a:pt x="1591" y="337"/>
                    </a:cubicBezTo>
                    <a:cubicBezTo>
                      <a:pt x="1571" y="337"/>
                      <a:pt x="1555" y="353"/>
                      <a:pt x="1555" y="373"/>
                    </a:cubicBezTo>
                    <a:close/>
                    <a:moveTo>
                      <a:pt x="1272" y="189"/>
                    </a:moveTo>
                    <a:cubicBezTo>
                      <a:pt x="1272" y="209"/>
                      <a:pt x="1288" y="225"/>
                      <a:pt x="1309" y="225"/>
                    </a:cubicBezTo>
                    <a:cubicBezTo>
                      <a:pt x="1328" y="225"/>
                      <a:pt x="1344" y="209"/>
                      <a:pt x="1344" y="189"/>
                    </a:cubicBezTo>
                    <a:cubicBezTo>
                      <a:pt x="1344" y="169"/>
                      <a:pt x="1328" y="153"/>
                      <a:pt x="1309" y="153"/>
                    </a:cubicBezTo>
                    <a:cubicBezTo>
                      <a:pt x="1288" y="153"/>
                      <a:pt x="1272" y="169"/>
                      <a:pt x="1272" y="189"/>
                    </a:cubicBezTo>
                    <a:close/>
                    <a:moveTo>
                      <a:pt x="1032" y="36"/>
                    </a:moveTo>
                    <a:cubicBezTo>
                      <a:pt x="1032" y="55"/>
                      <a:pt x="1048" y="72"/>
                      <a:pt x="1069" y="72"/>
                    </a:cubicBezTo>
                    <a:cubicBezTo>
                      <a:pt x="1088" y="72"/>
                      <a:pt x="1104" y="55"/>
                      <a:pt x="1104" y="36"/>
                    </a:cubicBezTo>
                    <a:cubicBezTo>
                      <a:pt x="1104" y="16"/>
                      <a:pt x="1088" y="0"/>
                      <a:pt x="1069" y="0"/>
                    </a:cubicBezTo>
                    <a:cubicBezTo>
                      <a:pt x="1048" y="0"/>
                      <a:pt x="1032" y="16"/>
                      <a:pt x="1032" y="36"/>
                    </a:cubicBezTo>
                    <a:close/>
                    <a:moveTo>
                      <a:pt x="970" y="144"/>
                    </a:moveTo>
                    <a:cubicBezTo>
                      <a:pt x="970" y="163"/>
                      <a:pt x="986" y="180"/>
                      <a:pt x="1007" y="180"/>
                    </a:cubicBezTo>
                    <a:cubicBezTo>
                      <a:pt x="1026" y="180"/>
                      <a:pt x="1042" y="163"/>
                      <a:pt x="1042" y="144"/>
                    </a:cubicBezTo>
                    <a:cubicBezTo>
                      <a:pt x="1042" y="124"/>
                      <a:pt x="1026" y="108"/>
                      <a:pt x="1007" y="108"/>
                    </a:cubicBezTo>
                    <a:cubicBezTo>
                      <a:pt x="986" y="108"/>
                      <a:pt x="970" y="124"/>
                      <a:pt x="970" y="144"/>
                    </a:cubicBezTo>
                    <a:close/>
                    <a:moveTo>
                      <a:pt x="925" y="53"/>
                    </a:moveTo>
                    <a:cubicBezTo>
                      <a:pt x="925" y="73"/>
                      <a:pt x="941" y="89"/>
                      <a:pt x="961" y="89"/>
                    </a:cubicBezTo>
                    <a:cubicBezTo>
                      <a:pt x="981" y="89"/>
                      <a:pt x="997" y="73"/>
                      <a:pt x="997" y="53"/>
                    </a:cubicBezTo>
                    <a:cubicBezTo>
                      <a:pt x="997" y="33"/>
                      <a:pt x="981" y="17"/>
                      <a:pt x="961" y="17"/>
                    </a:cubicBezTo>
                    <a:cubicBezTo>
                      <a:pt x="941" y="17"/>
                      <a:pt x="925" y="33"/>
                      <a:pt x="925" y="53"/>
                    </a:cubicBezTo>
                    <a:close/>
                    <a:moveTo>
                      <a:pt x="789" y="1469"/>
                    </a:moveTo>
                    <a:cubicBezTo>
                      <a:pt x="632" y="1496"/>
                      <a:pt x="508" y="1583"/>
                      <a:pt x="405" y="1656"/>
                    </a:cubicBezTo>
                    <a:cubicBezTo>
                      <a:pt x="314" y="1720"/>
                      <a:pt x="235" y="1776"/>
                      <a:pt x="158" y="1776"/>
                    </a:cubicBezTo>
                    <a:cubicBezTo>
                      <a:pt x="145" y="1776"/>
                      <a:pt x="136" y="1786"/>
                      <a:pt x="136" y="1798"/>
                    </a:cubicBezTo>
                    <a:cubicBezTo>
                      <a:pt x="136" y="1810"/>
                      <a:pt x="145" y="1820"/>
                      <a:pt x="158" y="1820"/>
                    </a:cubicBezTo>
                    <a:cubicBezTo>
                      <a:pt x="249" y="1820"/>
                      <a:pt x="333" y="1761"/>
                      <a:pt x="431" y="1692"/>
                    </a:cubicBezTo>
                    <a:cubicBezTo>
                      <a:pt x="532" y="1620"/>
                      <a:pt x="645" y="1541"/>
                      <a:pt x="788" y="1514"/>
                    </a:cubicBezTo>
                    <a:lnTo>
                      <a:pt x="789" y="1469"/>
                    </a:lnTo>
                    <a:close/>
                    <a:moveTo>
                      <a:pt x="1622" y="1776"/>
                    </a:moveTo>
                    <a:cubicBezTo>
                      <a:pt x="1545" y="1776"/>
                      <a:pt x="1466" y="1720"/>
                      <a:pt x="1375" y="1656"/>
                    </a:cubicBezTo>
                    <a:cubicBezTo>
                      <a:pt x="1272" y="1583"/>
                      <a:pt x="1148" y="1496"/>
                      <a:pt x="989" y="1469"/>
                    </a:cubicBezTo>
                    <a:cubicBezTo>
                      <a:pt x="991" y="1513"/>
                      <a:pt x="991" y="1513"/>
                      <a:pt x="991" y="1513"/>
                    </a:cubicBezTo>
                    <a:cubicBezTo>
                      <a:pt x="1134" y="1540"/>
                      <a:pt x="1247" y="1620"/>
                      <a:pt x="1349" y="1692"/>
                    </a:cubicBezTo>
                    <a:cubicBezTo>
                      <a:pt x="1447" y="1761"/>
                      <a:pt x="1531" y="1820"/>
                      <a:pt x="1622" y="1820"/>
                    </a:cubicBezTo>
                    <a:cubicBezTo>
                      <a:pt x="1635" y="1820"/>
                      <a:pt x="1644" y="1810"/>
                      <a:pt x="1644" y="1798"/>
                    </a:cubicBezTo>
                    <a:cubicBezTo>
                      <a:pt x="1644" y="1786"/>
                      <a:pt x="1635" y="1776"/>
                      <a:pt x="1622" y="1776"/>
                    </a:cubicBezTo>
                    <a:close/>
                  </a:path>
                </a:pathLst>
              </a:custGeom>
              <a:solidFill>
                <a:srgbClr val="FFFFFF"/>
              </a:solidFill>
              <a:ln>
                <a:noFill/>
              </a:ln>
            </p:spPr>
            <p:txBody>
              <a:bodyPr anchorCtr="0" anchor="ctr" bIns="54850" lIns="109725" spcFirstLastPara="1" rIns="109725" wrap="square" tIns="548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aleway"/>
                  <a:ea typeface="Raleway"/>
                  <a:cs typeface="Raleway"/>
                  <a:sym typeface="Raleway"/>
                </a:endParaRPr>
              </a:p>
            </p:txBody>
          </p:sp>
        </p:grpSp>
        <p:sp>
          <p:nvSpPr>
            <p:cNvPr id="320" name="Google Shape;320;g352a499211e_1_566"/>
            <p:cNvSpPr txBox="1"/>
            <p:nvPr/>
          </p:nvSpPr>
          <p:spPr>
            <a:xfrm>
              <a:off x="6176475" y="1572300"/>
              <a:ext cx="56577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s-MX" sz="2100" u="none" cap="none" strike="noStrike">
                  <a:solidFill>
                    <a:srgbClr val="FFFFFF"/>
                  </a:solidFill>
                  <a:latin typeface="Raleway"/>
                  <a:ea typeface="Raleway"/>
                  <a:cs typeface="Raleway"/>
                  <a:sym typeface="Raleway"/>
                </a:rPr>
                <a:t>   NET-ZERO </a:t>
              </a:r>
              <a:endParaRPr b="1" i="0" sz="2100" u="none" cap="none" strike="noStrike">
                <a:solidFill>
                  <a:srgbClr val="FFFFFF"/>
                </a:solidFill>
                <a:latin typeface="Raleway"/>
                <a:ea typeface="Raleway"/>
                <a:cs typeface="Raleway"/>
                <a:sym typeface="Raleway"/>
              </a:endParaRPr>
            </a:p>
          </p:txBody>
        </p:sp>
      </p:grpSp>
      <p:grpSp>
        <p:nvGrpSpPr>
          <p:cNvPr id="321" name="Google Shape;321;g352a499211e_1_566"/>
          <p:cNvGrpSpPr/>
          <p:nvPr/>
        </p:nvGrpSpPr>
        <p:grpSpPr>
          <a:xfrm>
            <a:off x="342775" y="3244025"/>
            <a:ext cx="5276400" cy="1314300"/>
            <a:chOff x="342775" y="3244025"/>
            <a:chExt cx="5276400" cy="1314300"/>
          </a:xfrm>
        </p:grpSpPr>
        <p:sp>
          <p:nvSpPr>
            <p:cNvPr id="322" name="Google Shape;322;g352a499211e_1_566"/>
            <p:cNvSpPr txBox="1"/>
            <p:nvPr/>
          </p:nvSpPr>
          <p:spPr>
            <a:xfrm>
              <a:off x="342775" y="3244025"/>
              <a:ext cx="5276400" cy="1314300"/>
            </a:xfrm>
            <a:prstGeom prst="rect">
              <a:avLst/>
            </a:prstGeom>
            <a:noFill/>
            <a:ln>
              <a:noFill/>
            </a:ln>
          </p:spPr>
          <p:txBody>
            <a:bodyPr anchorCtr="0" anchor="t" bIns="45700" lIns="91425" spcFirstLastPara="1" rIns="91425" wrap="square" tIns="45700">
              <a:normAutofit/>
            </a:bodyPr>
            <a:lstStyle/>
            <a:p>
              <a:pPr indent="0" lvl="0" marL="809999" marR="0" rtl="0" algn="l">
                <a:lnSpc>
                  <a:spcPct val="105000"/>
                </a:lnSpc>
                <a:spcBef>
                  <a:spcPts val="0"/>
                </a:spcBef>
                <a:spcAft>
                  <a:spcPts val="0"/>
                </a:spcAft>
                <a:buClr>
                  <a:srgbClr val="000000"/>
                </a:buClr>
                <a:buSzPts val="1745"/>
                <a:buFont typeface="Arial"/>
                <a:buNone/>
              </a:pPr>
              <a:r>
                <a:rPr b="0" i="0" lang="es-MX" sz="1745" u="none" cap="none" strike="noStrike">
                  <a:solidFill>
                    <a:schemeClr val="dk1"/>
                  </a:solidFill>
                  <a:latin typeface="Raleway"/>
                  <a:ea typeface="Raleway"/>
                  <a:cs typeface="Raleway"/>
                  <a:sym typeface="Raleway"/>
                  <a:extLst>
                    <a:ext uri="http://customooxmlschemas.google.com/">
                      <go:slidesCustomData xmlns:go="http://customooxmlschemas.google.com/" textRoundtripDataId="5"/>
                    </a:ext>
                  </a:extLst>
                </a:rPr>
                <a:t>Must include </a:t>
              </a:r>
              <a:r>
                <a:rPr b="1" i="0" lang="es-MX" sz="1745" u="none" cap="none" strike="noStrike">
                  <a:solidFill>
                    <a:schemeClr val="dk1"/>
                  </a:solidFill>
                  <a:latin typeface="Raleway"/>
                  <a:ea typeface="Raleway"/>
                  <a:cs typeface="Raleway"/>
                  <a:sym typeface="Raleway"/>
                  <a:extLst>
                    <a:ext uri="http://customooxmlschemas.google.com/">
                      <go:slidesCustomData xmlns:go="http://customooxmlschemas.google.com/" textRoundtripDataId="6"/>
                    </a:ext>
                  </a:extLst>
                </a:rPr>
                <a:t>95% of scope 1 + 2 </a:t>
              </a:r>
              <a:r>
                <a:rPr b="0" i="0" lang="es-MX" sz="1745" u="none" cap="none" strike="noStrike">
                  <a:solidFill>
                    <a:schemeClr val="dk1"/>
                  </a:solidFill>
                  <a:latin typeface="Raleway"/>
                  <a:ea typeface="Raleway"/>
                  <a:cs typeface="Raleway"/>
                  <a:sym typeface="Raleway"/>
                  <a:extLst>
                    <a:ext uri="http://customooxmlschemas.google.com/">
                      <go:slidesCustomData xmlns:go="http://customooxmlschemas.google.com/" textRoundtripDataId="7"/>
                    </a:ext>
                  </a:extLst>
                </a:rPr>
                <a:t>and </a:t>
              </a:r>
              <a:r>
                <a:rPr b="1" i="0" lang="es-MX" sz="1745" u="none" cap="none" strike="noStrike">
                  <a:solidFill>
                    <a:schemeClr val="dk1"/>
                  </a:solidFill>
                  <a:latin typeface="Raleway"/>
                  <a:ea typeface="Raleway"/>
                  <a:cs typeface="Raleway"/>
                  <a:sym typeface="Raleway"/>
                  <a:extLst>
                    <a:ext uri="http://customooxmlschemas.google.com/">
                      <go:slidesCustomData xmlns:go="http://customooxmlschemas.google.com/" textRoundtripDataId="8"/>
                    </a:ext>
                  </a:extLst>
                </a:rPr>
                <a:t>67% of scope 3</a:t>
              </a:r>
              <a:r>
                <a:rPr b="0" i="0" lang="es-MX" sz="1745" u="none" cap="none" strike="noStrike">
                  <a:solidFill>
                    <a:schemeClr val="dk1"/>
                  </a:solidFill>
                  <a:latin typeface="Raleway"/>
                  <a:ea typeface="Raleway"/>
                  <a:cs typeface="Raleway"/>
                  <a:sym typeface="Raleway"/>
                  <a:extLst>
                    <a:ext uri="http://customooxmlschemas.google.com/">
                      <go:slidesCustomData xmlns:go="http://customooxmlschemas.google.com/" textRoundtripDataId="9"/>
                    </a:ext>
                  </a:extLst>
                </a:rPr>
                <a:t> emissions</a:t>
              </a:r>
              <a:r>
                <a:rPr b="0" i="0" lang="es-MX" sz="1745" u="none" cap="none" strike="noStrike">
                  <a:solidFill>
                    <a:schemeClr val="dk1"/>
                  </a:solidFill>
                  <a:latin typeface="Raleway"/>
                  <a:ea typeface="Raleway"/>
                  <a:cs typeface="Raleway"/>
                  <a:sym typeface="Raleway"/>
                </a:rPr>
                <a:t> (when those emissions are ≥40% of total scope 1, 2 </a:t>
              </a:r>
              <a:endParaRPr b="0" i="0" sz="1745" u="none" cap="none" strike="noStrike">
                <a:solidFill>
                  <a:schemeClr val="dk1"/>
                </a:solidFill>
                <a:latin typeface="Raleway"/>
                <a:ea typeface="Raleway"/>
                <a:cs typeface="Raleway"/>
                <a:sym typeface="Raleway"/>
              </a:endParaRPr>
            </a:p>
            <a:p>
              <a:pPr indent="0" lvl="0" marL="809999" marR="0" rtl="0" algn="l">
                <a:lnSpc>
                  <a:spcPct val="105000"/>
                </a:lnSpc>
                <a:spcBef>
                  <a:spcPts val="0"/>
                </a:spcBef>
                <a:spcAft>
                  <a:spcPts val="0"/>
                </a:spcAft>
                <a:buClr>
                  <a:srgbClr val="000000"/>
                </a:buClr>
                <a:buSzPts val="1745"/>
                <a:buFont typeface="Arial"/>
                <a:buNone/>
              </a:pPr>
              <a:r>
                <a:rPr b="0" i="0" lang="es-MX" sz="1745" u="none" cap="none" strike="noStrike">
                  <a:solidFill>
                    <a:schemeClr val="dk1"/>
                  </a:solidFill>
                  <a:latin typeface="Raleway"/>
                  <a:ea typeface="Raleway"/>
                  <a:cs typeface="Raleway"/>
                  <a:sym typeface="Raleway"/>
                </a:rPr>
                <a:t>and 3).</a:t>
              </a:r>
              <a:endParaRPr b="0" i="0" sz="1745" u="none" cap="none" strike="noStrike">
                <a:solidFill>
                  <a:schemeClr val="dk1"/>
                </a:solidFill>
                <a:latin typeface="Raleway"/>
                <a:ea typeface="Raleway"/>
                <a:cs typeface="Raleway"/>
                <a:sym typeface="Raleway"/>
              </a:endParaRPr>
            </a:p>
          </p:txBody>
        </p:sp>
        <p:pic>
          <p:nvPicPr>
            <p:cNvPr id="323" name="Google Shape;323;g352a499211e_1_566" title="boundary (black).png"/>
            <p:cNvPicPr preferRelativeResize="0"/>
            <p:nvPr/>
          </p:nvPicPr>
          <p:blipFill rotWithShape="1">
            <a:blip r:embed="rId5">
              <a:alphaModFix/>
            </a:blip>
            <a:srcRect b="0" l="0" r="0" t="0"/>
            <a:stretch/>
          </p:blipFill>
          <p:spPr>
            <a:xfrm>
              <a:off x="548924" y="3684657"/>
              <a:ext cx="433025" cy="433037"/>
            </a:xfrm>
            <a:prstGeom prst="rect">
              <a:avLst/>
            </a:prstGeom>
            <a:noFill/>
            <a:ln>
              <a:noFill/>
            </a:ln>
          </p:spPr>
        </p:pic>
      </p:grpSp>
      <p:grpSp>
        <p:nvGrpSpPr>
          <p:cNvPr id="324" name="Google Shape;324;g352a499211e_1_566"/>
          <p:cNvGrpSpPr/>
          <p:nvPr/>
        </p:nvGrpSpPr>
        <p:grpSpPr>
          <a:xfrm>
            <a:off x="342825" y="4612875"/>
            <a:ext cx="5276400" cy="1626300"/>
            <a:chOff x="342775" y="4572600"/>
            <a:chExt cx="5276400" cy="1626300"/>
          </a:xfrm>
        </p:grpSpPr>
        <p:sp>
          <p:nvSpPr>
            <p:cNvPr id="325" name="Google Shape;325;g352a499211e_1_566"/>
            <p:cNvSpPr/>
            <p:nvPr/>
          </p:nvSpPr>
          <p:spPr>
            <a:xfrm>
              <a:off x="342775" y="4572600"/>
              <a:ext cx="5276400" cy="1626300"/>
            </a:xfrm>
            <a:prstGeom prst="rect">
              <a:avLst/>
            </a:prstGeom>
            <a:solidFill>
              <a:srgbClr val="F7F7F7"/>
            </a:solidFill>
            <a:ln>
              <a:noFill/>
            </a:ln>
          </p:spPr>
          <p:txBody>
            <a:bodyPr anchorCtr="0" anchor="ctr" bIns="91425" lIns="91425" spcFirstLastPara="1" rIns="91425" wrap="square" tIns="91425">
              <a:noAutofit/>
            </a:bodyPr>
            <a:lstStyle/>
            <a:p>
              <a:pPr indent="0" lvl="0" marL="809999" marR="0" rtl="0" algn="l">
                <a:lnSpc>
                  <a:spcPct val="105000"/>
                </a:lnSpc>
                <a:spcBef>
                  <a:spcPts val="0"/>
                </a:spcBef>
                <a:spcAft>
                  <a:spcPts val="0"/>
                </a:spcAft>
                <a:buClr>
                  <a:schemeClr val="dk1"/>
                </a:buClr>
                <a:buSzPts val="1100"/>
                <a:buFont typeface="Arial"/>
                <a:buNone/>
              </a:pPr>
              <a:r>
                <a:rPr b="1" i="0" lang="es-MX" sz="1745" u="none" cap="none" strike="noStrike">
                  <a:solidFill>
                    <a:schemeClr val="dk1"/>
                  </a:solidFill>
                  <a:latin typeface="Raleway"/>
                  <a:ea typeface="Raleway"/>
                  <a:cs typeface="Raleway"/>
                  <a:sym typeface="Raleway"/>
                </a:rPr>
                <a:t>Scopes 1 and 2 </a:t>
              </a:r>
              <a:r>
                <a:rPr b="0" i="0" lang="es-MX" sz="1745" u="none" cap="none" strike="noStrike">
                  <a:solidFill>
                    <a:schemeClr val="dk1"/>
                  </a:solidFill>
                  <a:latin typeface="Raleway"/>
                  <a:ea typeface="Raleway"/>
                  <a:cs typeface="Raleway"/>
                  <a:sym typeface="Raleway"/>
                </a:rPr>
                <a:t>targets must be aligned with a </a:t>
              </a:r>
              <a:r>
                <a:rPr b="0" i="0" lang="es-MX" sz="1745" u="none" cap="none" strike="noStrike">
                  <a:solidFill>
                    <a:schemeClr val="dk1"/>
                  </a:solidFill>
                  <a:latin typeface="Raleway"/>
                  <a:ea typeface="Raleway"/>
                  <a:cs typeface="Raleway"/>
                  <a:sym typeface="Raleway"/>
                  <a:extLst>
                    <a:ext uri="http://customooxmlschemas.google.com/">
                      <go:slidesCustomData xmlns:go="http://customooxmlschemas.google.com/" textRoundtripDataId="10"/>
                    </a:ext>
                  </a:extLst>
                </a:rPr>
                <a:t>1.5°C</a:t>
              </a:r>
              <a:r>
                <a:rPr b="0" i="0" lang="es-MX" sz="1745" u="none" cap="none" strike="noStrike">
                  <a:solidFill>
                    <a:schemeClr val="dk1"/>
                  </a:solidFill>
                  <a:latin typeface="Raleway"/>
                  <a:ea typeface="Raleway"/>
                  <a:cs typeface="Raleway"/>
                  <a:sym typeface="Raleway"/>
                </a:rPr>
                <a:t> scenario.</a:t>
              </a:r>
              <a:endParaRPr b="0" i="0" sz="1745" u="none" cap="none" strike="noStrike">
                <a:solidFill>
                  <a:schemeClr val="dk1"/>
                </a:solidFill>
                <a:latin typeface="Raleway"/>
                <a:ea typeface="Raleway"/>
                <a:cs typeface="Raleway"/>
                <a:sym typeface="Raleway"/>
              </a:endParaRPr>
            </a:p>
            <a:p>
              <a:pPr indent="0" lvl="0" marL="809999" marR="0" rtl="0" algn="l">
                <a:lnSpc>
                  <a:spcPct val="105000"/>
                </a:lnSpc>
                <a:spcBef>
                  <a:spcPts val="1000"/>
                </a:spcBef>
                <a:spcAft>
                  <a:spcPts val="0"/>
                </a:spcAft>
                <a:buClr>
                  <a:schemeClr val="dk1"/>
                </a:buClr>
                <a:buSzPts val="1100"/>
                <a:buFont typeface="Arial"/>
                <a:buNone/>
              </a:pPr>
              <a:r>
                <a:rPr b="1" i="0" lang="es-MX" sz="1745" u="none" cap="none" strike="noStrike">
                  <a:solidFill>
                    <a:schemeClr val="dk1"/>
                  </a:solidFill>
                  <a:latin typeface="Raleway"/>
                  <a:ea typeface="Raleway"/>
                  <a:cs typeface="Raleway"/>
                  <a:sym typeface="Raleway"/>
                </a:rPr>
                <a:t>Scope 3 </a:t>
              </a:r>
              <a:r>
                <a:rPr b="0" i="0" lang="es-MX" sz="1745" u="none" cap="none" strike="noStrike">
                  <a:solidFill>
                    <a:schemeClr val="dk1"/>
                  </a:solidFill>
                  <a:latin typeface="Raleway"/>
                  <a:ea typeface="Raleway"/>
                  <a:cs typeface="Raleway"/>
                  <a:sym typeface="Raleway"/>
                </a:rPr>
                <a:t>targets can be aligned with a well-below 2°C scenario. </a:t>
              </a:r>
              <a:endParaRPr b="0" i="0" sz="1300" u="none" cap="none" strike="noStrike">
                <a:solidFill>
                  <a:srgbClr val="000000"/>
                </a:solidFill>
                <a:latin typeface="Arial"/>
                <a:ea typeface="Arial"/>
                <a:cs typeface="Arial"/>
                <a:sym typeface="Arial"/>
              </a:endParaRPr>
            </a:p>
          </p:txBody>
        </p:sp>
        <p:pic>
          <p:nvPicPr>
            <p:cNvPr id="326" name="Google Shape;326;g352a499211e_1_566"/>
            <p:cNvPicPr preferRelativeResize="0"/>
            <p:nvPr/>
          </p:nvPicPr>
          <p:blipFill rotWithShape="1">
            <a:blip r:embed="rId6">
              <a:alphaModFix/>
            </a:blip>
            <a:srcRect b="0" l="0" r="0" t="0"/>
            <a:stretch/>
          </p:blipFill>
          <p:spPr>
            <a:xfrm>
              <a:off x="612000" y="5169232"/>
              <a:ext cx="433025" cy="433037"/>
            </a:xfrm>
            <a:prstGeom prst="rect">
              <a:avLst/>
            </a:prstGeom>
            <a:noFill/>
            <a:ln>
              <a:noFill/>
            </a:ln>
          </p:spPr>
        </p:pic>
      </p:grpSp>
      <p:grpSp>
        <p:nvGrpSpPr>
          <p:cNvPr id="327" name="Google Shape;327;g352a499211e_1_566"/>
          <p:cNvGrpSpPr/>
          <p:nvPr/>
        </p:nvGrpSpPr>
        <p:grpSpPr>
          <a:xfrm>
            <a:off x="6176475" y="5370674"/>
            <a:ext cx="5631600" cy="868500"/>
            <a:chOff x="6176475" y="5370674"/>
            <a:chExt cx="5631600" cy="868500"/>
          </a:xfrm>
        </p:grpSpPr>
        <p:sp>
          <p:nvSpPr>
            <p:cNvPr id="328" name="Google Shape;328;g352a499211e_1_566"/>
            <p:cNvSpPr/>
            <p:nvPr/>
          </p:nvSpPr>
          <p:spPr>
            <a:xfrm>
              <a:off x="6176475" y="5370674"/>
              <a:ext cx="5631600" cy="8685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809999" marR="0" rtl="0" algn="l">
                <a:lnSpc>
                  <a:spcPct val="115000"/>
                </a:lnSpc>
                <a:spcBef>
                  <a:spcPts val="0"/>
                </a:spcBef>
                <a:spcAft>
                  <a:spcPts val="0"/>
                </a:spcAft>
                <a:buClr>
                  <a:schemeClr val="dk1"/>
                </a:buClr>
                <a:buSzPts val="1100"/>
                <a:buFont typeface="Arial"/>
                <a:buNone/>
              </a:pPr>
              <a:r>
                <a:rPr b="0" i="0" lang="es-MX" sz="1700" u="none" cap="none" strike="noStrike">
                  <a:solidFill>
                    <a:schemeClr val="dk1"/>
                  </a:solidFill>
                  <a:latin typeface="Raleway"/>
                  <a:ea typeface="Raleway"/>
                  <a:cs typeface="Raleway"/>
                  <a:sym typeface="Raleway"/>
                </a:rPr>
                <a:t>C</a:t>
              </a:r>
              <a:r>
                <a:rPr b="0" i="0" lang="es-MX" sz="17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11"/>
                    </a:ext>
                  </a:extLst>
                </a:rPr>
                <a:t>ompanies must set a near-term target </a:t>
              </a:r>
              <a:endParaRPr b="0" i="0" sz="17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12"/>
                  </a:ext>
                </a:extLst>
              </a:endParaRPr>
            </a:p>
            <a:p>
              <a:pPr indent="0" lvl="0" marL="809999" marR="0" rtl="0" algn="l">
                <a:lnSpc>
                  <a:spcPct val="115000"/>
                </a:lnSpc>
                <a:spcBef>
                  <a:spcPts val="0"/>
                </a:spcBef>
                <a:spcAft>
                  <a:spcPts val="0"/>
                </a:spcAft>
                <a:buClr>
                  <a:schemeClr val="dk1"/>
                </a:buClr>
                <a:buSzPts val="1100"/>
                <a:buFont typeface="Arial"/>
                <a:buNone/>
              </a:pPr>
              <a:r>
                <a:rPr b="0" i="0" lang="es-MX" sz="17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13"/>
                    </a:ext>
                  </a:extLst>
                </a:rPr>
                <a:t>to be able to set a net-zero target</a:t>
              </a:r>
              <a:r>
                <a:rPr b="0" i="0" lang="es-MX" sz="1700" u="none" cap="none" strike="noStrike">
                  <a:solidFill>
                    <a:schemeClr val="dk1"/>
                  </a:solidFill>
                  <a:latin typeface="Raleway"/>
                  <a:ea typeface="Raleway"/>
                  <a:cs typeface="Raleway"/>
                  <a:sym typeface="Raleway"/>
                </a:rPr>
                <a:t>.</a:t>
              </a:r>
              <a:endParaRPr b="0" i="0" sz="1700" u="none" cap="none" strike="noStrike">
                <a:solidFill>
                  <a:schemeClr val="dk1"/>
                </a:solidFill>
                <a:latin typeface="Raleway"/>
                <a:ea typeface="Raleway"/>
                <a:cs typeface="Raleway"/>
                <a:sym typeface="Raleway"/>
              </a:endParaRPr>
            </a:p>
          </p:txBody>
        </p:sp>
        <p:grpSp>
          <p:nvGrpSpPr>
            <p:cNvPr id="329" name="Google Shape;329;g352a499211e_1_566"/>
            <p:cNvGrpSpPr/>
            <p:nvPr/>
          </p:nvGrpSpPr>
          <p:grpSpPr>
            <a:xfrm rot="-5400000">
              <a:off x="6312424" y="5500656"/>
              <a:ext cx="473400" cy="608519"/>
              <a:chOff x="2567332" y="5045230"/>
              <a:chExt cx="473400" cy="608519"/>
            </a:xfrm>
          </p:grpSpPr>
          <p:sp>
            <p:nvSpPr>
              <p:cNvPr id="330" name="Google Shape;330;g352a499211e_1_566"/>
              <p:cNvSpPr/>
              <p:nvPr/>
            </p:nvSpPr>
            <p:spPr>
              <a:xfrm rot="-8100000">
                <a:off x="2637296" y="5249041"/>
                <a:ext cx="333472" cy="336017"/>
              </a:xfrm>
              <a:prstGeom prst="halfFrame">
                <a:avLst>
                  <a:gd fmla="val 15336" name="adj1"/>
                  <a:gd fmla="val 16996"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352a499211e_1_566"/>
              <p:cNvSpPr/>
              <p:nvPr/>
            </p:nvSpPr>
            <p:spPr>
              <a:xfrm rot="-8100000">
                <a:off x="2637296" y="5113922"/>
                <a:ext cx="333472" cy="336017"/>
              </a:xfrm>
              <a:prstGeom prst="halfFrame">
                <a:avLst>
                  <a:gd fmla="val 14785" name="adj1"/>
                  <a:gd fmla="val 16996"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32" name="Google Shape;332;g352a499211e_1_566"/>
          <p:cNvSpPr txBox="1"/>
          <p:nvPr/>
        </p:nvSpPr>
        <p:spPr>
          <a:xfrm>
            <a:off x="9173307"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34fd077ac37_2_1210"/>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SBTi CORPORATE NET-ZERO STANDARD </a:t>
            </a:r>
            <a:endParaRPr b="1" i="0" sz="2900" u="none" cap="none" strike="noStrike">
              <a:solidFill>
                <a:srgbClr val="5D266D"/>
              </a:solidFill>
              <a:latin typeface="Raleway"/>
              <a:ea typeface="Raleway"/>
              <a:cs typeface="Raleway"/>
              <a:sym typeface="Raleway"/>
            </a:endParaRPr>
          </a:p>
        </p:txBody>
      </p:sp>
      <p:grpSp>
        <p:nvGrpSpPr>
          <p:cNvPr id="339" name="Google Shape;339;g34fd077ac37_2_1210"/>
          <p:cNvGrpSpPr/>
          <p:nvPr/>
        </p:nvGrpSpPr>
        <p:grpSpPr>
          <a:xfrm>
            <a:off x="7064441" y="1542600"/>
            <a:ext cx="4849200" cy="717900"/>
            <a:chOff x="7064441" y="1290695"/>
            <a:chExt cx="4849200" cy="717900"/>
          </a:xfrm>
        </p:grpSpPr>
        <p:sp>
          <p:nvSpPr>
            <p:cNvPr id="340" name="Google Shape;340;g34fd077ac37_2_1210"/>
            <p:cNvSpPr/>
            <p:nvPr/>
          </p:nvSpPr>
          <p:spPr>
            <a:xfrm>
              <a:off x="7064441" y="1290695"/>
              <a:ext cx="4849200" cy="7179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41" name="Google Shape;341;g34fd077ac37_2_1210"/>
            <p:cNvSpPr/>
            <p:nvPr/>
          </p:nvSpPr>
          <p:spPr>
            <a:xfrm flipH="1">
              <a:off x="7139423" y="1469851"/>
              <a:ext cx="360000" cy="360000"/>
            </a:xfrm>
            <a:prstGeom prst="ellipse">
              <a:avLst/>
            </a:prstGeom>
            <a:solidFill>
              <a:srgbClr val="CF414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F7F7F7"/>
                  </a:solidFill>
                  <a:latin typeface="Raleway"/>
                  <a:ea typeface="Raleway"/>
                  <a:cs typeface="Raleway"/>
                  <a:sym typeface="Raleway"/>
                </a:rPr>
                <a:t>1</a:t>
              </a:r>
              <a:endParaRPr b="0" i="0" sz="1467" u="none" cap="none" strike="noStrike">
                <a:solidFill>
                  <a:srgbClr val="000000"/>
                </a:solidFill>
                <a:latin typeface="Raleway"/>
                <a:ea typeface="Raleway"/>
                <a:cs typeface="Raleway"/>
                <a:sym typeface="Raleway"/>
              </a:endParaRPr>
            </a:p>
          </p:txBody>
        </p:sp>
        <p:sp>
          <p:nvSpPr>
            <p:cNvPr id="342" name="Google Shape;342;g34fd077ac37_2_1210"/>
            <p:cNvSpPr/>
            <p:nvPr/>
          </p:nvSpPr>
          <p:spPr>
            <a:xfrm>
              <a:off x="7592911" y="1443727"/>
              <a:ext cx="4140000" cy="4125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chemeClr val="dk1"/>
                  </a:solidFill>
                  <a:latin typeface="Raleway"/>
                  <a:ea typeface="Raleway"/>
                  <a:cs typeface="Raleway"/>
                  <a:sym typeface="Raleway"/>
                </a:rPr>
                <a:t>To set near-term science-based targets</a:t>
              </a:r>
              <a:r>
                <a:rPr b="0" i="0" lang="es-MX" sz="1200" u="none" cap="none" strike="noStrike">
                  <a:solidFill>
                    <a:schemeClr val="dk1"/>
                  </a:solidFill>
                  <a:latin typeface="Raleway"/>
                  <a:ea typeface="Raleway"/>
                  <a:cs typeface="Raleway"/>
                  <a:sym typeface="Raleway"/>
                </a:rPr>
                <a:t>: </a:t>
              </a:r>
              <a:endParaRPr b="0" i="0" sz="1467"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200"/>
                <a:buFont typeface="Arial"/>
                <a:buNone/>
              </a:pPr>
              <a:r>
                <a:rPr b="0" i="0" lang="es-MX" sz="1200" u="none" cap="none" strike="noStrike">
                  <a:solidFill>
                    <a:schemeClr val="dk1"/>
                  </a:solidFill>
                  <a:latin typeface="Raleway"/>
                  <a:ea typeface="Raleway"/>
                  <a:cs typeface="Raleway"/>
                  <a:sym typeface="Raleway"/>
                </a:rPr>
                <a:t>5-10 year emissions reduction targets.*</a:t>
              </a:r>
              <a:endParaRPr b="0" i="0" sz="1467" u="none" cap="none" strike="noStrike">
                <a:solidFill>
                  <a:schemeClr val="dk1"/>
                </a:solidFill>
                <a:latin typeface="Raleway"/>
                <a:ea typeface="Raleway"/>
                <a:cs typeface="Raleway"/>
                <a:sym typeface="Raleway"/>
              </a:endParaRPr>
            </a:p>
          </p:txBody>
        </p:sp>
      </p:grpSp>
      <p:grpSp>
        <p:nvGrpSpPr>
          <p:cNvPr id="343" name="Google Shape;343;g34fd077ac37_2_1210"/>
          <p:cNvGrpSpPr/>
          <p:nvPr/>
        </p:nvGrpSpPr>
        <p:grpSpPr>
          <a:xfrm>
            <a:off x="7064443" y="2398146"/>
            <a:ext cx="4849200" cy="717900"/>
            <a:chOff x="7064443" y="2298641"/>
            <a:chExt cx="4849200" cy="717900"/>
          </a:xfrm>
        </p:grpSpPr>
        <p:sp>
          <p:nvSpPr>
            <p:cNvPr id="344" name="Google Shape;344;g34fd077ac37_2_1210"/>
            <p:cNvSpPr/>
            <p:nvPr/>
          </p:nvSpPr>
          <p:spPr>
            <a:xfrm>
              <a:off x="7064443" y="2298641"/>
              <a:ext cx="4849200" cy="7179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45" name="Google Shape;345;g34fd077ac37_2_1210"/>
            <p:cNvSpPr/>
            <p:nvPr/>
          </p:nvSpPr>
          <p:spPr>
            <a:xfrm flipH="1">
              <a:off x="7139423" y="2477797"/>
              <a:ext cx="360000" cy="360000"/>
            </a:xfrm>
            <a:prstGeom prst="ellipse">
              <a:avLst/>
            </a:prstGeom>
            <a:solidFill>
              <a:srgbClr val="CF414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F7F7F7"/>
                  </a:solidFill>
                  <a:latin typeface="Raleway"/>
                  <a:ea typeface="Raleway"/>
                  <a:cs typeface="Raleway"/>
                  <a:sym typeface="Raleway"/>
                </a:rPr>
                <a:t>2</a:t>
              </a:r>
              <a:endParaRPr b="0" i="0" sz="1467" u="none" cap="none" strike="noStrike">
                <a:solidFill>
                  <a:srgbClr val="000000"/>
                </a:solidFill>
                <a:latin typeface="Raleway"/>
                <a:ea typeface="Raleway"/>
                <a:cs typeface="Raleway"/>
                <a:sym typeface="Raleway"/>
              </a:endParaRPr>
            </a:p>
          </p:txBody>
        </p:sp>
        <p:sp>
          <p:nvSpPr>
            <p:cNvPr id="346" name="Google Shape;346;g34fd077ac37_2_1210"/>
            <p:cNvSpPr/>
            <p:nvPr/>
          </p:nvSpPr>
          <p:spPr>
            <a:xfrm>
              <a:off x="7568047" y="2451673"/>
              <a:ext cx="4140000" cy="4125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chemeClr val="dk1"/>
                  </a:solidFill>
                  <a:latin typeface="Raleway"/>
                  <a:ea typeface="Raleway"/>
                  <a:cs typeface="Raleway"/>
                  <a:sym typeface="Raleway"/>
                </a:rPr>
                <a:t>To set long-term science-based targets: </a:t>
              </a:r>
              <a:endParaRPr b="0" i="0" sz="1467"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200"/>
                <a:buFont typeface="Arial"/>
                <a:buNone/>
              </a:pPr>
              <a:r>
                <a:rPr b="0" i="0" lang="es-MX" sz="1200" u="none" cap="none" strike="noStrike">
                  <a:solidFill>
                    <a:schemeClr val="dk1"/>
                  </a:solidFill>
                  <a:latin typeface="Raleway"/>
                  <a:ea typeface="Raleway"/>
                  <a:cs typeface="Raleway"/>
                  <a:sym typeface="Raleway"/>
                </a:rPr>
                <a:t>Target to reduce emissions to a residual level in line with 1.5°C scenarios by no later than 2050. </a:t>
              </a:r>
              <a:endParaRPr b="0" i="0" sz="1467" u="none" cap="none" strike="noStrike">
                <a:solidFill>
                  <a:schemeClr val="dk1"/>
                </a:solidFill>
                <a:latin typeface="Raleway"/>
                <a:ea typeface="Raleway"/>
                <a:cs typeface="Raleway"/>
                <a:sym typeface="Raleway"/>
              </a:endParaRPr>
            </a:p>
          </p:txBody>
        </p:sp>
      </p:grpSp>
      <p:grpSp>
        <p:nvGrpSpPr>
          <p:cNvPr id="347" name="Google Shape;347;g34fd077ac37_2_1210"/>
          <p:cNvGrpSpPr/>
          <p:nvPr/>
        </p:nvGrpSpPr>
        <p:grpSpPr>
          <a:xfrm>
            <a:off x="7064441" y="3254348"/>
            <a:ext cx="4824300" cy="1158900"/>
            <a:chOff x="7064441" y="4907443"/>
            <a:chExt cx="4824300" cy="1158900"/>
          </a:xfrm>
        </p:grpSpPr>
        <p:sp>
          <p:nvSpPr>
            <p:cNvPr id="348" name="Google Shape;348;g34fd077ac37_2_1210"/>
            <p:cNvSpPr/>
            <p:nvPr/>
          </p:nvSpPr>
          <p:spPr>
            <a:xfrm>
              <a:off x="7064441" y="4907443"/>
              <a:ext cx="4824300" cy="11589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49" name="Google Shape;349;g34fd077ac37_2_1210"/>
            <p:cNvSpPr/>
            <p:nvPr/>
          </p:nvSpPr>
          <p:spPr>
            <a:xfrm flipH="1">
              <a:off x="7139423" y="5306853"/>
              <a:ext cx="360000" cy="360000"/>
            </a:xfrm>
            <a:prstGeom prst="ellipse">
              <a:avLst/>
            </a:prstGeom>
            <a:solidFill>
              <a:srgbClr val="CF414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F7F7F7"/>
                  </a:solidFill>
                  <a:latin typeface="Raleway"/>
                  <a:ea typeface="Raleway"/>
                  <a:cs typeface="Raleway"/>
                  <a:sym typeface="Raleway"/>
                </a:rPr>
                <a:t>3</a:t>
              </a:r>
              <a:endParaRPr b="0" i="0" sz="1467" u="none" cap="none" strike="noStrike">
                <a:solidFill>
                  <a:srgbClr val="000000"/>
                </a:solidFill>
                <a:latin typeface="Raleway"/>
                <a:ea typeface="Raleway"/>
                <a:cs typeface="Raleway"/>
                <a:sym typeface="Raleway"/>
              </a:endParaRPr>
            </a:p>
          </p:txBody>
        </p:sp>
        <p:sp>
          <p:nvSpPr>
            <p:cNvPr id="350" name="Google Shape;350;g34fd077ac37_2_1210"/>
            <p:cNvSpPr/>
            <p:nvPr/>
          </p:nvSpPr>
          <p:spPr>
            <a:xfrm>
              <a:off x="7592911" y="5079433"/>
              <a:ext cx="4140000" cy="8148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chemeClr val="dk1"/>
                  </a:solidFill>
                  <a:latin typeface="Raleway"/>
                  <a:ea typeface="Raleway"/>
                  <a:cs typeface="Raleway"/>
                  <a:sym typeface="Raleway"/>
                </a:rPr>
                <a:t>Neutralization of residual emissions: </a:t>
              </a:r>
              <a:endParaRPr b="0" i="0" sz="1467"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200"/>
                <a:buFont typeface="Arial"/>
                <a:buNone/>
              </a:pPr>
              <a:r>
                <a:rPr b="0" i="0" lang="es-MX" sz="1200" u="none" cap="none" strike="noStrike">
                  <a:solidFill>
                    <a:schemeClr val="dk1"/>
                  </a:solidFill>
                  <a:latin typeface="Raleway"/>
                  <a:ea typeface="Raleway"/>
                  <a:cs typeface="Raleway"/>
                  <a:sym typeface="Raleway"/>
                </a:rPr>
                <a:t>GHGs released into the atmosphere when the company has achieved its long-term science-based targets must be counterbalanced through the permanent removal and storage of carbon from the atmosphere.</a:t>
              </a:r>
              <a:endParaRPr b="0" i="0" sz="1467" u="none" cap="none" strike="noStrike">
                <a:solidFill>
                  <a:schemeClr val="dk1"/>
                </a:solidFill>
                <a:latin typeface="Raleway"/>
                <a:ea typeface="Raleway"/>
                <a:cs typeface="Raleway"/>
                <a:sym typeface="Raleway"/>
              </a:endParaRPr>
            </a:p>
          </p:txBody>
        </p:sp>
      </p:grpSp>
      <p:sp>
        <p:nvSpPr>
          <p:cNvPr id="351" name="Google Shape;351;g34fd077ac37_2_1210"/>
          <p:cNvSpPr/>
          <p:nvPr/>
        </p:nvSpPr>
        <p:spPr>
          <a:xfrm flipH="1">
            <a:off x="8225223" y="6099844"/>
            <a:ext cx="360000" cy="360000"/>
          </a:xfrm>
          <a:prstGeom prst="ellipse">
            <a:avLst/>
          </a:prstGeom>
          <a:solidFill>
            <a:srgbClr val="CF41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7F7F7"/>
              </a:solidFill>
              <a:latin typeface="Raleway"/>
              <a:ea typeface="Raleway"/>
              <a:cs typeface="Raleway"/>
              <a:sym typeface="Raleway"/>
            </a:endParaRPr>
          </a:p>
        </p:txBody>
      </p:sp>
      <p:sp>
        <p:nvSpPr>
          <p:cNvPr id="352" name="Google Shape;352;g34fd077ac37_2_1210"/>
          <p:cNvSpPr/>
          <p:nvPr/>
        </p:nvSpPr>
        <p:spPr>
          <a:xfrm flipH="1">
            <a:off x="9485984" y="6099844"/>
            <a:ext cx="360000" cy="360000"/>
          </a:xfrm>
          <a:prstGeom prst="ellipse">
            <a:avLst/>
          </a:prstGeom>
          <a:solidFill>
            <a:srgbClr val="EBB1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7F7F7"/>
              </a:solidFill>
              <a:latin typeface="Raleway"/>
              <a:ea typeface="Raleway"/>
              <a:cs typeface="Raleway"/>
              <a:sym typeface="Raleway"/>
            </a:endParaRPr>
          </a:p>
        </p:txBody>
      </p:sp>
      <p:sp>
        <p:nvSpPr>
          <p:cNvPr id="353" name="Google Shape;353;g34fd077ac37_2_1210"/>
          <p:cNvSpPr/>
          <p:nvPr/>
        </p:nvSpPr>
        <p:spPr>
          <a:xfrm>
            <a:off x="8585223" y="6073720"/>
            <a:ext cx="788100" cy="4125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333132"/>
                </a:solidFill>
                <a:latin typeface="Raleway"/>
                <a:ea typeface="Raleway"/>
                <a:cs typeface="Raleway"/>
                <a:sym typeface="Raleway"/>
              </a:rPr>
              <a:t>Required</a:t>
            </a:r>
            <a:endParaRPr b="0" i="0" sz="1467" u="none" cap="none" strike="noStrike">
              <a:solidFill>
                <a:srgbClr val="333132"/>
              </a:solidFill>
              <a:latin typeface="Raleway"/>
              <a:ea typeface="Raleway"/>
              <a:cs typeface="Raleway"/>
              <a:sym typeface="Raleway"/>
            </a:endParaRPr>
          </a:p>
        </p:txBody>
      </p:sp>
      <p:sp>
        <p:nvSpPr>
          <p:cNvPr id="354" name="Google Shape;354;g34fd077ac37_2_1210"/>
          <p:cNvSpPr/>
          <p:nvPr/>
        </p:nvSpPr>
        <p:spPr>
          <a:xfrm>
            <a:off x="9845965" y="6073720"/>
            <a:ext cx="1243200" cy="4125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just">
              <a:lnSpc>
                <a:spcPct val="100000"/>
              </a:lnSpc>
              <a:spcBef>
                <a:spcPts val="0"/>
              </a:spcBef>
              <a:spcAft>
                <a:spcPts val="0"/>
              </a:spcAft>
              <a:buClr>
                <a:srgbClr val="000000"/>
              </a:buClr>
              <a:buSzPts val="1200"/>
              <a:buFont typeface="Arial"/>
              <a:buNone/>
            </a:pPr>
            <a:r>
              <a:rPr b="0" i="0" lang="es-MX" sz="1200" u="none" cap="none" strike="noStrike">
                <a:solidFill>
                  <a:srgbClr val="333132"/>
                </a:solidFill>
                <a:latin typeface="Raleway"/>
                <a:ea typeface="Raleway"/>
                <a:cs typeface="Raleway"/>
                <a:sym typeface="Raleway"/>
              </a:rPr>
              <a:t>Recommended</a:t>
            </a:r>
            <a:endParaRPr b="0" i="0" sz="1467" u="none" cap="none" strike="noStrike">
              <a:solidFill>
                <a:srgbClr val="333132"/>
              </a:solidFill>
              <a:latin typeface="Raleway"/>
              <a:ea typeface="Raleway"/>
              <a:cs typeface="Raleway"/>
              <a:sym typeface="Raleway"/>
            </a:endParaRPr>
          </a:p>
        </p:txBody>
      </p:sp>
      <p:sp>
        <p:nvSpPr>
          <p:cNvPr id="355" name="Google Shape;355;g34fd077ac37_2_1210"/>
          <p:cNvSpPr/>
          <p:nvPr/>
        </p:nvSpPr>
        <p:spPr>
          <a:xfrm>
            <a:off x="4027491" y="6197311"/>
            <a:ext cx="180000" cy="180000"/>
          </a:xfrm>
          <a:prstGeom prst="diamond">
            <a:avLst/>
          </a:prstGeom>
          <a:solidFill>
            <a:srgbClr val="42A5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56" name="Google Shape;356;g34fd077ac37_2_1210"/>
          <p:cNvSpPr/>
          <p:nvPr/>
        </p:nvSpPr>
        <p:spPr>
          <a:xfrm>
            <a:off x="4311549" y="6052473"/>
            <a:ext cx="1786500" cy="4122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200"/>
              <a:buFont typeface="Arial"/>
              <a:buNone/>
            </a:pPr>
            <a:r>
              <a:rPr b="0" i="0" lang="es-MX" sz="1200" u="none" cap="none" strike="noStrike">
                <a:solidFill>
                  <a:schemeClr val="dk1"/>
                </a:solidFill>
                <a:latin typeface="Raleway"/>
                <a:ea typeface="Raleway"/>
                <a:cs typeface="Raleway"/>
                <a:sym typeface="Raleway"/>
              </a:rPr>
              <a:t>Net-zero emissions</a:t>
            </a:r>
            <a:endParaRPr b="0" i="0" sz="1467" u="none" cap="none" strike="noStrike">
              <a:solidFill>
                <a:schemeClr val="dk1"/>
              </a:solidFill>
              <a:latin typeface="Raleway"/>
              <a:ea typeface="Raleway"/>
              <a:cs typeface="Raleway"/>
              <a:sym typeface="Raleway"/>
            </a:endParaRPr>
          </a:p>
        </p:txBody>
      </p:sp>
      <p:cxnSp>
        <p:nvCxnSpPr>
          <p:cNvPr id="357" name="Google Shape;357;g34fd077ac37_2_1210"/>
          <p:cNvCxnSpPr/>
          <p:nvPr/>
        </p:nvCxnSpPr>
        <p:spPr>
          <a:xfrm>
            <a:off x="820476" y="2093191"/>
            <a:ext cx="3495900" cy="0"/>
          </a:xfrm>
          <a:prstGeom prst="straightConnector1">
            <a:avLst/>
          </a:prstGeom>
          <a:noFill/>
          <a:ln cap="flat" cmpd="sng" w="28575">
            <a:solidFill>
              <a:srgbClr val="F7E4D4"/>
            </a:solidFill>
            <a:prstDash val="dash"/>
            <a:miter lim="800000"/>
            <a:headEnd len="sm" w="sm" type="none"/>
            <a:tailEnd len="sm" w="sm" type="none"/>
          </a:ln>
        </p:spPr>
      </p:cxnSp>
      <p:cxnSp>
        <p:nvCxnSpPr>
          <p:cNvPr id="358" name="Google Shape;358;g34fd077ac37_2_1210"/>
          <p:cNvCxnSpPr/>
          <p:nvPr/>
        </p:nvCxnSpPr>
        <p:spPr>
          <a:xfrm>
            <a:off x="820476" y="3095628"/>
            <a:ext cx="3495900" cy="0"/>
          </a:xfrm>
          <a:prstGeom prst="straightConnector1">
            <a:avLst/>
          </a:prstGeom>
          <a:noFill/>
          <a:ln cap="flat" cmpd="sng" w="28575">
            <a:solidFill>
              <a:srgbClr val="F7E4D4"/>
            </a:solidFill>
            <a:prstDash val="dash"/>
            <a:miter lim="800000"/>
            <a:headEnd len="sm" w="sm" type="none"/>
            <a:tailEnd len="sm" w="sm" type="none"/>
          </a:ln>
        </p:spPr>
      </p:cxnSp>
      <p:cxnSp>
        <p:nvCxnSpPr>
          <p:cNvPr id="359" name="Google Shape;359;g34fd077ac37_2_1210"/>
          <p:cNvCxnSpPr/>
          <p:nvPr/>
        </p:nvCxnSpPr>
        <p:spPr>
          <a:xfrm>
            <a:off x="820476" y="3883707"/>
            <a:ext cx="3495900" cy="0"/>
          </a:xfrm>
          <a:prstGeom prst="straightConnector1">
            <a:avLst/>
          </a:prstGeom>
          <a:noFill/>
          <a:ln cap="flat" cmpd="sng" w="28575">
            <a:solidFill>
              <a:srgbClr val="F7E4D4"/>
            </a:solidFill>
            <a:prstDash val="dash"/>
            <a:miter lim="800000"/>
            <a:headEnd len="sm" w="sm" type="none"/>
            <a:tailEnd len="sm" w="sm" type="none"/>
          </a:ln>
        </p:spPr>
      </p:cxnSp>
      <p:sp>
        <p:nvSpPr>
          <p:cNvPr id="360" name="Google Shape;360;g34fd077ac37_2_1210"/>
          <p:cNvSpPr/>
          <p:nvPr/>
        </p:nvSpPr>
        <p:spPr>
          <a:xfrm flipH="1" rot="10800000">
            <a:off x="798115" y="4095989"/>
            <a:ext cx="3519989" cy="1505556"/>
          </a:xfrm>
          <a:custGeom>
            <a:rect b="b" l="l" r="r" t="t"/>
            <a:pathLst>
              <a:path extrusionOk="0" h="4332534" w="5046579">
                <a:moveTo>
                  <a:pt x="19253" y="4294392"/>
                </a:moveTo>
                <a:cubicBezTo>
                  <a:pt x="9627" y="2336256"/>
                  <a:pt x="3026" y="865585"/>
                  <a:pt x="2" y="246129"/>
                </a:cubicBezTo>
                <a:cubicBezTo>
                  <a:pt x="-851" y="71338"/>
                  <a:pt x="459991" y="-221551"/>
                  <a:pt x="988857" y="275967"/>
                </a:cubicBezTo>
                <a:cubicBezTo>
                  <a:pt x="1517723" y="773485"/>
                  <a:pt x="2534237" y="2476229"/>
                  <a:pt x="3173199" y="3231238"/>
                </a:cubicBezTo>
                <a:cubicBezTo>
                  <a:pt x="3435161" y="3525526"/>
                  <a:pt x="3360318" y="3554586"/>
                  <a:pt x="5043309" y="3658216"/>
                </a:cubicBezTo>
                <a:cubicBezTo>
                  <a:pt x="5054549" y="4228160"/>
                  <a:pt x="5033620" y="4344520"/>
                  <a:pt x="5028471" y="4331603"/>
                </a:cubicBezTo>
                <a:lnTo>
                  <a:pt x="19253" y="4294392"/>
                </a:lnTo>
                <a:close/>
              </a:path>
            </a:pathLst>
          </a:custGeom>
          <a:gradFill>
            <a:gsLst>
              <a:gs pos="0">
                <a:srgbClr val="F7F7F7">
                  <a:alpha val="0"/>
                </a:srgbClr>
              </a:gs>
              <a:gs pos="52999">
                <a:srgbClr val="ECECEC">
                  <a:alpha val="47058"/>
                </a:srgbClr>
              </a:gs>
              <a:gs pos="97000">
                <a:srgbClr val="D1D1D1"/>
              </a:gs>
              <a:gs pos="100000">
                <a:srgbClr val="D1D1D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61" name="Google Shape;361;g34fd077ac37_2_1210"/>
          <p:cNvSpPr/>
          <p:nvPr/>
        </p:nvSpPr>
        <p:spPr>
          <a:xfrm>
            <a:off x="1165881" y="2182398"/>
            <a:ext cx="209700" cy="1917600"/>
          </a:xfrm>
          <a:prstGeom prst="rect">
            <a:avLst/>
          </a:prstGeom>
          <a:solidFill>
            <a:srgbClr val="1B2A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62" name="Google Shape;362;g34fd077ac37_2_1210"/>
          <p:cNvSpPr/>
          <p:nvPr/>
        </p:nvSpPr>
        <p:spPr>
          <a:xfrm>
            <a:off x="4127407" y="3901754"/>
            <a:ext cx="209700" cy="198300"/>
          </a:xfrm>
          <a:prstGeom prst="rect">
            <a:avLst/>
          </a:prstGeom>
          <a:solidFill>
            <a:srgbClr val="1B2A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cxnSp>
        <p:nvCxnSpPr>
          <p:cNvPr id="363" name="Google Shape;363;g34fd077ac37_2_1210"/>
          <p:cNvCxnSpPr/>
          <p:nvPr/>
        </p:nvCxnSpPr>
        <p:spPr>
          <a:xfrm rot="10800000">
            <a:off x="820476" y="1550842"/>
            <a:ext cx="0" cy="2579700"/>
          </a:xfrm>
          <a:prstGeom prst="straightConnector1">
            <a:avLst/>
          </a:prstGeom>
          <a:noFill/>
          <a:ln cap="flat" cmpd="sng" w="38100">
            <a:solidFill>
              <a:srgbClr val="B9B9B9"/>
            </a:solidFill>
            <a:prstDash val="solid"/>
            <a:miter lim="800000"/>
            <a:headEnd len="sm" w="sm" type="none"/>
            <a:tailEnd len="med" w="med" type="triangle"/>
          </a:ln>
        </p:spPr>
      </p:cxnSp>
      <p:cxnSp>
        <p:nvCxnSpPr>
          <p:cNvPr id="364" name="Google Shape;364;g34fd077ac37_2_1210"/>
          <p:cNvCxnSpPr/>
          <p:nvPr/>
        </p:nvCxnSpPr>
        <p:spPr>
          <a:xfrm>
            <a:off x="811146" y="4121219"/>
            <a:ext cx="4320000" cy="0"/>
          </a:xfrm>
          <a:prstGeom prst="straightConnector1">
            <a:avLst/>
          </a:prstGeom>
          <a:noFill/>
          <a:ln cap="flat" cmpd="sng" w="38100">
            <a:solidFill>
              <a:srgbClr val="B9B9B9"/>
            </a:solidFill>
            <a:prstDash val="solid"/>
            <a:miter lim="800000"/>
            <a:headEnd len="sm" w="sm" type="none"/>
            <a:tailEnd len="med" w="med" type="triangle"/>
          </a:ln>
        </p:spPr>
      </p:cxnSp>
      <p:sp>
        <p:nvSpPr>
          <p:cNvPr id="365" name="Google Shape;365;g34fd077ac37_2_1210"/>
          <p:cNvSpPr/>
          <p:nvPr/>
        </p:nvSpPr>
        <p:spPr>
          <a:xfrm>
            <a:off x="4127407" y="4141561"/>
            <a:ext cx="209700" cy="198000"/>
          </a:xfrm>
          <a:prstGeom prst="rect">
            <a:avLst/>
          </a:prstGeom>
          <a:solidFill>
            <a:srgbClr val="862C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66" name="Google Shape;366;g34fd077ac37_2_1210"/>
          <p:cNvSpPr/>
          <p:nvPr/>
        </p:nvSpPr>
        <p:spPr>
          <a:xfrm>
            <a:off x="5614748" y="3746723"/>
            <a:ext cx="1076700" cy="4875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5D266D"/>
                </a:solidFill>
                <a:latin typeface="Raleway"/>
                <a:ea typeface="Raleway"/>
                <a:cs typeface="Raleway"/>
                <a:sym typeface="Raleway"/>
              </a:rPr>
              <a:t>1.5°C-aligned emissions pathway</a:t>
            </a:r>
            <a:endParaRPr b="0" i="0" sz="1467" u="none" cap="none" strike="noStrike">
              <a:solidFill>
                <a:srgbClr val="000000"/>
              </a:solidFill>
              <a:latin typeface="Raleway"/>
              <a:ea typeface="Raleway"/>
              <a:cs typeface="Raleway"/>
              <a:sym typeface="Raleway"/>
            </a:endParaRPr>
          </a:p>
        </p:txBody>
      </p:sp>
      <p:sp>
        <p:nvSpPr>
          <p:cNvPr id="367" name="Google Shape;367;g34fd077ac37_2_1210"/>
          <p:cNvSpPr txBox="1"/>
          <p:nvPr/>
        </p:nvSpPr>
        <p:spPr>
          <a:xfrm rot="-5400000">
            <a:off x="-197775" y="2762566"/>
            <a:ext cx="1689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rgbClr val="333132"/>
                </a:solidFill>
                <a:latin typeface="Raleway"/>
                <a:ea typeface="Raleway"/>
                <a:cs typeface="Raleway"/>
                <a:sym typeface="Raleway"/>
              </a:rPr>
              <a:t>Emissions (tCO</a:t>
            </a:r>
            <a:r>
              <a:rPr b="1" baseline="-25000" i="0" lang="es-MX" sz="1200" u="none" cap="none" strike="noStrike">
                <a:solidFill>
                  <a:srgbClr val="333132"/>
                </a:solidFill>
                <a:latin typeface="Raleway"/>
                <a:ea typeface="Raleway"/>
                <a:cs typeface="Raleway"/>
                <a:sym typeface="Raleway"/>
              </a:rPr>
              <a:t>2</a:t>
            </a:r>
            <a:r>
              <a:rPr b="1" i="0" lang="es-MX" sz="1200" u="none" cap="none" strike="noStrike">
                <a:solidFill>
                  <a:srgbClr val="333132"/>
                </a:solidFill>
                <a:latin typeface="Raleway"/>
                <a:ea typeface="Raleway"/>
                <a:cs typeface="Raleway"/>
                <a:sym typeface="Raleway"/>
              </a:rPr>
              <a:t>e)</a:t>
            </a:r>
            <a:endParaRPr b="0" i="0" sz="1467" u="none" cap="none" strike="noStrike">
              <a:solidFill>
                <a:srgbClr val="333132"/>
              </a:solidFill>
              <a:latin typeface="Raleway"/>
              <a:ea typeface="Raleway"/>
              <a:cs typeface="Raleway"/>
              <a:sym typeface="Raleway"/>
            </a:endParaRPr>
          </a:p>
        </p:txBody>
      </p:sp>
      <p:sp>
        <p:nvSpPr>
          <p:cNvPr id="368" name="Google Shape;368;g34fd077ac37_2_1210"/>
          <p:cNvSpPr/>
          <p:nvPr/>
        </p:nvSpPr>
        <p:spPr>
          <a:xfrm>
            <a:off x="1586902" y="2290645"/>
            <a:ext cx="209700" cy="1809300"/>
          </a:xfrm>
          <a:prstGeom prst="rect">
            <a:avLst/>
          </a:prstGeom>
          <a:solidFill>
            <a:srgbClr val="1B2A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69" name="Google Shape;369;g34fd077ac37_2_1210"/>
          <p:cNvSpPr/>
          <p:nvPr/>
        </p:nvSpPr>
        <p:spPr>
          <a:xfrm>
            <a:off x="2010320" y="2494978"/>
            <a:ext cx="209700" cy="1605000"/>
          </a:xfrm>
          <a:prstGeom prst="rect">
            <a:avLst/>
          </a:prstGeom>
          <a:solidFill>
            <a:srgbClr val="1B2A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70" name="Google Shape;370;g34fd077ac37_2_1210"/>
          <p:cNvSpPr/>
          <p:nvPr/>
        </p:nvSpPr>
        <p:spPr>
          <a:xfrm>
            <a:off x="2436901" y="2732340"/>
            <a:ext cx="209700" cy="1367700"/>
          </a:xfrm>
          <a:prstGeom prst="rect">
            <a:avLst/>
          </a:prstGeom>
          <a:solidFill>
            <a:srgbClr val="1B2A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71" name="Google Shape;371;g34fd077ac37_2_1210"/>
          <p:cNvSpPr/>
          <p:nvPr/>
        </p:nvSpPr>
        <p:spPr>
          <a:xfrm>
            <a:off x="2860870" y="3078671"/>
            <a:ext cx="209700" cy="1021200"/>
          </a:xfrm>
          <a:prstGeom prst="rect">
            <a:avLst/>
          </a:prstGeom>
          <a:solidFill>
            <a:srgbClr val="1B2A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72" name="Google Shape;372;g34fd077ac37_2_1210"/>
          <p:cNvSpPr/>
          <p:nvPr/>
        </p:nvSpPr>
        <p:spPr>
          <a:xfrm>
            <a:off x="3284288" y="3364476"/>
            <a:ext cx="209700" cy="735600"/>
          </a:xfrm>
          <a:prstGeom prst="rect">
            <a:avLst/>
          </a:prstGeom>
          <a:solidFill>
            <a:srgbClr val="1B2A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73" name="Google Shape;373;g34fd077ac37_2_1210"/>
          <p:cNvSpPr/>
          <p:nvPr/>
        </p:nvSpPr>
        <p:spPr>
          <a:xfrm>
            <a:off x="3707706" y="3636803"/>
            <a:ext cx="209700" cy="463200"/>
          </a:xfrm>
          <a:prstGeom prst="rect">
            <a:avLst/>
          </a:prstGeom>
          <a:solidFill>
            <a:srgbClr val="1B2A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74" name="Google Shape;374;g34fd077ac37_2_1210"/>
          <p:cNvSpPr/>
          <p:nvPr/>
        </p:nvSpPr>
        <p:spPr>
          <a:xfrm>
            <a:off x="4142268" y="4026989"/>
            <a:ext cx="180000" cy="180000"/>
          </a:xfrm>
          <a:prstGeom prst="diamond">
            <a:avLst/>
          </a:prstGeom>
          <a:solidFill>
            <a:srgbClr val="42A5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75" name="Google Shape;375;g34fd077ac37_2_1210"/>
          <p:cNvSpPr/>
          <p:nvPr/>
        </p:nvSpPr>
        <p:spPr>
          <a:xfrm>
            <a:off x="3707706" y="4141560"/>
            <a:ext cx="209700" cy="135900"/>
          </a:xfrm>
          <a:prstGeom prst="rect">
            <a:avLst/>
          </a:prstGeom>
          <a:solidFill>
            <a:srgbClr val="862C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76" name="Google Shape;376;g34fd077ac37_2_1210"/>
          <p:cNvSpPr/>
          <p:nvPr/>
        </p:nvSpPr>
        <p:spPr>
          <a:xfrm>
            <a:off x="3282841" y="4141561"/>
            <a:ext cx="212700" cy="65400"/>
          </a:xfrm>
          <a:prstGeom prst="rect">
            <a:avLst/>
          </a:prstGeom>
          <a:solidFill>
            <a:srgbClr val="862C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77" name="Google Shape;377;g34fd077ac37_2_1210"/>
          <p:cNvSpPr/>
          <p:nvPr/>
        </p:nvSpPr>
        <p:spPr>
          <a:xfrm>
            <a:off x="2864210" y="4141560"/>
            <a:ext cx="203100" cy="45600"/>
          </a:xfrm>
          <a:prstGeom prst="rect">
            <a:avLst/>
          </a:prstGeom>
          <a:solidFill>
            <a:srgbClr val="862C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78" name="Google Shape;378;g34fd077ac37_2_1210"/>
          <p:cNvSpPr/>
          <p:nvPr/>
        </p:nvSpPr>
        <p:spPr>
          <a:xfrm>
            <a:off x="2440066" y="4141560"/>
            <a:ext cx="203400" cy="45600"/>
          </a:xfrm>
          <a:prstGeom prst="rect">
            <a:avLst/>
          </a:prstGeom>
          <a:solidFill>
            <a:srgbClr val="862C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79" name="Google Shape;379;g34fd077ac37_2_1210"/>
          <p:cNvSpPr/>
          <p:nvPr/>
        </p:nvSpPr>
        <p:spPr>
          <a:xfrm>
            <a:off x="797058" y="2134483"/>
            <a:ext cx="4771376" cy="1809938"/>
          </a:xfrm>
          <a:custGeom>
            <a:rect b="b" l="l" r="r" t="t"/>
            <a:pathLst>
              <a:path extrusionOk="0" h="3693751" w="5103076">
                <a:moveTo>
                  <a:pt x="0" y="294725"/>
                </a:moveTo>
                <a:cubicBezTo>
                  <a:pt x="229998" y="-10774"/>
                  <a:pt x="509796" y="-183838"/>
                  <a:pt x="1048624" y="311503"/>
                </a:cubicBezTo>
                <a:cubicBezTo>
                  <a:pt x="1587452" y="806844"/>
                  <a:pt x="2594004" y="2511765"/>
                  <a:pt x="3232966" y="3266774"/>
                </a:cubicBezTo>
                <a:cubicBezTo>
                  <a:pt x="3554193" y="3617629"/>
                  <a:pt x="3420085" y="3590121"/>
                  <a:pt x="5103076" y="3693751"/>
                </a:cubicBezTo>
              </a:path>
            </a:pathLst>
          </a:custGeom>
          <a:noFill/>
          <a:ln cap="flat" cmpd="sng" w="57150">
            <a:solidFill>
              <a:srgbClr val="59175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80" name="Google Shape;380;g34fd077ac37_2_1210"/>
          <p:cNvSpPr/>
          <p:nvPr/>
        </p:nvSpPr>
        <p:spPr>
          <a:xfrm>
            <a:off x="2876353" y="3007816"/>
            <a:ext cx="180000" cy="180000"/>
          </a:xfrm>
          <a:prstGeom prst="diamond">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baseline="-25000" i="0" sz="1867" u="none" cap="none" strike="noStrike">
              <a:solidFill>
                <a:srgbClr val="F7F7F7"/>
              </a:solidFill>
              <a:latin typeface="Raleway"/>
              <a:ea typeface="Raleway"/>
              <a:cs typeface="Raleway"/>
              <a:sym typeface="Raleway"/>
            </a:endParaRPr>
          </a:p>
        </p:txBody>
      </p:sp>
      <p:sp>
        <p:nvSpPr>
          <p:cNvPr id="381" name="Google Shape;381;g34fd077ac37_2_1210"/>
          <p:cNvSpPr/>
          <p:nvPr/>
        </p:nvSpPr>
        <p:spPr>
          <a:xfrm flipH="1">
            <a:off x="3866392" y="3222314"/>
            <a:ext cx="360000" cy="360000"/>
          </a:xfrm>
          <a:prstGeom prst="ellipse">
            <a:avLst/>
          </a:prstGeom>
          <a:solidFill>
            <a:srgbClr val="CF41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MX" sz="1200" u="none" cap="none" strike="noStrike">
                <a:solidFill>
                  <a:srgbClr val="F7F7F7"/>
                </a:solidFill>
                <a:latin typeface="Raleway"/>
                <a:ea typeface="Raleway"/>
                <a:cs typeface="Raleway"/>
                <a:sym typeface="Raleway"/>
              </a:rPr>
              <a:t>2</a:t>
            </a:r>
            <a:endParaRPr b="0" i="0" sz="1467" u="none" cap="none" strike="noStrike">
              <a:solidFill>
                <a:srgbClr val="000000"/>
              </a:solidFill>
              <a:latin typeface="Raleway"/>
              <a:ea typeface="Raleway"/>
              <a:cs typeface="Raleway"/>
              <a:sym typeface="Raleway"/>
            </a:endParaRPr>
          </a:p>
        </p:txBody>
      </p:sp>
      <p:sp>
        <p:nvSpPr>
          <p:cNvPr id="382" name="Google Shape;382;g34fd077ac37_2_1210"/>
          <p:cNvSpPr/>
          <p:nvPr/>
        </p:nvSpPr>
        <p:spPr>
          <a:xfrm>
            <a:off x="3983752" y="5296943"/>
            <a:ext cx="274200" cy="274200"/>
          </a:xfrm>
          <a:prstGeom prst="ellipse">
            <a:avLst/>
          </a:prstGeom>
          <a:solidFill>
            <a:srgbClr val="862C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83" name="Google Shape;383;g34fd077ac37_2_1210"/>
          <p:cNvSpPr/>
          <p:nvPr/>
        </p:nvSpPr>
        <p:spPr>
          <a:xfrm>
            <a:off x="4311549" y="5257287"/>
            <a:ext cx="1629000" cy="4122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200"/>
              <a:buFont typeface="Arial"/>
              <a:buNone/>
            </a:pPr>
            <a:r>
              <a:rPr b="0" i="0" lang="es-MX" sz="1200" u="none" cap="none" strike="noStrike">
                <a:solidFill>
                  <a:schemeClr val="dk1"/>
                </a:solidFill>
                <a:latin typeface="Raleway"/>
                <a:ea typeface="Raleway"/>
                <a:cs typeface="Raleway"/>
                <a:sym typeface="Raleway"/>
              </a:rPr>
              <a:t>Removals</a:t>
            </a:r>
            <a:endParaRPr b="0" i="0" sz="1467" u="none" cap="none" strike="noStrike">
              <a:solidFill>
                <a:schemeClr val="dk1"/>
              </a:solidFill>
              <a:latin typeface="Raleway"/>
              <a:ea typeface="Raleway"/>
              <a:cs typeface="Raleway"/>
              <a:sym typeface="Raleway"/>
            </a:endParaRPr>
          </a:p>
        </p:txBody>
      </p:sp>
      <p:sp>
        <p:nvSpPr>
          <p:cNvPr id="384" name="Google Shape;384;g34fd077ac37_2_1210"/>
          <p:cNvSpPr/>
          <p:nvPr/>
        </p:nvSpPr>
        <p:spPr>
          <a:xfrm>
            <a:off x="3983752" y="4904880"/>
            <a:ext cx="274200" cy="274200"/>
          </a:xfrm>
          <a:prstGeom prst="ellipse">
            <a:avLst/>
          </a:prstGeom>
          <a:solidFill>
            <a:srgbClr val="1B2A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85" name="Google Shape;385;g34fd077ac37_2_1210"/>
          <p:cNvSpPr/>
          <p:nvPr/>
        </p:nvSpPr>
        <p:spPr>
          <a:xfrm>
            <a:off x="4311549" y="4835916"/>
            <a:ext cx="1639200" cy="4122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200"/>
              <a:buFont typeface="Arial"/>
              <a:buNone/>
            </a:pPr>
            <a:r>
              <a:rPr b="0" i="0" lang="es-MX" sz="1200" u="none" cap="none" strike="noStrike">
                <a:solidFill>
                  <a:schemeClr val="dk1"/>
                </a:solidFill>
                <a:latin typeface="Raleway"/>
                <a:ea typeface="Raleway"/>
                <a:cs typeface="Raleway"/>
                <a:sym typeface="Raleway"/>
              </a:rPr>
              <a:t>Abatement within the value chain</a:t>
            </a:r>
            <a:endParaRPr b="0" i="0" sz="1467" u="none" cap="none" strike="noStrike">
              <a:solidFill>
                <a:schemeClr val="dk1"/>
              </a:solidFill>
              <a:latin typeface="Raleway"/>
              <a:ea typeface="Raleway"/>
              <a:cs typeface="Raleway"/>
              <a:sym typeface="Raleway"/>
            </a:endParaRPr>
          </a:p>
        </p:txBody>
      </p:sp>
      <p:sp>
        <p:nvSpPr>
          <p:cNvPr id="386" name="Google Shape;386;g34fd077ac37_2_1210"/>
          <p:cNvSpPr/>
          <p:nvPr/>
        </p:nvSpPr>
        <p:spPr>
          <a:xfrm>
            <a:off x="3983752" y="5709190"/>
            <a:ext cx="274200" cy="274200"/>
          </a:xfrm>
          <a:prstGeom prst="ellipse">
            <a:avLst/>
          </a:prstGeom>
          <a:solidFill>
            <a:srgbClr val="D1D1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387" name="Google Shape;387;g34fd077ac37_2_1210"/>
          <p:cNvSpPr/>
          <p:nvPr/>
        </p:nvSpPr>
        <p:spPr>
          <a:xfrm>
            <a:off x="4311548" y="5640226"/>
            <a:ext cx="2369100" cy="4122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200"/>
              <a:buFont typeface="Arial"/>
              <a:buNone/>
            </a:pPr>
            <a:r>
              <a:rPr b="0" i="0" lang="es-MX" sz="1200" u="none" cap="none" strike="noStrike">
                <a:solidFill>
                  <a:schemeClr val="dk1"/>
                </a:solidFill>
                <a:latin typeface="Raleway"/>
                <a:ea typeface="Raleway"/>
                <a:cs typeface="Raleway"/>
                <a:sym typeface="Raleway"/>
              </a:rPr>
              <a:t>Abatement or removals beyond a company’s value chain</a:t>
            </a:r>
            <a:endParaRPr b="0" i="0" sz="1467" u="none" cap="none" strike="noStrike">
              <a:solidFill>
                <a:schemeClr val="dk1"/>
              </a:solidFill>
              <a:latin typeface="Raleway"/>
              <a:ea typeface="Raleway"/>
              <a:cs typeface="Raleway"/>
              <a:sym typeface="Raleway"/>
            </a:endParaRPr>
          </a:p>
        </p:txBody>
      </p:sp>
      <p:cxnSp>
        <p:nvCxnSpPr>
          <p:cNvPr id="388" name="Google Shape;388;g34fd077ac37_2_1210"/>
          <p:cNvCxnSpPr/>
          <p:nvPr/>
        </p:nvCxnSpPr>
        <p:spPr>
          <a:xfrm>
            <a:off x="1276718" y="2182398"/>
            <a:ext cx="0" cy="896400"/>
          </a:xfrm>
          <a:prstGeom prst="straightConnector1">
            <a:avLst/>
          </a:prstGeom>
          <a:noFill/>
          <a:ln cap="flat" cmpd="sng" w="38100">
            <a:solidFill>
              <a:srgbClr val="FFC000"/>
            </a:solidFill>
            <a:prstDash val="dot"/>
            <a:miter lim="800000"/>
            <a:headEnd len="sm" w="sm" type="none"/>
            <a:tailEnd len="sm" w="sm" type="none"/>
          </a:ln>
        </p:spPr>
      </p:cxnSp>
      <p:cxnSp>
        <p:nvCxnSpPr>
          <p:cNvPr id="389" name="Google Shape;389;g34fd077ac37_2_1210"/>
          <p:cNvCxnSpPr>
            <a:stCxn id="380" idx="3"/>
          </p:cNvCxnSpPr>
          <p:nvPr/>
        </p:nvCxnSpPr>
        <p:spPr>
          <a:xfrm rot="10800000">
            <a:off x="1276753" y="3078616"/>
            <a:ext cx="1779600" cy="19200"/>
          </a:xfrm>
          <a:prstGeom prst="straightConnector1">
            <a:avLst/>
          </a:prstGeom>
          <a:noFill/>
          <a:ln cap="flat" cmpd="sng" w="38100">
            <a:solidFill>
              <a:srgbClr val="FFC000"/>
            </a:solidFill>
            <a:prstDash val="dot"/>
            <a:miter lim="800000"/>
            <a:headEnd len="sm" w="sm" type="none"/>
            <a:tailEnd len="sm" w="sm" type="none"/>
          </a:ln>
        </p:spPr>
      </p:cxnSp>
      <p:cxnSp>
        <p:nvCxnSpPr>
          <p:cNvPr id="390" name="Google Shape;390;g34fd077ac37_2_1210"/>
          <p:cNvCxnSpPr/>
          <p:nvPr/>
        </p:nvCxnSpPr>
        <p:spPr>
          <a:xfrm>
            <a:off x="2965731" y="2154933"/>
            <a:ext cx="0" cy="834300"/>
          </a:xfrm>
          <a:prstGeom prst="straightConnector1">
            <a:avLst/>
          </a:prstGeom>
          <a:noFill/>
          <a:ln cap="flat" cmpd="sng" w="12700">
            <a:solidFill>
              <a:srgbClr val="0E5587"/>
            </a:solidFill>
            <a:prstDash val="dash"/>
            <a:miter lim="800000"/>
            <a:headEnd len="med" w="med" type="triangle"/>
            <a:tailEnd len="med" w="med" type="triangle"/>
          </a:ln>
        </p:spPr>
      </p:cxnSp>
      <p:cxnSp>
        <p:nvCxnSpPr>
          <p:cNvPr id="391" name="Google Shape;391;g34fd077ac37_2_1210"/>
          <p:cNvCxnSpPr/>
          <p:nvPr/>
        </p:nvCxnSpPr>
        <p:spPr>
          <a:xfrm>
            <a:off x="4232268" y="2154933"/>
            <a:ext cx="12600" cy="1673700"/>
          </a:xfrm>
          <a:prstGeom prst="straightConnector1">
            <a:avLst/>
          </a:prstGeom>
          <a:noFill/>
          <a:ln cap="flat" cmpd="sng" w="12700">
            <a:solidFill>
              <a:srgbClr val="0E5587"/>
            </a:solidFill>
            <a:prstDash val="dash"/>
            <a:miter lim="800000"/>
            <a:headEnd len="med" w="med" type="triangle"/>
            <a:tailEnd len="med" w="med" type="triangle"/>
          </a:ln>
        </p:spPr>
      </p:cxnSp>
      <p:sp>
        <p:nvSpPr>
          <p:cNvPr id="392" name="Google Shape;392;g34fd077ac37_2_1210"/>
          <p:cNvSpPr/>
          <p:nvPr/>
        </p:nvSpPr>
        <p:spPr>
          <a:xfrm flipH="1">
            <a:off x="2394493" y="2294260"/>
            <a:ext cx="360000" cy="360000"/>
          </a:xfrm>
          <a:prstGeom prst="ellipse">
            <a:avLst/>
          </a:prstGeom>
          <a:solidFill>
            <a:srgbClr val="CF41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MX" sz="1200" u="none" cap="none" strike="noStrike">
                <a:solidFill>
                  <a:srgbClr val="F7F7F7"/>
                </a:solidFill>
                <a:latin typeface="Raleway"/>
                <a:ea typeface="Raleway"/>
                <a:cs typeface="Raleway"/>
                <a:sym typeface="Raleway"/>
              </a:rPr>
              <a:t>1</a:t>
            </a:r>
            <a:endParaRPr b="0" i="0" sz="1467" u="none" cap="none" strike="noStrike">
              <a:solidFill>
                <a:srgbClr val="000000"/>
              </a:solidFill>
              <a:latin typeface="Raleway"/>
              <a:ea typeface="Raleway"/>
              <a:cs typeface="Raleway"/>
              <a:sym typeface="Raleway"/>
            </a:endParaRPr>
          </a:p>
        </p:txBody>
      </p:sp>
      <p:sp>
        <p:nvSpPr>
          <p:cNvPr id="393" name="Google Shape;393;g34fd077ac37_2_1210"/>
          <p:cNvSpPr/>
          <p:nvPr/>
        </p:nvSpPr>
        <p:spPr>
          <a:xfrm flipH="1">
            <a:off x="4301442" y="4247292"/>
            <a:ext cx="360000" cy="360000"/>
          </a:xfrm>
          <a:prstGeom prst="ellipse">
            <a:avLst/>
          </a:prstGeom>
          <a:solidFill>
            <a:srgbClr val="CF41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MX" sz="1200" u="none" cap="none" strike="noStrike">
                <a:solidFill>
                  <a:srgbClr val="F7F7F7"/>
                </a:solidFill>
                <a:latin typeface="Raleway"/>
                <a:ea typeface="Raleway"/>
                <a:cs typeface="Raleway"/>
                <a:sym typeface="Raleway"/>
              </a:rPr>
              <a:t>3</a:t>
            </a:r>
            <a:endParaRPr b="0" i="0" sz="1467" u="none" cap="none" strike="noStrike">
              <a:solidFill>
                <a:srgbClr val="000000"/>
              </a:solidFill>
              <a:latin typeface="Raleway"/>
              <a:ea typeface="Raleway"/>
              <a:cs typeface="Raleway"/>
              <a:sym typeface="Raleway"/>
            </a:endParaRPr>
          </a:p>
        </p:txBody>
      </p:sp>
      <p:cxnSp>
        <p:nvCxnSpPr>
          <p:cNvPr id="394" name="Google Shape;394;g34fd077ac37_2_1210"/>
          <p:cNvCxnSpPr/>
          <p:nvPr/>
        </p:nvCxnSpPr>
        <p:spPr>
          <a:xfrm>
            <a:off x="1276718" y="1550790"/>
            <a:ext cx="3045600" cy="0"/>
          </a:xfrm>
          <a:prstGeom prst="straightConnector1">
            <a:avLst/>
          </a:prstGeom>
          <a:noFill/>
          <a:ln cap="flat" cmpd="sng" w="12700">
            <a:solidFill>
              <a:srgbClr val="0E5587"/>
            </a:solidFill>
            <a:prstDash val="dot"/>
            <a:miter lim="800000"/>
            <a:headEnd len="med" w="med" type="diamond"/>
            <a:tailEnd len="med" w="med" type="triangle"/>
          </a:ln>
        </p:spPr>
      </p:cxnSp>
      <p:sp>
        <p:nvSpPr>
          <p:cNvPr id="395" name="Google Shape;395;g34fd077ac37_2_1210"/>
          <p:cNvSpPr/>
          <p:nvPr/>
        </p:nvSpPr>
        <p:spPr>
          <a:xfrm>
            <a:off x="1276719" y="1329563"/>
            <a:ext cx="2955600" cy="2319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067"/>
              <a:buFont typeface="Arial"/>
              <a:buNone/>
            </a:pPr>
            <a:r>
              <a:rPr b="0" i="1" lang="es-MX" sz="1067" u="none" cap="none" strike="noStrike">
                <a:solidFill>
                  <a:srgbClr val="333132"/>
                </a:solidFill>
                <a:latin typeface="Raleway"/>
                <a:ea typeface="Raleway"/>
                <a:cs typeface="Raleway"/>
                <a:sym typeface="Raleway"/>
              </a:rPr>
              <a:t>By 2050 at the latest</a:t>
            </a:r>
            <a:endParaRPr b="0" i="0" sz="1467" u="none" cap="none" strike="noStrike">
              <a:solidFill>
                <a:srgbClr val="333132"/>
              </a:solidFill>
              <a:latin typeface="Raleway"/>
              <a:ea typeface="Raleway"/>
              <a:cs typeface="Raleway"/>
              <a:sym typeface="Raleway"/>
            </a:endParaRPr>
          </a:p>
        </p:txBody>
      </p:sp>
      <p:cxnSp>
        <p:nvCxnSpPr>
          <p:cNvPr id="396" name="Google Shape;396;g34fd077ac37_2_1210"/>
          <p:cNvCxnSpPr/>
          <p:nvPr/>
        </p:nvCxnSpPr>
        <p:spPr>
          <a:xfrm>
            <a:off x="1276717" y="1906673"/>
            <a:ext cx="1689000" cy="10500"/>
          </a:xfrm>
          <a:prstGeom prst="straightConnector1">
            <a:avLst/>
          </a:prstGeom>
          <a:noFill/>
          <a:ln cap="flat" cmpd="sng" w="12700">
            <a:solidFill>
              <a:srgbClr val="0E5587"/>
            </a:solidFill>
            <a:prstDash val="dot"/>
            <a:miter lim="800000"/>
            <a:headEnd len="med" w="med" type="diamond"/>
            <a:tailEnd len="med" w="med" type="triangle"/>
          </a:ln>
        </p:spPr>
      </p:cxnSp>
      <p:sp>
        <p:nvSpPr>
          <p:cNvPr id="397" name="Google Shape;397;g34fd077ac37_2_1210"/>
          <p:cNvSpPr/>
          <p:nvPr/>
        </p:nvSpPr>
        <p:spPr>
          <a:xfrm>
            <a:off x="1276718" y="1685446"/>
            <a:ext cx="1689000" cy="2319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1067"/>
              <a:buFont typeface="Arial"/>
              <a:buNone/>
            </a:pPr>
            <a:r>
              <a:rPr b="0" i="1" lang="es-MX" sz="1067" u="none" cap="none" strike="noStrike">
                <a:solidFill>
                  <a:srgbClr val="333132"/>
                </a:solidFill>
                <a:latin typeface="Raleway"/>
                <a:ea typeface="Raleway"/>
                <a:cs typeface="Raleway"/>
                <a:sym typeface="Raleway"/>
              </a:rPr>
              <a:t>5 to 10 years</a:t>
            </a:r>
            <a:endParaRPr b="0" i="0" sz="1467" u="none" cap="none" strike="noStrike">
              <a:solidFill>
                <a:srgbClr val="333132"/>
              </a:solidFill>
              <a:latin typeface="Raleway"/>
              <a:ea typeface="Raleway"/>
              <a:cs typeface="Raleway"/>
              <a:sym typeface="Raleway"/>
            </a:endParaRPr>
          </a:p>
        </p:txBody>
      </p:sp>
      <p:sp>
        <p:nvSpPr>
          <p:cNvPr id="398" name="Google Shape;398;g34fd077ac37_2_1210"/>
          <p:cNvSpPr txBox="1"/>
          <p:nvPr/>
        </p:nvSpPr>
        <p:spPr>
          <a:xfrm>
            <a:off x="416465" y="5598126"/>
            <a:ext cx="3129600" cy="80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33"/>
              <a:buFont typeface="Arial"/>
              <a:buNone/>
            </a:pPr>
            <a:r>
              <a:rPr b="0" i="0" lang="es-MX" sz="1333" u="none" cap="none" strike="noStrike">
                <a:solidFill>
                  <a:schemeClr val="dk1"/>
                </a:solidFill>
                <a:latin typeface="Raleway"/>
                <a:ea typeface="Raleway"/>
                <a:cs typeface="Raleway"/>
                <a:sym typeface="Raleway"/>
              </a:rPr>
              <a:t>*Note: It is still possible to set a near-term target only, without a net-zero target</a:t>
            </a:r>
            <a:endParaRPr b="0" i="0" sz="1333" u="none" cap="none" strike="noStrike">
              <a:solidFill>
                <a:schemeClr val="dk1"/>
              </a:solidFill>
              <a:latin typeface="Raleway"/>
              <a:ea typeface="Raleway"/>
              <a:cs typeface="Raleway"/>
              <a:sym typeface="Raleway"/>
            </a:endParaRPr>
          </a:p>
        </p:txBody>
      </p:sp>
      <p:sp>
        <p:nvSpPr>
          <p:cNvPr id="399" name="Google Shape;399;g34fd077ac37_2_1210"/>
          <p:cNvSpPr txBox="1"/>
          <p:nvPr/>
        </p:nvSpPr>
        <p:spPr>
          <a:xfrm>
            <a:off x="483800" y="833968"/>
            <a:ext cx="8247300" cy="295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FOUR KEY COMPONENTS</a:t>
            </a:r>
            <a:endParaRPr b="0" i="0" sz="1900" u="none" cap="none" strike="noStrike">
              <a:solidFill>
                <a:srgbClr val="333132"/>
              </a:solidFill>
              <a:latin typeface="Raleway"/>
              <a:ea typeface="Raleway"/>
              <a:cs typeface="Raleway"/>
              <a:sym typeface="Raleway"/>
            </a:endParaRPr>
          </a:p>
        </p:txBody>
      </p:sp>
      <p:grpSp>
        <p:nvGrpSpPr>
          <p:cNvPr id="400" name="Google Shape;400;g34fd077ac37_2_1210"/>
          <p:cNvGrpSpPr/>
          <p:nvPr/>
        </p:nvGrpSpPr>
        <p:grpSpPr>
          <a:xfrm>
            <a:off x="7064450" y="4551550"/>
            <a:ext cx="4824300" cy="1275600"/>
            <a:chOff x="7064450" y="3295501"/>
            <a:chExt cx="4824300" cy="1275600"/>
          </a:xfrm>
        </p:grpSpPr>
        <p:sp>
          <p:nvSpPr>
            <p:cNvPr id="401" name="Google Shape;401;g34fd077ac37_2_1210"/>
            <p:cNvSpPr/>
            <p:nvPr/>
          </p:nvSpPr>
          <p:spPr>
            <a:xfrm>
              <a:off x="7064450" y="3295501"/>
              <a:ext cx="4824300" cy="12756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7F7F7"/>
                </a:solidFill>
                <a:latin typeface="Raleway"/>
                <a:ea typeface="Raleway"/>
                <a:cs typeface="Raleway"/>
                <a:sym typeface="Raleway"/>
              </a:endParaRPr>
            </a:p>
          </p:txBody>
        </p:sp>
        <p:sp>
          <p:nvSpPr>
            <p:cNvPr id="402" name="Google Shape;402;g34fd077ac37_2_1210"/>
            <p:cNvSpPr/>
            <p:nvPr/>
          </p:nvSpPr>
          <p:spPr>
            <a:xfrm>
              <a:off x="7568050" y="3438600"/>
              <a:ext cx="4140000" cy="983700"/>
            </a:xfrm>
            <a:prstGeom prst="foldedCorner">
              <a:avLst>
                <a:gd fmla="val 0" name="adj"/>
              </a:avLst>
            </a:prstGeom>
            <a:no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14"/>
                    </a:ext>
                  </a:extLst>
                </a:rPr>
                <a:t>Beyond</a:t>
              </a:r>
              <a:r>
                <a:rPr b="1" i="0" lang="es-MX" sz="12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15"/>
                    </a:ext>
                  </a:extLst>
                </a:rPr>
                <a:t> value chain mitigation: </a:t>
              </a:r>
              <a:endParaRPr b="0" i="0" sz="1467" u="none" cap="none" strike="noStrike">
                <a:solidFill>
                  <a:schemeClr val="dk1"/>
                </a:solidFill>
                <a:latin typeface="Raleway"/>
                <a:ea typeface="Raleway"/>
                <a:cs typeface="Raleway"/>
                <a:sym typeface="Raleway"/>
                <a:extLst>
                  <a:ext uri="http://customooxmlschemas.google.com/">
                    <go:slidesCustomData xmlns:go="http://customooxmlschemas.google.com/" textRoundtripDataId="16"/>
                  </a:ext>
                </a:extLst>
              </a:endParaRPr>
            </a:p>
            <a:p>
              <a:pPr indent="0" lvl="0" marL="0" marR="0" rtl="0" algn="l">
                <a:lnSpc>
                  <a:spcPct val="100000"/>
                </a:lnSpc>
                <a:spcBef>
                  <a:spcPts val="0"/>
                </a:spcBef>
                <a:spcAft>
                  <a:spcPts val="0"/>
                </a:spcAft>
                <a:buClr>
                  <a:srgbClr val="000000"/>
                </a:buClr>
                <a:buSzPts val="1200"/>
                <a:buFont typeface="Arial"/>
                <a:buNone/>
              </a:pPr>
              <a:r>
                <a:rPr b="0" i="0" lang="es-MX" sz="12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17"/>
                    </a:ext>
                  </a:extLst>
                </a:rPr>
                <a:t>Companies should take action or make investments outside their own value chains to mitigate GHG emissions, in addition to their near- and long-term science-based targets. </a:t>
              </a:r>
              <a:endParaRPr b="0" i="0" sz="1467" u="none" cap="none" strike="noStrike">
                <a:solidFill>
                  <a:schemeClr val="dk1"/>
                </a:solidFill>
                <a:highlight>
                  <a:srgbClr val="FFFF00"/>
                </a:highlight>
                <a:latin typeface="Raleway"/>
                <a:ea typeface="Raleway"/>
                <a:cs typeface="Raleway"/>
                <a:sym typeface="Raleway"/>
              </a:endParaRPr>
            </a:p>
          </p:txBody>
        </p:sp>
        <p:sp>
          <p:nvSpPr>
            <p:cNvPr id="403" name="Google Shape;403;g34fd077ac37_2_1210"/>
            <p:cNvSpPr/>
            <p:nvPr/>
          </p:nvSpPr>
          <p:spPr>
            <a:xfrm flipH="1">
              <a:off x="7139424" y="3750450"/>
              <a:ext cx="360000" cy="360000"/>
            </a:xfrm>
            <a:prstGeom prst="ellipse">
              <a:avLst/>
            </a:prstGeom>
            <a:solidFill>
              <a:srgbClr val="EBB1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MX" sz="1200" u="none" cap="none" strike="noStrike">
                  <a:solidFill>
                    <a:srgbClr val="F7F7F7"/>
                  </a:solidFill>
                  <a:latin typeface="Raleway"/>
                  <a:ea typeface="Raleway"/>
                  <a:cs typeface="Raleway"/>
                  <a:sym typeface="Raleway"/>
                </a:rPr>
                <a:t>4</a:t>
              </a:r>
              <a:endParaRPr b="0" i="0" sz="1467" u="none" cap="none" strike="noStrike">
                <a:solidFill>
                  <a:srgbClr val="000000"/>
                </a:solidFill>
                <a:latin typeface="Raleway"/>
                <a:ea typeface="Raleway"/>
                <a:cs typeface="Raleway"/>
                <a:sym typeface="Raleway"/>
              </a:endParaRPr>
            </a:p>
          </p:txBody>
        </p:sp>
      </p:grpSp>
      <p:sp>
        <p:nvSpPr>
          <p:cNvPr id="404" name="Google Shape;404;g34fd077ac37_2_1210"/>
          <p:cNvSpPr/>
          <p:nvPr/>
        </p:nvSpPr>
        <p:spPr>
          <a:xfrm flipH="1">
            <a:off x="1261368" y="4527366"/>
            <a:ext cx="360000" cy="360000"/>
          </a:xfrm>
          <a:prstGeom prst="ellipse">
            <a:avLst/>
          </a:prstGeom>
          <a:solidFill>
            <a:srgbClr val="EBB1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MX" sz="1200" u="none" cap="none" strike="noStrike">
                <a:solidFill>
                  <a:srgbClr val="F7F7F7"/>
                </a:solidFill>
                <a:latin typeface="Raleway"/>
                <a:ea typeface="Raleway"/>
                <a:cs typeface="Raleway"/>
                <a:sym typeface="Raleway"/>
              </a:rPr>
              <a:t>4</a:t>
            </a:r>
            <a:endParaRPr b="0" i="0" sz="1467" u="none" cap="none" strike="noStrike">
              <a:solidFill>
                <a:srgbClr val="000000"/>
              </a:solidFill>
              <a:latin typeface="Raleway"/>
              <a:ea typeface="Raleway"/>
              <a:cs typeface="Raleway"/>
              <a:sym typeface="Raleway"/>
            </a:endParaRPr>
          </a:p>
        </p:txBody>
      </p:sp>
      <p:sp>
        <p:nvSpPr>
          <p:cNvPr id="405" name="Google Shape;405;g34fd077ac37_2_1210"/>
          <p:cNvSpPr txBox="1"/>
          <p:nvPr/>
        </p:nvSpPr>
        <p:spPr>
          <a:xfrm>
            <a:off x="9173307"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37172bf02a6_1_5"/>
          <p:cNvSpPr txBox="1"/>
          <p:nvPr>
            <p:ph idx="4294967295" type="body"/>
          </p:nvPr>
        </p:nvSpPr>
        <p:spPr>
          <a:xfrm>
            <a:off x="440850" y="1190200"/>
            <a:ext cx="11310300" cy="2685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800"/>
              </a:spcBef>
              <a:spcAft>
                <a:spcPts val="0"/>
              </a:spcAft>
              <a:buSzPts val="2800"/>
              <a:buNone/>
            </a:pPr>
            <a:r>
              <a:t/>
            </a:r>
            <a:endParaRPr sz="1700"/>
          </a:p>
          <a:p>
            <a:pPr indent="-292100" lvl="0" marL="742950" marR="0" rtl="0" algn="l">
              <a:lnSpc>
                <a:spcPct val="115000"/>
              </a:lnSpc>
              <a:spcBef>
                <a:spcPts val="800"/>
              </a:spcBef>
              <a:spcAft>
                <a:spcPts val="0"/>
              </a:spcAft>
              <a:buSzPts val="1800"/>
              <a:buFont typeface="Arial"/>
              <a:buChar char="●"/>
            </a:pPr>
            <a:r>
              <a:rPr b="1" lang="es-MX" sz="1800">
                <a:latin typeface="Raleway"/>
                <a:ea typeface="Raleway"/>
                <a:cs typeface="Raleway"/>
                <a:sym typeface="Raleway"/>
              </a:rPr>
              <a:t>Large companies</a:t>
            </a:r>
            <a:r>
              <a:rPr lang="es-MX" sz="1800">
                <a:latin typeface="Raleway"/>
                <a:ea typeface="Raleway"/>
                <a:cs typeface="Raleway"/>
                <a:sym typeface="Raleway"/>
              </a:rPr>
              <a:t>. We recommend </a:t>
            </a:r>
            <a:r>
              <a:rPr lang="es-MX" sz="1800" u="sng">
                <a:solidFill>
                  <a:schemeClr val="hlink"/>
                </a:solidFill>
                <a:latin typeface="Raleway"/>
                <a:ea typeface="Raleway"/>
                <a:cs typeface="Raleway"/>
                <a:sym typeface="Raleway"/>
                <a:hlinkClick r:id="rId3"/>
                <a:extLst>
                  <a:ext uri="http://customooxmlschemas.google.com/">
                    <go:slidesCustomData xmlns:go="http://customooxmlschemas.google.com/" textRoundtripDataId="18"/>
                  </a:ext>
                </a:extLst>
              </a:rPr>
              <a:t>companies</a:t>
            </a:r>
            <a:r>
              <a:rPr lang="es-MX" sz="1800">
                <a:latin typeface="Raleway"/>
                <a:ea typeface="Raleway"/>
                <a:cs typeface="Raleway"/>
                <a:sym typeface="Raleway"/>
                <a:extLst>
                  <a:ext uri="http://customooxmlschemas.google.com/">
                    <go:slidesCustomData xmlns:go="http://customooxmlschemas.google.com/" textRoundtripDataId="19"/>
                  </a:ext>
                </a:extLst>
              </a:rPr>
              <a:t> </a:t>
            </a:r>
            <a:r>
              <a:rPr i="0" lang="es-MX" sz="1800" u="none" cap="none" strike="noStrike">
                <a:latin typeface="Raleway"/>
                <a:ea typeface="Raleway"/>
                <a:cs typeface="Raleway"/>
                <a:sym typeface="Raleway"/>
                <a:extLst>
                  <a:ext uri="http://customooxmlschemas.google.com/">
                    <go:slidesCustomData xmlns:go="http://customooxmlschemas.google.com/" textRoundtripDataId="20"/>
                  </a:ext>
                </a:extLst>
              </a:rPr>
              <a:t>at the parent company level, but </a:t>
            </a:r>
            <a:r>
              <a:rPr i="0" lang="es-MX" sz="1800" u="none" cap="none" strike="noStrike">
                <a:latin typeface="Raleway"/>
                <a:ea typeface="Raleway"/>
                <a:cs typeface="Raleway"/>
                <a:sym typeface="Raleway"/>
              </a:rPr>
              <a:t>subsidiaries are also</a:t>
            </a:r>
            <a:r>
              <a:rPr lang="es-MX" sz="1800">
                <a:latin typeface="Raleway"/>
                <a:ea typeface="Raleway"/>
                <a:cs typeface="Raleway"/>
                <a:sym typeface="Raleway"/>
              </a:rPr>
              <a:t> </a:t>
            </a:r>
            <a:r>
              <a:rPr i="0" lang="es-MX" sz="1800" u="none" cap="none" strike="noStrike">
                <a:latin typeface="Raleway"/>
                <a:ea typeface="Raleway"/>
                <a:cs typeface="Raleway"/>
                <a:sym typeface="Raleway"/>
              </a:rPr>
              <a:t>welcome to join. </a:t>
            </a:r>
            <a:endParaRPr i="0" sz="1800" u="none" cap="none" strike="noStrike">
              <a:latin typeface="Raleway"/>
              <a:ea typeface="Raleway"/>
              <a:cs typeface="Raleway"/>
              <a:sym typeface="Raleway"/>
            </a:endParaRPr>
          </a:p>
          <a:p>
            <a:pPr indent="-292100" lvl="0" marL="742950" marR="0" rtl="0" algn="l">
              <a:lnSpc>
                <a:spcPct val="115000"/>
              </a:lnSpc>
              <a:spcBef>
                <a:spcPts val="800"/>
              </a:spcBef>
              <a:spcAft>
                <a:spcPts val="0"/>
              </a:spcAft>
              <a:buSzPts val="1800"/>
              <a:buFont typeface="Arial"/>
              <a:buChar char="●"/>
            </a:pPr>
            <a:r>
              <a:rPr b="1" i="0" lang="es-MX" sz="1800" u="sng" cap="none" strike="noStrike">
                <a:solidFill>
                  <a:schemeClr val="hlink"/>
                </a:solidFill>
                <a:latin typeface="Raleway"/>
                <a:ea typeface="Raleway"/>
                <a:cs typeface="Raleway"/>
                <a:sym typeface="Raleway"/>
                <a:hlinkClick r:id="rId4"/>
              </a:rPr>
              <a:t>Financial institutions</a:t>
            </a:r>
            <a:r>
              <a:rPr lang="es-MX" sz="1800">
                <a:latin typeface="Raleway"/>
                <a:ea typeface="Raleway"/>
                <a:cs typeface="Raleway"/>
                <a:sym typeface="Raleway"/>
              </a:rPr>
              <a:t> including </a:t>
            </a:r>
            <a:r>
              <a:rPr i="0" lang="es-MX" sz="1800" u="none" cap="none" strike="noStrike">
                <a:latin typeface="Raleway"/>
                <a:ea typeface="Raleway"/>
                <a:cs typeface="Raleway"/>
                <a:sym typeface="Raleway"/>
              </a:rPr>
              <a:t>banks, investors, insurance companies, pension funds and others.</a:t>
            </a:r>
            <a:endParaRPr i="0" sz="1800" u="none" cap="none" strike="noStrike">
              <a:latin typeface="Raleway"/>
              <a:ea typeface="Raleway"/>
              <a:cs typeface="Raleway"/>
              <a:sym typeface="Raleway"/>
            </a:endParaRPr>
          </a:p>
          <a:p>
            <a:pPr indent="-292100" lvl="0" marL="742950" marR="0" rtl="0" algn="l">
              <a:lnSpc>
                <a:spcPct val="115000"/>
              </a:lnSpc>
              <a:spcBef>
                <a:spcPts val="800"/>
              </a:spcBef>
              <a:spcAft>
                <a:spcPts val="0"/>
              </a:spcAft>
              <a:buSzPts val="1800"/>
              <a:buFont typeface="Raleway"/>
              <a:buChar char="●"/>
            </a:pPr>
            <a:r>
              <a:rPr b="1" lang="es-MX" sz="1800">
                <a:latin typeface="Raleway"/>
                <a:ea typeface="Raleway"/>
                <a:cs typeface="Raleway"/>
                <a:sym typeface="Raleway"/>
              </a:rPr>
              <a:t>Small and Medium-Sized Enterprises (SMEs)</a:t>
            </a:r>
            <a:r>
              <a:rPr lang="es-MX" sz="1800">
                <a:latin typeface="Raleway"/>
                <a:ea typeface="Raleway"/>
                <a:cs typeface="Raleway"/>
                <a:sym typeface="Raleway"/>
              </a:rPr>
              <a:t> that qualify for the initiative’s </a:t>
            </a:r>
            <a:r>
              <a:rPr lang="es-MX" sz="1800" u="sng">
                <a:solidFill>
                  <a:schemeClr val="hlink"/>
                </a:solidFill>
                <a:latin typeface="Raleway"/>
                <a:ea typeface="Raleway"/>
                <a:cs typeface="Raleway"/>
                <a:sym typeface="Raleway"/>
                <a:hlinkClick r:id="rId5"/>
              </a:rPr>
              <a:t>SME target validation route</a:t>
            </a:r>
            <a:r>
              <a:rPr lang="es-MX" sz="1800">
                <a:latin typeface="Raleway"/>
                <a:ea typeface="Raleway"/>
                <a:cs typeface="Raleway"/>
                <a:sym typeface="Raleway"/>
              </a:rPr>
              <a:t>.</a:t>
            </a:r>
            <a:endParaRPr sz="1800">
              <a:latin typeface="Raleway"/>
              <a:ea typeface="Raleway"/>
              <a:cs typeface="Raleway"/>
              <a:sym typeface="Raleway"/>
            </a:endParaRPr>
          </a:p>
          <a:p>
            <a:pPr indent="-292100" lvl="0" marL="742950" marR="0" rtl="0" algn="l">
              <a:lnSpc>
                <a:spcPct val="115000"/>
              </a:lnSpc>
              <a:spcBef>
                <a:spcPts val="800"/>
              </a:spcBef>
              <a:spcAft>
                <a:spcPts val="0"/>
              </a:spcAft>
              <a:buSzPts val="1800"/>
              <a:buFont typeface="Raleway"/>
              <a:buChar char="●"/>
            </a:pPr>
            <a:r>
              <a:rPr lang="es-MX" sz="1800">
                <a:latin typeface="Raleway"/>
                <a:ea typeface="Raleway"/>
                <a:cs typeface="Raleway"/>
                <a:sym typeface="Raleway"/>
              </a:rPr>
              <a:t>Commitments and validations for </a:t>
            </a:r>
            <a:r>
              <a:rPr lang="es-MX" sz="1800" u="sng">
                <a:solidFill>
                  <a:schemeClr val="hlink"/>
                </a:solidFill>
                <a:latin typeface="Raleway"/>
                <a:ea typeface="Raleway"/>
                <a:cs typeface="Raleway"/>
                <a:sym typeface="Raleway"/>
                <a:hlinkClick r:id="rId6"/>
              </a:rPr>
              <a:t>fossil fuel companies</a:t>
            </a:r>
            <a:r>
              <a:rPr lang="es-MX" sz="1800">
                <a:latin typeface="Raleway"/>
                <a:ea typeface="Raleway"/>
                <a:cs typeface="Raleway"/>
                <a:sym typeface="Raleway"/>
              </a:rPr>
              <a:t> are paused.</a:t>
            </a:r>
            <a:endParaRPr sz="1800">
              <a:latin typeface="Raleway"/>
              <a:ea typeface="Raleway"/>
              <a:cs typeface="Raleway"/>
              <a:sym typeface="Raleway"/>
            </a:endParaRPr>
          </a:p>
        </p:txBody>
      </p:sp>
      <p:sp>
        <p:nvSpPr>
          <p:cNvPr id="411" name="Google Shape;411;g37172bf02a6_1_5"/>
          <p:cNvSpPr txBox="1"/>
          <p:nvPr/>
        </p:nvSpPr>
        <p:spPr>
          <a:xfrm>
            <a:off x="483800" y="419325"/>
            <a:ext cx="9857100" cy="502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WHO IS ELIGIBLE TO SET SCIENCE-BASED TARGETS?</a:t>
            </a:r>
            <a:endParaRPr b="1" i="0" sz="2900" u="none" cap="none" strike="noStrike">
              <a:solidFill>
                <a:srgbClr val="5D266D"/>
              </a:solidFill>
              <a:latin typeface="Raleway"/>
              <a:ea typeface="Raleway"/>
              <a:cs typeface="Raleway"/>
              <a:sym typeface="Raleway"/>
            </a:endParaRPr>
          </a:p>
        </p:txBody>
      </p:sp>
      <p:pic>
        <p:nvPicPr>
          <p:cNvPr id="412" name="Google Shape;412;g37172bf02a6_1_5" title="solar thin.jpg"/>
          <p:cNvPicPr preferRelativeResize="0"/>
          <p:nvPr/>
        </p:nvPicPr>
        <p:blipFill rotWithShape="1">
          <a:blip r:embed="rId7">
            <a:alphaModFix/>
          </a:blip>
          <a:srcRect b="22268" l="0" r="0" t="41433"/>
          <a:stretch/>
        </p:blipFill>
        <p:spPr>
          <a:xfrm>
            <a:off x="0" y="4550875"/>
            <a:ext cx="12192000" cy="23071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A4A"/>
        </a:solidFill>
      </p:bgPr>
    </p:bg>
    <p:spTree>
      <p:nvGrpSpPr>
        <p:cNvPr id="416" name="Shape 416"/>
        <p:cNvGrpSpPr/>
        <p:nvPr/>
      </p:nvGrpSpPr>
      <p:grpSpPr>
        <a:xfrm>
          <a:off x="0" y="0"/>
          <a:ext cx="0" cy="0"/>
          <a:chOff x="0" y="0"/>
          <a:chExt cx="0" cy="0"/>
        </a:xfrm>
      </p:grpSpPr>
      <p:sp>
        <p:nvSpPr>
          <p:cNvPr id="417" name="Google Shape;417;p33"/>
          <p:cNvSpPr txBox="1"/>
          <p:nvPr/>
        </p:nvSpPr>
        <p:spPr>
          <a:xfrm>
            <a:off x="6806775" y="2228600"/>
            <a:ext cx="5067300" cy="2644200"/>
          </a:xfrm>
          <a:prstGeom prst="rect">
            <a:avLst/>
          </a:prstGeom>
          <a:noFill/>
          <a:ln>
            <a:noFill/>
          </a:ln>
        </p:spPr>
        <p:txBody>
          <a:bodyPr anchorCtr="0" anchor="ctr" bIns="45700" lIns="91425" spcFirstLastPara="1" rIns="91425" wrap="square" tIns="45700">
            <a:noAutofit/>
          </a:bodyPr>
          <a:lstStyle/>
          <a:p>
            <a:pPr indent="-638175" lvl="0" marL="723900" marR="0" rtl="0" algn="l">
              <a:lnSpc>
                <a:spcPct val="100000"/>
              </a:lnSpc>
              <a:spcBef>
                <a:spcPts val="0"/>
              </a:spcBef>
              <a:spcAft>
                <a:spcPts val="0"/>
              </a:spcAft>
              <a:buClr>
                <a:srgbClr val="000000"/>
              </a:buClr>
              <a:buSzPts val="4000"/>
              <a:buFont typeface="Arial"/>
              <a:buNone/>
            </a:pPr>
            <a:r>
              <a:rPr b="1" i="0" lang="es-MX" sz="3700" u="none" cap="none" strike="noStrike">
                <a:solidFill>
                  <a:schemeClr val="lt1"/>
                </a:solidFill>
                <a:latin typeface="Raleway"/>
                <a:ea typeface="Raleway"/>
                <a:cs typeface="Raleway"/>
                <a:sym typeface="Raleway"/>
              </a:rPr>
              <a:t>I</a:t>
            </a:r>
            <a:r>
              <a:rPr b="1" lang="es-MX" sz="3700">
                <a:solidFill>
                  <a:schemeClr val="lt1"/>
                </a:solidFill>
                <a:latin typeface="Raleway"/>
                <a:ea typeface="Raleway"/>
                <a:cs typeface="Raleway"/>
                <a:sym typeface="Raleway"/>
              </a:rPr>
              <a:t>V</a:t>
            </a:r>
            <a:r>
              <a:rPr b="1" i="0" lang="es-MX" sz="3700" u="none" cap="none" strike="noStrike">
                <a:solidFill>
                  <a:schemeClr val="lt1"/>
                </a:solidFill>
                <a:latin typeface="Raleway"/>
                <a:ea typeface="Raleway"/>
                <a:cs typeface="Raleway"/>
                <a:sym typeface="Raleway"/>
              </a:rPr>
              <a:t>. </a:t>
            </a:r>
            <a:r>
              <a:rPr b="1" i="0" lang="es-MX" sz="3700" u="none" cap="none" strike="noStrike">
                <a:solidFill>
                  <a:schemeClr val="lt1"/>
                </a:solidFill>
                <a:latin typeface="Raleway"/>
                <a:ea typeface="Raleway"/>
                <a:cs typeface="Raleway"/>
                <a:sym typeface="Raleway"/>
                <a:extLst>
                  <a:ext uri="http://customooxmlschemas.google.com/">
                    <go:slidesCustomData xmlns:go="http://customooxmlschemas.google.com/" textRoundtripDataId="21"/>
                  </a:ext>
                </a:extLst>
              </a:rPr>
              <a:t>WHAT ARE THE BENEFITS OF SETTING SCIENCE-BASED TARGETS? </a:t>
            </a:r>
            <a:endParaRPr b="1" i="0" sz="3700" u="none" cap="none" strike="noStrike">
              <a:solidFill>
                <a:srgbClr val="000000"/>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6c858aecab_0_153"/>
          <p:cNvSpPr txBox="1"/>
          <p:nvPr/>
        </p:nvSpPr>
        <p:spPr>
          <a:xfrm>
            <a:off x="5132000" y="3333344"/>
            <a:ext cx="5700600" cy="465300"/>
          </a:xfrm>
          <a:prstGeom prst="rect">
            <a:avLst/>
          </a:prstGeom>
          <a:noFill/>
          <a:ln>
            <a:noFill/>
          </a:ln>
        </p:spPr>
        <p:txBody>
          <a:bodyPr anchorCtr="0" anchor="t" bIns="91425" lIns="91425" spcFirstLastPara="1" rIns="91425" wrap="square" tIns="91425">
            <a:noAutofit/>
          </a:bodyPr>
          <a:lstStyle/>
          <a:p>
            <a:pPr indent="0" lvl="0" marL="546100" marR="0" rtl="0" algn="l">
              <a:lnSpc>
                <a:spcPct val="100000"/>
              </a:lnSpc>
              <a:spcBef>
                <a:spcPts val="0"/>
              </a:spcBef>
              <a:spcAft>
                <a:spcPts val="0"/>
              </a:spcAft>
              <a:buClr>
                <a:srgbClr val="000000"/>
              </a:buClr>
              <a:buSzPts val="2000"/>
              <a:buFont typeface="Arial"/>
              <a:buNone/>
            </a:pPr>
            <a:r>
              <a:rPr b="0" i="0" lang="es-MX" sz="2000" u="none" cap="none" strike="noStrike">
                <a:solidFill>
                  <a:schemeClr val="dk1"/>
                </a:solidFill>
                <a:latin typeface="Raleway"/>
                <a:ea typeface="Raleway"/>
                <a:cs typeface="Raleway"/>
                <a:sym typeface="Raleway"/>
              </a:rPr>
              <a:t>Enhance brand reputation.</a:t>
            </a:r>
            <a:endParaRPr b="0" i="0" sz="2000" u="none" cap="none" strike="noStrike">
              <a:solidFill>
                <a:schemeClr val="dk1"/>
              </a:solidFill>
              <a:latin typeface="Raleway"/>
              <a:ea typeface="Raleway"/>
              <a:cs typeface="Raleway"/>
              <a:sym typeface="Raleway"/>
            </a:endParaRPr>
          </a:p>
        </p:txBody>
      </p:sp>
      <p:sp>
        <p:nvSpPr>
          <p:cNvPr id="423" name="Google Shape;423;g36c858aecab_0_153"/>
          <p:cNvSpPr txBox="1"/>
          <p:nvPr/>
        </p:nvSpPr>
        <p:spPr>
          <a:xfrm>
            <a:off x="5132000" y="2596825"/>
            <a:ext cx="5700600" cy="465300"/>
          </a:xfrm>
          <a:prstGeom prst="rect">
            <a:avLst/>
          </a:prstGeom>
          <a:noFill/>
          <a:ln>
            <a:noFill/>
          </a:ln>
        </p:spPr>
        <p:txBody>
          <a:bodyPr anchorCtr="0" anchor="t" bIns="91425" lIns="91425" spcFirstLastPara="1" rIns="91425" wrap="square" tIns="91425">
            <a:noAutofit/>
          </a:bodyPr>
          <a:lstStyle/>
          <a:p>
            <a:pPr indent="0" lvl="0" marL="546100" marR="0" rtl="0" algn="l">
              <a:lnSpc>
                <a:spcPct val="200000"/>
              </a:lnSpc>
              <a:spcBef>
                <a:spcPts val="0"/>
              </a:spcBef>
              <a:spcAft>
                <a:spcPts val="0"/>
              </a:spcAft>
              <a:buClr>
                <a:srgbClr val="000000"/>
              </a:buClr>
              <a:buSzPts val="2000"/>
              <a:buFont typeface="Arial"/>
              <a:buNone/>
            </a:pPr>
            <a:r>
              <a:rPr b="0" i="0" lang="es-MX" sz="2000" u="none" cap="none" strike="noStrike">
                <a:solidFill>
                  <a:schemeClr val="dk1"/>
                </a:solidFill>
                <a:latin typeface="Raleway"/>
                <a:ea typeface="Raleway"/>
                <a:cs typeface="Raleway"/>
                <a:sym typeface="Raleway"/>
              </a:rPr>
              <a:t>Increase innovation.</a:t>
            </a:r>
            <a:endParaRPr b="0" i="0" sz="2000" u="none" cap="none" strike="noStrike">
              <a:solidFill>
                <a:schemeClr val="dk1"/>
              </a:solidFill>
              <a:latin typeface="Raleway"/>
              <a:ea typeface="Raleway"/>
              <a:cs typeface="Raleway"/>
              <a:sym typeface="Raleway"/>
            </a:endParaRPr>
          </a:p>
        </p:txBody>
      </p:sp>
      <p:sp>
        <p:nvSpPr>
          <p:cNvPr id="424" name="Google Shape;424;g36c858aecab_0_153"/>
          <p:cNvSpPr txBox="1"/>
          <p:nvPr/>
        </p:nvSpPr>
        <p:spPr>
          <a:xfrm>
            <a:off x="636200" y="2596825"/>
            <a:ext cx="5700600" cy="465300"/>
          </a:xfrm>
          <a:prstGeom prst="rect">
            <a:avLst/>
          </a:prstGeom>
          <a:noFill/>
          <a:ln>
            <a:noFill/>
          </a:ln>
        </p:spPr>
        <p:txBody>
          <a:bodyPr anchorCtr="0" anchor="t" bIns="91425" lIns="91425" spcFirstLastPara="1" rIns="91425" wrap="square" tIns="91425">
            <a:noAutofit/>
          </a:bodyPr>
          <a:lstStyle/>
          <a:p>
            <a:pPr indent="0" lvl="0" marL="546100" marR="0" rtl="0" algn="l">
              <a:lnSpc>
                <a:spcPct val="200000"/>
              </a:lnSpc>
              <a:spcBef>
                <a:spcPts val="0"/>
              </a:spcBef>
              <a:spcAft>
                <a:spcPts val="0"/>
              </a:spcAft>
              <a:buClr>
                <a:srgbClr val="000000"/>
              </a:buClr>
              <a:buSzPts val="2000"/>
              <a:buFont typeface="Arial"/>
              <a:buNone/>
            </a:pPr>
            <a:r>
              <a:rPr b="0" i="0" lang="es-MX" sz="2000" u="none" cap="none" strike="noStrike">
                <a:solidFill>
                  <a:schemeClr val="dk1"/>
                </a:solidFill>
                <a:latin typeface="Raleway"/>
                <a:ea typeface="Raleway"/>
                <a:cs typeface="Raleway"/>
                <a:sym typeface="Raleway"/>
              </a:rPr>
              <a:t>Stay competitive.</a:t>
            </a:r>
            <a:endParaRPr b="0" i="0" sz="2000" u="none" cap="none" strike="noStrike">
              <a:solidFill>
                <a:schemeClr val="dk1"/>
              </a:solidFill>
              <a:latin typeface="Raleway"/>
              <a:ea typeface="Raleway"/>
              <a:cs typeface="Raleway"/>
              <a:sym typeface="Raleway"/>
            </a:endParaRPr>
          </a:p>
        </p:txBody>
      </p:sp>
      <p:sp>
        <p:nvSpPr>
          <p:cNvPr id="425" name="Google Shape;425;g36c858aecab_0_153"/>
          <p:cNvSpPr txBox="1"/>
          <p:nvPr/>
        </p:nvSpPr>
        <p:spPr>
          <a:xfrm>
            <a:off x="636200" y="3349994"/>
            <a:ext cx="5700600" cy="432000"/>
          </a:xfrm>
          <a:prstGeom prst="rect">
            <a:avLst/>
          </a:prstGeom>
          <a:noFill/>
          <a:ln>
            <a:noFill/>
          </a:ln>
        </p:spPr>
        <p:txBody>
          <a:bodyPr anchorCtr="0" anchor="t" bIns="91425" lIns="91425" spcFirstLastPara="1" rIns="91425" wrap="square" tIns="91425">
            <a:noAutofit/>
          </a:bodyPr>
          <a:lstStyle/>
          <a:p>
            <a:pPr indent="0" lvl="0" marL="540000" marR="0" rtl="0" algn="l">
              <a:lnSpc>
                <a:spcPct val="200000"/>
              </a:lnSpc>
              <a:spcBef>
                <a:spcPts val="0"/>
              </a:spcBef>
              <a:spcAft>
                <a:spcPts val="0"/>
              </a:spcAft>
              <a:buClr>
                <a:schemeClr val="dk1"/>
              </a:buClr>
              <a:buSzPts val="1100"/>
              <a:buFont typeface="Arial"/>
              <a:buNone/>
            </a:pPr>
            <a:r>
              <a:rPr b="0" i="0" lang="es-MX" sz="1950" u="none" cap="none" strike="noStrike">
                <a:solidFill>
                  <a:schemeClr val="dk1"/>
                </a:solidFill>
                <a:latin typeface="Raleway"/>
                <a:ea typeface="Raleway"/>
                <a:cs typeface="Raleway"/>
                <a:sym typeface="Raleway"/>
              </a:rPr>
              <a:t>Build resilience.</a:t>
            </a:r>
            <a:endParaRPr b="0" i="0" sz="2000" u="none" cap="none" strike="noStrike">
              <a:solidFill>
                <a:schemeClr val="dk1"/>
              </a:solidFill>
              <a:latin typeface="Raleway"/>
              <a:ea typeface="Raleway"/>
              <a:cs typeface="Raleway"/>
              <a:sym typeface="Raleway"/>
            </a:endParaRPr>
          </a:p>
        </p:txBody>
      </p:sp>
      <p:pic>
        <p:nvPicPr>
          <p:cNvPr id="426" name="Google Shape;426;g36c858aecab_0_153" title="iStock-835385058 (1).jpg"/>
          <p:cNvPicPr preferRelativeResize="0"/>
          <p:nvPr/>
        </p:nvPicPr>
        <p:blipFill rotWithShape="1">
          <a:blip r:embed="rId3">
            <a:alphaModFix/>
          </a:blip>
          <a:srcRect b="0" l="0" r="-120" t="0"/>
          <a:stretch/>
        </p:blipFill>
        <p:spPr>
          <a:xfrm>
            <a:off x="0" y="4550875"/>
            <a:ext cx="12191999" cy="2307126"/>
          </a:xfrm>
          <a:prstGeom prst="rect">
            <a:avLst/>
          </a:prstGeom>
          <a:noFill/>
          <a:ln>
            <a:noFill/>
          </a:ln>
        </p:spPr>
      </p:pic>
      <p:sp>
        <p:nvSpPr>
          <p:cNvPr id="427" name="Google Shape;427;g36c858aecab_0_153"/>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BENEFITS OF SETTING SCIENCE-BASED TARGETS</a:t>
            </a:r>
            <a:endParaRPr b="1" i="0" sz="2900" u="none" cap="none" strike="noStrike">
              <a:solidFill>
                <a:srgbClr val="5D266D"/>
              </a:solidFill>
              <a:latin typeface="Raleway"/>
              <a:ea typeface="Raleway"/>
              <a:cs typeface="Raleway"/>
              <a:sym typeface="Raleway"/>
            </a:endParaRPr>
          </a:p>
        </p:txBody>
      </p:sp>
      <p:sp>
        <p:nvSpPr>
          <p:cNvPr id="428" name="Google Shape;428;g36c858aecab_0_153"/>
          <p:cNvSpPr/>
          <p:nvPr/>
        </p:nvSpPr>
        <p:spPr>
          <a:xfrm>
            <a:off x="8743425" y="3366925"/>
            <a:ext cx="3083100" cy="30831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id="429" name="Google Shape;429;g36c858aecab_0_153"/>
          <p:cNvPicPr preferRelativeResize="0"/>
          <p:nvPr/>
        </p:nvPicPr>
        <p:blipFill rotWithShape="1">
          <a:blip r:embed="rId4">
            <a:alphaModFix/>
          </a:blip>
          <a:srcRect b="0" l="0" r="0" t="0"/>
          <a:stretch/>
        </p:blipFill>
        <p:spPr>
          <a:xfrm>
            <a:off x="8743425" y="3366937"/>
            <a:ext cx="3083200" cy="3083188"/>
          </a:xfrm>
          <a:prstGeom prst="rect">
            <a:avLst/>
          </a:prstGeom>
          <a:noFill/>
          <a:ln>
            <a:noFill/>
          </a:ln>
        </p:spPr>
      </p:pic>
      <p:sp>
        <p:nvSpPr>
          <p:cNvPr id="430" name="Google Shape;430;g36c858aecab_0_153"/>
          <p:cNvSpPr/>
          <p:nvPr/>
        </p:nvSpPr>
        <p:spPr>
          <a:xfrm>
            <a:off x="8921780" y="3545281"/>
            <a:ext cx="2726400" cy="2726400"/>
          </a:xfrm>
          <a:prstGeom prst="ellipse">
            <a:avLst/>
          </a:prstGeom>
          <a:solidFill>
            <a:srgbClr val="0F284B"/>
          </a:solidFill>
          <a:ln cap="flat" cmpd="sng" w="9525">
            <a:solidFill>
              <a:srgbClr val="0F284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431" name="Google Shape;431;g36c858aecab_0_153"/>
          <p:cNvSpPr txBox="1"/>
          <p:nvPr/>
        </p:nvSpPr>
        <p:spPr>
          <a:xfrm>
            <a:off x="9028730" y="3871906"/>
            <a:ext cx="2512800" cy="104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300"/>
              <a:buFont typeface="Arial"/>
              <a:buNone/>
            </a:pPr>
            <a:r>
              <a:rPr b="1" i="0" lang="es-MX" sz="6300" u="none" cap="none" strike="noStrike">
                <a:solidFill>
                  <a:srgbClr val="FFFFFF"/>
                </a:solidFill>
                <a:latin typeface="Raleway"/>
                <a:ea typeface="Raleway"/>
                <a:cs typeface="Raleway"/>
                <a:sym typeface="Raleway"/>
              </a:rPr>
              <a:t>60%</a:t>
            </a:r>
            <a:endParaRPr b="1" i="0" sz="6000" u="none" cap="none" strike="noStrike">
              <a:solidFill>
                <a:srgbClr val="FFFFFF"/>
              </a:solidFill>
              <a:latin typeface="Raleway"/>
              <a:ea typeface="Raleway"/>
              <a:cs typeface="Raleway"/>
              <a:sym typeface="Raleway"/>
            </a:endParaRPr>
          </a:p>
        </p:txBody>
      </p:sp>
      <p:sp>
        <p:nvSpPr>
          <p:cNvPr id="432" name="Google Shape;432;g36c858aecab_0_153"/>
          <p:cNvSpPr txBox="1"/>
          <p:nvPr/>
        </p:nvSpPr>
        <p:spPr>
          <a:xfrm>
            <a:off x="9069852" y="4761473"/>
            <a:ext cx="24309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s-MX" sz="1500" u="none" cap="none" strike="noStrike">
                <a:solidFill>
                  <a:srgbClr val="FFFFFF"/>
                </a:solidFill>
                <a:latin typeface="Raleway"/>
                <a:ea typeface="Raleway"/>
                <a:cs typeface="Raleway"/>
                <a:sym typeface="Raleway"/>
              </a:rPr>
              <a:t>top investors prioritize sustainability criteria in investment decisions </a:t>
            </a:r>
            <a:endParaRPr b="0" i="0" sz="1500" u="none" cap="none" strike="noStrike">
              <a:solidFill>
                <a:srgbClr val="FFFFFF"/>
              </a:solidFill>
              <a:latin typeface="Raleway"/>
              <a:ea typeface="Raleway"/>
              <a:cs typeface="Raleway"/>
              <a:sym typeface="Raleway"/>
            </a:endParaRPr>
          </a:p>
        </p:txBody>
      </p:sp>
      <p:sp>
        <p:nvSpPr>
          <p:cNvPr id="433" name="Google Shape;433;g36c858aecab_0_153"/>
          <p:cNvSpPr txBox="1"/>
          <p:nvPr/>
        </p:nvSpPr>
        <p:spPr>
          <a:xfrm>
            <a:off x="9232423" y="5494118"/>
            <a:ext cx="21057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1" lang="es-MX" sz="800" u="none" cap="none" strike="noStrike">
                <a:solidFill>
                  <a:schemeClr val="lt1"/>
                </a:solidFill>
                <a:latin typeface="Raleway"/>
                <a:ea typeface="Raleway"/>
                <a:cs typeface="Raleway"/>
                <a:sym typeface="Raleway"/>
              </a:rPr>
              <a:t>(Stanford University &amp; MSCI, 2024)</a:t>
            </a:r>
            <a:endParaRPr b="0" i="1" sz="800" u="none" cap="none" strike="noStrike">
              <a:solidFill>
                <a:schemeClr val="lt1"/>
              </a:solidFill>
              <a:latin typeface="Raleway"/>
              <a:ea typeface="Raleway"/>
              <a:cs typeface="Raleway"/>
              <a:sym typeface="Raleway"/>
            </a:endParaRPr>
          </a:p>
        </p:txBody>
      </p:sp>
      <p:sp>
        <p:nvSpPr>
          <p:cNvPr id="434" name="Google Shape;434;g36c858aecab_0_153"/>
          <p:cNvSpPr txBox="1"/>
          <p:nvPr/>
        </p:nvSpPr>
        <p:spPr>
          <a:xfrm>
            <a:off x="483800" y="833968"/>
            <a:ext cx="82473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900"/>
              <a:buFont typeface="Arial"/>
              <a:buNone/>
            </a:pPr>
            <a:r>
              <a:rPr b="0" i="0" lang="es-MX" sz="1900" u="none" cap="none" strike="noStrike">
                <a:solidFill>
                  <a:srgbClr val="333132"/>
                </a:solidFill>
                <a:latin typeface="Raleway"/>
                <a:ea typeface="Raleway"/>
                <a:cs typeface="Raleway"/>
                <a:sym typeface="Raleway"/>
              </a:rPr>
              <a:t>GOOD FOR THE PLANET, PEOPLE &amp; BUSINESSES</a:t>
            </a:r>
            <a:endParaRPr b="0" i="0" sz="1900" u="none" cap="none" strike="noStrike">
              <a:solidFill>
                <a:srgbClr val="33313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333132"/>
              </a:solidFill>
              <a:latin typeface="Raleway"/>
              <a:ea typeface="Raleway"/>
              <a:cs typeface="Raleway"/>
              <a:sym typeface="Raleway"/>
            </a:endParaRPr>
          </a:p>
        </p:txBody>
      </p:sp>
      <p:sp>
        <p:nvSpPr>
          <p:cNvPr id="435" name="Google Shape;435;g36c858aecab_0_153"/>
          <p:cNvSpPr txBox="1"/>
          <p:nvPr/>
        </p:nvSpPr>
        <p:spPr>
          <a:xfrm>
            <a:off x="636200" y="1762675"/>
            <a:ext cx="4343400" cy="465300"/>
          </a:xfrm>
          <a:prstGeom prst="rect">
            <a:avLst/>
          </a:prstGeom>
          <a:noFill/>
          <a:ln>
            <a:noFill/>
          </a:ln>
        </p:spPr>
        <p:txBody>
          <a:bodyPr anchorCtr="0" anchor="t" bIns="91425" lIns="91425" spcFirstLastPara="1" rIns="91425" wrap="square" tIns="91425">
            <a:noAutofit/>
          </a:bodyPr>
          <a:lstStyle/>
          <a:p>
            <a:pPr indent="0" lvl="0" marL="546100" marR="0" rtl="0" algn="l">
              <a:lnSpc>
                <a:spcPct val="200000"/>
              </a:lnSpc>
              <a:spcBef>
                <a:spcPts val="0"/>
              </a:spcBef>
              <a:spcAft>
                <a:spcPts val="0"/>
              </a:spcAft>
              <a:buClr>
                <a:srgbClr val="000000"/>
              </a:buClr>
              <a:buSzPts val="2000"/>
              <a:buFont typeface="Arial"/>
              <a:buNone/>
            </a:pPr>
            <a:r>
              <a:rPr b="0" i="0" lang="es-MX" sz="2000" u="none" cap="none" strike="noStrike">
                <a:solidFill>
                  <a:schemeClr val="dk1"/>
                </a:solidFill>
                <a:latin typeface="Raleway"/>
                <a:ea typeface="Raleway"/>
                <a:cs typeface="Raleway"/>
                <a:sym typeface="Raleway"/>
              </a:rPr>
              <a:t>Boost client confidence.</a:t>
            </a:r>
            <a:endParaRPr b="0" i="0" sz="2000" u="none" cap="none" strike="noStrike">
              <a:solidFill>
                <a:schemeClr val="dk1"/>
              </a:solidFill>
              <a:latin typeface="Raleway"/>
              <a:ea typeface="Raleway"/>
              <a:cs typeface="Raleway"/>
              <a:sym typeface="Raleway"/>
            </a:endParaRPr>
          </a:p>
        </p:txBody>
      </p:sp>
      <p:sp>
        <p:nvSpPr>
          <p:cNvPr id="436" name="Google Shape;436;g36c858aecab_0_153"/>
          <p:cNvSpPr txBox="1"/>
          <p:nvPr/>
        </p:nvSpPr>
        <p:spPr>
          <a:xfrm>
            <a:off x="5132000" y="1762675"/>
            <a:ext cx="5700600" cy="465300"/>
          </a:xfrm>
          <a:prstGeom prst="rect">
            <a:avLst/>
          </a:prstGeom>
          <a:noFill/>
          <a:ln>
            <a:noFill/>
          </a:ln>
        </p:spPr>
        <p:txBody>
          <a:bodyPr anchorCtr="0" anchor="t" bIns="91425" lIns="91425" spcFirstLastPara="1" rIns="91425" wrap="square" tIns="91425">
            <a:noAutofit/>
          </a:bodyPr>
          <a:lstStyle/>
          <a:p>
            <a:pPr indent="0" lvl="0" marL="546100" marR="0" rtl="0" algn="l">
              <a:lnSpc>
                <a:spcPct val="200000"/>
              </a:lnSpc>
              <a:spcBef>
                <a:spcPts val="0"/>
              </a:spcBef>
              <a:spcAft>
                <a:spcPts val="0"/>
              </a:spcAft>
              <a:buClr>
                <a:srgbClr val="000000"/>
              </a:buClr>
              <a:buSzPts val="2000"/>
              <a:buFont typeface="Arial"/>
              <a:buNone/>
            </a:pPr>
            <a:r>
              <a:rPr b="0" i="0" lang="es-MX" sz="2000" u="none" cap="none" strike="noStrike">
                <a:solidFill>
                  <a:schemeClr val="dk1"/>
                </a:solidFill>
                <a:latin typeface="Raleway"/>
                <a:ea typeface="Raleway"/>
                <a:cs typeface="Raleway"/>
                <a:sym typeface="Raleway"/>
              </a:rPr>
              <a:t>Improve operational efficiency.</a:t>
            </a:r>
            <a:endParaRPr b="0" i="0" sz="2000" u="none" cap="none" strike="noStrike">
              <a:solidFill>
                <a:schemeClr val="dk1"/>
              </a:solidFill>
              <a:latin typeface="Raleway"/>
              <a:ea typeface="Raleway"/>
              <a:cs typeface="Raleway"/>
              <a:sym typeface="Raleway"/>
            </a:endParaRPr>
          </a:p>
        </p:txBody>
      </p:sp>
      <p:pic>
        <p:nvPicPr>
          <p:cNvPr id="437" name="Google Shape;437;g36c858aecab_0_153"/>
          <p:cNvPicPr preferRelativeResize="0"/>
          <p:nvPr/>
        </p:nvPicPr>
        <p:blipFill rotWithShape="1">
          <a:blip r:embed="rId5">
            <a:alphaModFix/>
          </a:blip>
          <a:srcRect b="0" l="0" r="0" t="0"/>
          <a:stretch/>
        </p:blipFill>
        <p:spPr>
          <a:xfrm>
            <a:off x="-3736300" y="-1209525"/>
            <a:ext cx="421201" cy="421201"/>
          </a:xfrm>
          <a:prstGeom prst="rect">
            <a:avLst/>
          </a:prstGeom>
          <a:noFill/>
          <a:ln>
            <a:noFill/>
          </a:ln>
        </p:spPr>
      </p:pic>
      <p:pic>
        <p:nvPicPr>
          <p:cNvPr id="438" name="Google Shape;438;g36c858aecab_0_153"/>
          <p:cNvPicPr preferRelativeResize="0"/>
          <p:nvPr/>
        </p:nvPicPr>
        <p:blipFill>
          <a:blip r:embed="rId6">
            <a:alphaModFix/>
          </a:blip>
          <a:stretch>
            <a:fillRect/>
          </a:stretch>
        </p:blipFill>
        <p:spPr>
          <a:xfrm>
            <a:off x="668350" y="1784761"/>
            <a:ext cx="421137" cy="421129"/>
          </a:xfrm>
          <a:prstGeom prst="rect">
            <a:avLst/>
          </a:prstGeom>
          <a:noFill/>
          <a:ln>
            <a:noFill/>
          </a:ln>
        </p:spPr>
      </p:pic>
      <p:pic>
        <p:nvPicPr>
          <p:cNvPr id="439" name="Google Shape;439;g36c858aecab_0_153"/>
          <p:cNvPicPr preferRelativeResize="0"/>
          <p:nvPr/>
        </p:nvPicPr>
        <p:blipFill>
          <a:blip r:embed="rId7">
            <a:alphaModFix/>
          </a:blip>
          <a:stretch>
            <a:fillRect/>
          </a:stretch>
        </p:blipFill>
        <p:spPr>
          <a:xfrm>
            <a:off x="4984988" y="1784725"/>
            <a:ext cx="421201" cy="421201"/>
          </a:xfrm>
          <a:prstGeom prst="rect">
            <a:avLst/>
          </a:prstGeom>
          <a:noFill/>
          <a:ln>
            <a:noFill/>
          </a:ln>
        </p:spPr>
      </p:pic>
      <p:pic>
        <p:nvPicPr>
          <p:cNvPr id="440" name="Google Shape;440;g36c858aecab_0_153"/>
          <p:cNvPicPr preferRelativeResize="0"/>
          <p:nvPr/>
        </p:nvPicPr>
        <p:blipFill>
          <a:blip r:embed="rId8">
            <a:alphaModFix/>
          </a:blip>
          <a:stretch>
            <a:fillRect/>
          </a:stretch>
        </p:blipFill>
        <p:spPr>
          <a:xfrm>
            <a:off x="668345" y="3355429"/>
            <a:ext cx="421137" cy="421129"/>
          </a:xfrm>
          <a:prstGeom prst="rect">
            <a:avLst/>
          </a:prstGeom>
          <a:noFill/>
          <a:ln>
            <a:noFill/>
          </a:ln>
        </p:spPr>
      </p:pic>
      <p:pic>
        <p:nvPicPr>
          <p:cNvPr id="441" name="Google Shape;441;g36c858aecab_0_153"/>
          <p:cNvPicPr preferRelativeResize="0"/>
          <p:nvPr/>
        </p:nvPicPr>
        <p:blipFill>
          <a:blip r:embed="rId9">
            <a:alphaModFix/>
          </a:blip>
          <a:stretch>
            <a:fillRect/>
          </a:stretch>
        </p:blipFill>
        <p:spPr>
          <a:xfrm>
            <a:off x="668350" y="2618911"/>
            <a:ext cx="421137" cy="421129"/>
          </a:xfrm>
          <a:prstGeom prst="rect">
            <a:avLst/>
          </a:prstGeom>
          <a:noFill/>
          <a:ln>
            <a:noFill/>
          </a:ln>
        </p:spPr>
      </p:pic>
      <p:pic>
        <p:nvPicPr>
          <p:cNvPr id="442" name="Google Shape;442;g36c858aecab_0_153"/>
          <p:cNvPicPr preferRelativeResize="0"/>
          <p:nvPr/>
        </p:nvPicPr>
        <p:blipFill>
          <a:blip r:embed="rId10">
            <a:alphaModFix/>
          </a:blip>
          <a:stretch>
            <a:fillRect/>
          </a:stretch>
        </p:blipFill>
        <p:spPr>
          <a:xfrm>
            <a:off x="4985000" y="2618875"/>
            <a:ext cx="421201" cy="421201"/>
          </a:xfrm>
          <a:prstGeom prst="rect">
            <a:avLst/>
          </a:prstGeom>
          <a:noFill/>
          <a:ln>
            <a:noFill/>
          </a:ln>
        </p:spPr>
      </p:pic>
      <p:pic>
        <p:nvPicPr>
          <p:cNvPr id="443" name="Google Shape;443;g36c858aecab_0_153"/>
          <p:cNvPicPr preferRelativeResize="0"/>
          <p:nvPr/>
        </p:nvPicPr>
        <p:blipFill>
          <a:blip r:embed="rId11">
            <a:alphaModFix/>
          </a:blip>
          <a:stretch>
            <a:fillRect/>
          </a:stretch>
        </p:blipFill>
        <p:spPr>
          <a:xfrm>
            <a:off x="4979600" y="3349994"/>
            <a:ext cx="432000" cy="43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A4A"/>
        </a:solidFill>
      </p:bgPr>
    </p:bg>
    <p:spTree>
      <p:nvGrpSpPr>
        <p:cNvPr id="447" name="Shape 447"/>
        <p:cNvGrpSpPr/>
        <p:nvPr/>
      </p:nvGrpSpPr>
      <p:grpSpPr>
        <a:xfrm>
          <a:off x="0" y="0"/>
          <a:ext cx="0" cy="0"/>
          <a:chOff x="0" y="0"/>
          <a:chExt cx="0" cy="0"/>
        </a:xfrm>
      </p:grpSpPr>
      <p:sp>
        <p:nvSpPr>
          <p:cNvPr id="448" name="Google Shape;448;p38"/>
          <p:cNvSpPr txBox="1"/>
          <p:nvPr/>
        </p:nvSpPr>
        <p:spPr>
          <a:xfrm>
            <a:off x="6786500" y="2370450"/>
            <a:ext cx="5067300" cy="2117100"/>
          </a:xfrm>
          <a:prstGeom prst="rect">
            <a:avLst/>
          </a:prstGeom>
          <a:noFill/>
          <a:ln>
            <a:noFill/>
          </a:ln>
        </p:spPr>
        <p:txBody>
          <a:bodyPr anchorCtr="0" anchor="ctr" bIns="45700" lIns="91425" spcFirstLastPara="1" rIns="91425" wrap="square" tIns="45700">
            <a:noAutofit/>
          </a:bodyPr>
          <a:lstStyle/>
          <a:p>
            <a:pPr indent="-542925" lvl="0" marL="540000" marR="0" rtl="0" algn="l">
              <a:lnSpc>
                <a:spcPct val="100000"/>
              </a:lnSpc>
              <a:spcBef>
                <a:spcPts val="0"/>
              </a:spcBef>
              <a:spcAft>
                <a:spcPts val="0"/>
              </a:spcAft>
              <a:buClr>
                <a:schemeClr val="dk1"/>
              </a:buClr>
              <a:buSzPts val="4000"/>
              <a:buFont typeface="Arial"/>
              <a:buNone/>
            </a:pPr>
            <a:r>
              <a:rPr b="1" i="0" lang="es-MX" sz="3700" u="none" cap="none" strike="noStrike">
                <a:solidFill>
                  <a:schemeClr val="lt1"/>
                </a:solidFill>
                <a:latin typeface="Raleway"/>
                <a:ea typeface="Raleway"/>
                <a:cs typeface="Raleway"/>
                <a:sym typeface="Raleway"/>
              </a:rPr>
              <a:t>V. HOW CAN COMPANIES SET SCIENCE-BASED TARGETS? </a:t>
            </a:r>
            <a:endParaRPr b="1" i="0" sz="3700" u="none" cap="none" strike="noStrike">
              <a:solidFill>
                <a:srgbClr val="000000"/>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9"/>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HOW TO SET A TARGET</a:t>
            </a:r>
            <a:endParaRPr b="1" i="0" sz="2900" u="none" cap="none" strike="noStrike">
              <a:solidFill>
                <a:srgbClr val="5D266D"/>
              </a:solidFill>
              <a:latin typeface="Raleway"/>
              <a:ea typeface="Raleway"/>
              <a:cs typeface="Raleway"/>
              <a:sym typeface="Raleway"/>
            </a:endParaRPr>
          </a:p>
        </p:txBody>
      </p:sp>
      <p:sp>
        <p:nvSpPr>
          <p:cNvPr id="454" name="Google Shape;454;p39"/>
          <p:cNvSpPr txBox="1"/>
          <p:nvPr/>
        </p:nvSpPr>
        <p:spPr>
          <a:xfrm>
            <a:off x="483800" y="833968"/>
            <a:ext cx="82473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TWO DIFFERENT ROUTES</a:t>
            </a:r>
            <a:endParaRPr b="0" i="0" sz="1900" u="none" cap="none" strike="noStrike">
              <a:solidFill>
                <a:srgbClr val="333132"/>
              </a:solidFill>
              <a:latin typeface="Raleway"/>
              <a:ea typeface="Raleway"/>
              <a:cs typeface="Raleway"/>
              <a:sym typeface="Raleway"/>
            </a:endParaRPr>
          </a:p>
        </p:txBody>
      </p:sp>
      <p:grpSp>
        <p:nvGrpSpPr>
          <p:cNvPr id="455" name="Google Shape;455;p39"/>
          <p:cNvGrpSpPr/>
          <p:nvPr/>
        </p:nvGrpSpPr>
        <p:grpSpPr>
          <a:xfrm>
            <a:off x="1318563" y="1868169"/>
            <a:ext cx="9485508" cy="1015500"/>
            <a:chOff x="559992" y="1639569"/>
            <a:chExt cx="9485508" cy="1015500"/>
          </a:xfrm>
        </p:grpSpPr>
        <p:sp>
          <p:nvSpPr>
            <p:cNvPr id="456" name="Google Shape;456;p39"/>
            <p:cNvSpPr txBox="1"/>
            <p:nvPr/>
          </p:nvSpPr>
          <p:spPr>
            <a:xfrm>
              <a:off x="7239000" y="1901019"/>
              <a:ext cx="2806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s-MX" sz="2000" u="none" cap="none" strike="noStrike">
                  <a:solidFill>
                    <a:schemeClr val="dk1"/>
                  </a:solidFill>
                  <a:latin typeface="Raleway"/>
                  <a:ea typeface="Raleway"/>
                  <a:cs typeface="Raleway"/>
                  <a:sym typeface="Raleway"/>
                </a:rPr>
                <a:t>STANDARD ROUTE</a:t>
              </a:r>
              <a:endParaRPr b="0" i="0" sz="2000" u="none" cap="none" strike="noStrike">
                <a:solidFill>
                  <a:schemeClr val="dk1"/>
                </a:solidFill>
                <a:latin typeface="Raleway"/>
                <a:ea typeface="Raleway"/>
                <a:cs typeface="Raleway"/>
                <a:sym typeface="Raleway"/>
              </a:endParaRPr>
            </a:p>
          </p:txBody>
        </p:sp>
        <p:grpSp>
          <p:nvGrpSpPr>
            <p:cNvPr id="457" name="Google Shape;457;p39"/>
            <p:cNvGrpSpPr/>
            <p:nvPr/>
          </p:nvGrpSpPr>
          <p:grpSpPr>
            <a:xfrm>
              <a:off x="559992" y="1639569"/>
              <a:ext cx="6093723" cy="1015500"/>
              <a:chOff x="340283" y="1367334"/>
              <a:chExt cx="8375100" cy="1015500"/>
            </a:xfrm>
          </p:grpSpPr>
          <p:sp>
            <p:nvSpPr>
              <p:cNvPr id="458" name="Google Shape;458;p39"/>
              <p:cNvSpPr/>
              <p:nvPr/>
            </p:nvSpPr>
            <p:spPr>
              <a:xfrm>
                <a:off x="340283" y="1367334"/>
                <a:ext cx="8375100" cy="1015500"/>
              </a:xfrm>
              <a:prstGeom prst="rightArrow">
                <a:avLst>
                  <a:gd fmla="val 100000" name="adj1"/>
                  <a:gd fmla="val 50000" name="adj2"/>
                </a:avLst>
              </a:prstGeom>
              <a:solidFill>
                <a:srgbClr val="5C26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7F7F7"/>
                  </a:solidFill>
                  <a:latin typeface="Raleway"/>
                  <a:ea typeface="Raleway"/>
                  <a:cs typeface="Raleway"/>
                  <a:sym typeface="Raleway"/>
                </a:endParaRPr>
              </a:p>
            </p:txBody>
          </p:sp>
          <p:sp>
            <p:nvSpPr>
              <p:cNvPr id="459" name="Google Shape;459;p39"/>
              <p:cNvSpPr txBox="1"/>
              <p:nvPr/>
            </p:nvSpPr>
            <p:spPr>
              <a:xfrm>
                <a:off x="528965" y="1425390"/>
                <a:ext cx="7590900" cy="900000"/>
              </a:xfrm>
              <a:prstGeom prst="rect">
                <a:avLst/>
              </a:prstGeom>
              <a:solidFill>
                <a:srgbClr val="5C266D"/>
              </a:solidFill>
              <a:ln>
                <a:noFill/>
              </a:ln>
            </p:spPr>
            <p:txBody>
              <a:bodyPr anchorCtr="0" anchor="ctr" bIns="45700" lIns="91425" spcFirstLastPara="1" rIns="91425" wrap="square" tIns="45700">
                <a:normAutofit/>
              </a:bodyPr>
              <a:lstStyle/>
              <a:p>
                <a:pPr indent="0" lvl="0" marL="0" marR="0" rtl="0" algn="ctr">
                  <a:lnSpc>
                    <a:spcPct val="115000"/>
                  </a:lnSpc>
                  <a:spcBef>
                    <a:spcPts val="0"/>
                  </a:spcBef>
                  <a:spcAft>
                    <a:spcPts val="0"/>
                  </a:spcAft>
                  <a:buClr>
                    <a:schemeClr val="dk1"/>
                  </a:buClr>
                  <a:buSzPts val="1100"/>
                  <a:buFont typeface="Arial"/>
                  <a:buNone/>
                </a:pPr>
                <a:r>
                  <a:rPr b="1" i="0" lang="es-MX" sz="2000" u="none" cap="none" strike="noStrike">
                    <a:solidFill>
                      <a:schemeClr val="lt1"/>
                    </a:solidFill>
                    <a:latin typeface="Raleway"/>
                    <a:ea typeface="Raleway"/>
                    <a:cs typeface="Raleway"/>
                    <a:sym typeface="Raleway"/>
                  </a:rPr>
                  <a:t>CORPORATES &amp; FINANCIAL INSTITUTIONS</a:t>
                </a:r>
                <a:endParaRPr b="1" i="0" sz="1800" u="none" cap="none" strike="noStrike">
                  <a:solidFill>
                    <a:schemeClr val="lt1"/>
                  </a:solidFill>
                  <a:latin typeface="Raleway"/>
                  <a:ea typeface="Raleway"/>
                  <a:cs typeface="Raleway"/>
                  <a:sym typeface="Raleway"/>
                </a:endParaRPr>
              </a:p>
            </p:txBody>
          </p:sp>
        </p:grpSp>
      </p:grpSp>
      <p:grpSp>
        <p:nvGrpSpPr>
          <p:cNvPr id="460" name="Google Shape;460;p39"/>
          <p:cNvGrpSpPr/>
          <p:nvPr/>
        </p:nvGrpSpPr>
        <p:grpSpPr>
          <a:xfrm>
            <a:off x="1318563" y="3342406"/>
            <a:ext cx="9495608" cy="1015500"/>
            <a:chOff x="559992" y="3113806"/>
            <a:chExt cx="9495608" cy="1015500"/>
          </a:xfrm>
        </p:grpSpPr>
        <p:sp>
          <p:nvSpPr>
            <p:cNvPr id="461" name="Google Shape;461;p39"/>
            <p:cNvSpPr txBox="1"/>
            <p:nvPr/>
          </p:nvSpPr>
          <p:spPr>
            <a:xfrm>
              <a:off x="7249100" y="3375256"/>
              <a:ext cx="2806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s-MX" sz="2000" u="none" cap="none" strike="noStrike">
                  <a:solidFill>
                    <a:schemeClr val="dk1"/>
                  </a:solidFill>
                  <a:latin typeface="Raleway"/>
                  <a:ea typeface="Raleway"/>
                  <a:cs typeface="Raleway"/>
                  <a:sym typeface="Raleway"/>
                </a:rPr>
                <a:t>SME ROUTE</a:t>
              </a:r>
              <a:endParaRPr b="0" i="0" sz="2000" u="none" cap="none" strike="noStrike">
                <a:solidFill>
                  <a:schemeClr val="dk1"/>
                </a:solidFill>
                <a:latin typeface="Raleway"/>
                <a:ea typeface="Raleway"/>
                <a:cs typeface="Raleway"/>
                <a:sym typeface="Raleway"/>
              </a:endParaRPr>
            </a:p>
          </p:txBody>
        </p:sp>
        <p:grpSp>
          <p:nvGrpSpPr>
            <p:cNvPr id="462" name="Google Shape;462;p39"/>
            <p:cNvGrpSpPr/>
            <p:nvPr/>
          </p:nvGrpSpPr>
          <p:grpSpPr>
            <a:xfrm>
              <a:off x="559992" y="3113806"/>
              <a:ext cx="6093723" cy="1015500"/>
              <a:chOff x="340283" y="2797296"/>
              <a:chExt cx="8375100" cy="1015500"/>
            </a:xfrm>
          </p:grpSpPr>
          <p:sp>
            <p:nvSpPr>
              <p:cNvPr id="463" name="Google Shape;463;p39"/>
              <p:cNvSpPr/>
              <p:nvPr/>
            </p:nvSpPr>
            <p:spPr>
              <a:xfrm>
                <a:off x="340283" y="2797296"/>
                <a:ext cx="8375100" cy="1015500"/>
              </a:xfrm>
              <a:prstGeom prst="rightArrow">
                <a:avLst>
                  <a:gd fmla="val 10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7F7F7"/>
                  </a:solidFill>
                  <a:latin typeface="Raleway"/>
                  <a:ea typeface="Raleway"/>
                  <a:cs typeface="Raleway"/>
                  <a:sym typeface="Raleway"/>
                </a:endParaRPr>
              </a:p>
            </p:txBody>
          </p:sp>
          <p:sp>
            <p:nvSpPr>
              <p:cNvPr id="464" name="Google Shape;464;p39"/>
              <p:cNvSpPr txBox="1"/>
              <p:nvPr/>
            </p:nvSpPr>
            <p:spPr>
              <a:xfrm>
                <a:off x="528965" y="2855352"/>
                <a:ext cx="7590900" cy="900000"/>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100"/>
                  <a:buFont typeface="Arial"/>
                  <a:buNone/>
                </a:pPr>
                <a:r>
                  <a:rPr b="1" i="0" lang="es-MX" sz="2000" u="none" cap="none" strike="noStrike">
                    <a:solidFill>
                      <a:schemeClr val="lt1"/>
                    </a:solidFill>
                    <a:latin typeface="Raleway"/>
                    <a:ea typeface="Raleway"/>
                    <a:cs typeface="Raleway"/>
                    <a:sym typeface="Raleway"/>
                  </a:rPr>
                  <a:t>SMALL AND MEDIUM-SIZED ENTERPRISES</a:t>
                </a:r>
                <a:endParaRPr b="0" i="0" sz="1800" u="none" cap="none" strike="noStrike">
                  <a:solidFill>
                    <a:schemeClr val="lt1"/>
                  </a:solidFill>
                  <a:latin typeface="Raleway"/>
                  <a:ea typeface="Raleway"/>
                  <a:cs typeface="Raleway"/>
                  <a:sym typeface="Raleway"/>
                </a:endParaRPr>
              </a:p>
            </p:txBody>
          </p:sp>
        </p:grpSp>
      </p:grpSp>
      <p:sp>
        <p:nvSpPr>
          <p:cNvPr id="465" name="Google Shape;465;p39"/>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grpSp>
        <p:nvGrpSpPr>
          <p:cNvPr id="466" name="Google Shape;466;p39"/>
          <p:cNvGrpSpPr/>
          <p:nvPr/>
        </p:nvGrpSpPr>
        <p:grpSpPr>
          <a:xfrm>
            <a:off x="1318631" y="4892550"/>
            <a:ext cx="9495546" cy="1333200"/>
            <a:chOff x="1318631" y="4740150"/>
            <a:chExt cx="9495546" cy="1333200"/>
          </a:xfrm>
        </p:grpSpPr>
        <p:sp>
          <p:nvSpPr>
            <p:cNvPr id="467" name="Google Shape;467;p39"/>
            <p:cNvSpPr/>
            <p:nvPr/>
          </p:nvSpPr>
          <p:spPr>
            <a:xfrm>
              <a:off x="1932377" y="4740150"/>
              <a:ext cx="8881800" cy="1333200"/>
            </a:xfrm>
            <a:prstGeom prst="round2DiagRect">
              <a:avLst>
                <a:gd fmla="val 50000" name="adj1"/>
                <a:gd fmla="val 0" name="adj2"/>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9"/>
            <p:cNvSpPr txBox="1"/>
            <p:nvPr/>
          </p:nvSpPr>
          <p:spPr>
            <a:xfrm>
              <a:off x="2978000" y="4898850"/>
              <a:ext cx="7479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s-MX" sz="1800" u="none" cap="none" strike="noStrike">
                  <a:solidFill>
                    <a:srgbClr val="000000"/>
                  </a:solidFill>
                  <a:latin typeface="Raleway"/>
                  <a:ea typeface="Raleway"/>
                  <a:cs typeface="Raleway"/>
                  <a:sym typeface="Raleway"/>
                </a:rPr>
                <a:t>The SME target validation route enables </a:t>
              </a:r>
              <a:r>
                <a:rPr b="0" i="0" lang="es-MX" sz="1800" u="sng" cap="none" strike="noStrike">
                  <a:solidFill>
                    <a:srgbClr val="0563C1"/>
                  </a:solidFill>
                  <a:latin typeface="Raleway"/>
                  <a:ea typeface="Raleway"/>
                  <a:cs typeface="Raleway"/>
                  <a:sym typeface="Raleway"/>
                  <a:hlinkClick r:id="rId3">
                    <a:extLst>
                      <a:ext uri="{A12FA001-AC4F-418D-AE19-62706E023703}">
                        <ahyp:hlinkClr val="tx"/>
                      </a:ext>
                    </a:extLst>
                  </a:hlinkClick>
                </a:rPr>
                <a:t>eligible businesses</a:t>
              </a:r>
              <a:r>
                <a:rPr b="0" i="0" lang="es-MX" sz="1800" u="none" cap="none" strike="noStrike">
                  <a:solidFill>
                    <a:srgbClr val="000000"/>
                  </a:solidFill>
                  <a:latin typeface="Raleway"/>
                  <a:ea typeface="Raleway"/>
                  <a:cs typeface="Raleway"/>
                  <a:sym typeface="Raleway"/>
                </a:rPr>
                <a:t> to bypass the </a:t>
              </a:r>
              <a:r>
                <a:rPr lang="es-MX" sz="1800">
                  <a:solidFill>
                    <a:srgbClr val="000000"/>
                  </a:solidFill>
                  <a:latin typeface="Raleway"/>
                  <a:ea typeface="Raleway"/>
                  <a:cs typeface="Raleway"/>
                  <a:sym typeface="Raleway"/>
                </a:rPr>
                <a:t>initial </a:t>
              </a:r>
              <a:r>
                <a:rPr b="0" i="0" lang="es-MX" sz="1800" u="none" cap="none" strike="noStrike">
                  <a:solidFill>
                    <a:srgbClr val="000000"/>
                  </a:solidFill>
                  <a:latin typeface="Raleway"/>
                  <a:ea typeface="Raleway"/>
                  <a:cs typeface="Raleway"/>
                  <a:sym typeface="Raleway"/>
                </a:rPr>
                <a:t>stage of committing to set a science-based target and the standard validation process. </a:t>
              </a:r>
              <a:endParaRPr b="0" i="0" sz="2300" u="none" cap="none" strike="noStrike">
                <a:solidFill>
                  <a:srgbClr val="333132"/>
                </a:solidFill>
                <a:latin typeface="Raleway"/>
                <a:ea typeface="Raleway"/>
                <a:cs typeface="Raleway"/>
                <a:sym typeface="Raleway"/>
              </a:endParaRPr>
            </a:p>
          </p:txBody>
        </p:sp>
        <p:grpSp>
          <p:nvGrpSpPr>
            <p:cNvPr id="469" name="Google Shape;469;p39"/>
            <p:cNvGrpSpPr/>
            <p:nvPr/>
          </p:nvGrpSpPr>
          <p:grpSpPr>
            <a:xfrm>
              <a:off x="1318631" y="4757963"/>
              <a:ext cx="1269314" cy="1297568"/>
              <a:chOff x="1318631" y="4757963"/>
              <a:chExt cx="1269314" cy="1297568"/>
            </a:xfrm>
          </p:grpSpPr>
          <p:pic>
            <p:nvPicPr>
              <p:cNvPr id="470" name="Google Shape;470;p39"/>
              <p:cNvPicPr preferRelativeResize="0"/>
              <p:nvPr/>
            </p:nvPicPr>
            <p:blipFill rotWithShape="1">
              <a:blip r:embed="rId4">
                <a:alphaModFix/>
              </a:blip>
              <a:srcRect b="0" l="0" r="0" t="0"/>
              <a:stretch/>
            </p:blipFill>
            <p:spPr>
              <a:xfrm>
                <a:off x="1318631" y="4757963"/>
                <a:ext cx="1269314" cy="1297568"/>
              </a:xfrm>
              <a:prstGeom prst="rect">
                <a:avLst/>
              </a:prstGeom>
              <a:noFill/>
              <a:ln>
                <a:noFill/>
              </a:ln>
            </p:spPr>
          </p:pic>
          <p:sp>
            <p:nvSpPr>
              <p:cNvPr id="471" name="Google Shape;471;p39"/>
              <p:cNvSpPr/>
              <p:nvPr/>
            </p:nvSpPr>
            <p:spPr>
              <a:xfrm>
                <a:off x="1360800" y="4824000"/>
                <a:ext cx="1195200" cy="1195500"/>
              </a:xfrm>
              <a:prstGeom prst="ellipse">
                <a:avLst/>
              </a:prstGeom>
              <a:solidFill>
                <a:srgbClr val="FFFFFF"/>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2" name="Google Shape;472;p39"/>
              <p:cNvSpPr/>
              <p:nvPr/>
            </p:nvSpPr>
            <p:spPr>
              <a:xfrm rot="-3346453">
                <a:off x="2328060" y="4892634"/>
                <a:ext cx="169080" cy="138626"/>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3" name="Google Shape;473;p39"/>
              <p:cNvPicPr preferRelativeResize="0"/>
              <p:nvPr/>
            </p:nvPicPr>
            <p:blipFill rotWithShape="1">
              <a:blip r:embed="rId5">
                <a:alphaModFix/>
              </a:blip>
              <a:srcRect b="0" l="0" r="0" t="0"/>
              <a:stretch/>
            </p:blipFill>
            <p:spPr>
              <a:xfrm>
                <a:off x="1546974" y="4802523"/>
                <a:ext cx="1007931" cy="1030365"/>
              </a:xfrm>
              <a:prstGeom prst="rect">
                <a:avLst/>
              </a:prstGeom>
              <a:noFill/>
              <a:ln>
                <a:noFill/>
              </a:ln>
            </p:spPr>
          </p:pic>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31b6d40669a_4_6059"/>
          <p:cNvSpPr txBox="1"/>
          <p:nvPr/>
        </p:nvSpPr>
        <p:spPr>
          <a:xfrm>
            <a:off x="5861975" y="2487000"/>
            <a:ext cx="5842500" cy="188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33132"/>
              </a:buClr>
              <a:buSzPts val="4100"/>
              <a:buFont typeface="Arial"/>
              <a:buNone/>
            </a:pPr>
            <a:r>
              <a:rPr b="1" i="0" lang="es-MX" sz="3600" u="none" cap="none" strike="noStrike">
                <a:solidFill>
                  <a:schemeClr val="dk1"/>
                </a:solidFill>
                <a:latin typeface="Raleway"/>
                <a:ea typeface="Raleway"/>
                <a:cs typeface="Raleway"/>
                <a:sym typeface="Raleway"/>
              </a:rPr>
              <a:t>STANDARD ROUTE:</a:t>
            </a:r>
            <a:br>
              <a:rPr b="1" i="0" lang="es-MX" sz="3600" u="none" cap="none" strike="noStrike">
                <a:solidFill>
                  <a:schemeClr val="dk1"/>
                </a:solidFill>
                <a:latin typeface="Raleway"/>
                <a:ea typeface="Raleway"/>
                <a:cs typeface="Raleway"/>
                <a:sym typeface="Raleway"/>
              </a:rPr>
            </a:br>
            <a:r>
              <a:rPr b="0" i="0" lang="es-MX" sz="3600" u="none" cap="none" strike="noStrike">
                <a:solidFill>
                  <a:schemeClr val="dk1"/>
                </a:solidFill>
                <a:latin typeface="Raleway"/>
                <a:ea typeface="Raleway"/>
                <a:cs typeface="Raleway"/>
                <a:sym typeface="Raleway"/>
              </a:rPr>
              <a:t>CORPORATES &amp; FINANCIAL INSTITUTIONS</a:t>
            </a:r>
            <a:endParaRPr b="1" i="0" sz="3600" u="none" cap="none" strike="noStrike">
              <a:solidFill>
                <a:schemeClr val="dk1"/>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0a45ee8ff9_0_6"/>
          <p:cNvSpPr txBox="1"/>
          <p:nvPr/>
        </p:nvSpPr>
        <p:spPr>
          <a:xfrm>
            <a:off x="414350" y="1591600"/>
            <a:ext cx="11229900" cy="22074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0"/>
              </a:spcBef>
              <a:spcAft>
                <a:spcPts val="0"/>
              </a:spcAft>
              <a:buClr>
                <a:schemeClr val="dk1"/>
              </a:buClr>
              <a:buSzPts val="1700"/>
              <a:buFont typeface="Raleway"/>
              <a:buChar char="●"/>
            </a:pPr>
            <a:r>
              <a:rPr b="0" i="0" lang="es-MX" sz="1700" u="none" cap="none" strike="noStrike">
                <a:solidFill>
                  <a:schemeClr val="dk1"/>
                </a:solidFill>
                <a:latin typeface="Raleway"/>
                <a:ea typeface="Raleway"/>
                <a:cs typeface="Raleway"/>
                <a:sym typeface="Raleway"/>
              </a:rPr>
              <a:t>This slide deck is intended for companies with science-based targets - including supplier engagement targets - to use when educating and engaging their suppliers on science-based target setting.</a:t>
            </a:r>
            <a:endParaRPr b="0" i="0" sz="1700" u="none" cap="none" strike="noStrike">
              <a:solidFill>
                <a:schemeClr val="dk1"/>
              </a:solidFill>
              <a:latin typeface="Raleway"/>
              <a:ea typeface="Raleway"/>
              <a:cs typeface="Raleway"/>
              <a:sym typeface="Raleway"/>
            </a:endParaRPr>
          </a:p>
          <a:p>
            <a:pPr indent="-336550" lvl="0" marL="457200" marR="0" rtl="0" algn="l">
              <a:lnSpc>
                <a:spcPct val="115000"/>
              </a:lnSpc>
              <a:spcBef>
                <a:spcPts val="1000"/>
              </a:spcBef>
              <a:spcAft>
                <a:spcPts val="0"/>
              </a:spcAft>
              <a:buClr>
                <a:schemeClr val="dk1"/>
              </a:buClr>
              <a:buSzPts val="1700"/>
              <a:buFont typeface="Raleway"/>
              <a:buChar char="●"/>
            </a:pPr>
            <a:r>
              <a:rPr b="0" i="0" lang="es-MX" sz="1700" u="none" cap="none" strike="noStrike">
                <a:solidFill>
                  <a:schemeClr val="dk1"/>
                </a:solidFill>
                <a:latin typeface="Raleway"/>
                <a:ea typeface="Raleway"/>
                <a:cs typeface="Raleway"/>
                <a:sym typeface="Raleway"/>
              </a:rPr>
              <a:t>This is a complementary resource for companies to use as part of their engagement programs.</a:t>
            </a:r>
            <a:endParaRPr b="0" i="0" sz="1700" u="none" cap="none" strike="noStrike">
              <a:solidFill>
                <a:schemeClr val="dk1"/>
              </a:solidFill>
              <a:latin typeface="Raleway"/>
              <a:ea typeface="Raleway"/>
              <a:cs typeface="Raleway"/>
              <a:sym typeface="Raleway"/>
            </a:endParaRPr>
          </a:p>
          <a:p>
            <a:pPr indent="-336550" lvl="0" marL="457200" marR="0" rtl="0" algn="l">
              <a:lnSpc>
                <a:spcPct val="115000"/>
              </a:lnSpc>
              <a:spcBef>
                <a:spcPts val="1000"/>
              </a:spcBef>
              <a:spcAft>
                <a:spcPts val="1000"/>
              </a:spcAft>
              <a:buClr>
                <a:srgbClr val="000000"/>
              </a:buClr>
              <a:buSzPts val="1700"/>
              <a:buFont typeface="Raleway"/>
              <a:buChar char="●"/>
            </a:pPr>
            <a:r>
              <a:rPr b="0" i="0" lang="es-MX" sz="1700" u="none" cap="none" strike="noStrike">
                <a:solidFill>
                  <a:schemeClr val="dk1"/>
                </a:solidFill>
                <a:latin typeface="Raleway"/>
                <a:ea typeface="Raleway"/>
                <a:cs typeface="Raleway"/>
                <a:sym typeface="Raleway"/>
              </a:rPr>
              <a:t>The SBTi encourages companies to explore additional resources, such as</a:t>
            </a:r>
            <a:r>
              <a:rPr b="0" i="0" lang="es-MX" sz="1700" u="none" cap="none" strike="noStrike">
                <a:solidFill>
                  <a:srgbClr val="000000"/>
                </a:solidFill>
                <a:latin typeface="Raleway"/>
                <a:ea typeface="Raleway"/>
                <a:cs typeface="Raleway"/>
                <a:sym typeface="Raleway"/>
              </a:rPr>
              <a:t> </a:t>
            </a:r>
            <a:r>
              <a:rPr b="0" i="0" lang="es-MX" sz="1700" u="sng" cap="none" strike="noStrike">
                <a:solidFill>
                  <a:schemeClr val="hlink"/>
                </a:solidFill>
                <a:latin typeface="Raleway"/>
                <a:ea typeface="Raleway"/>
                <a:cs typeface="Raleway"/>
                <a:sym typeface="Raleway"/>
                <a:hlinkClick r:id="rId3"/>
              </a:rPr>
              <a:t>key documents</a:t>
            </a:r>
            <a:r>
              <a:rPr b="0" i="0" lang="es-MX" sz="1700" u="none" cap="none" strike="noStrike">
                <a:solidFill>
                  <a:srgbClr val="000000"/>
                </a:solidFill>
                <a:latin typeface="Raleway"/>
                <a:ea typeface="Raleway"/>
                <a:cs typeface="Raleway"/>
                <a:sym typeface="Raleway"/>
              </a:rPr>
              <a:t> </a:t>
            </a:r>
            <a:r>
              <a:rPr b="0" i="0" lang="es-MX" sz="1700" u="none" cap="none" strike="noStrike">
                <a:solidFill>
                  <a:schemeClr val="dk1"/>
                </a:solidFill>
                <a:latin typeface="Raleway"/>
                <a:ea typeface="Raleway"/>
                <a:cs typeface="Raleway"/>
                <a:sym typeface="Raleway"/>
              </a:rPr>
              <a:t>and the</a:t>
            </a:r>
            <a:r>
              <a:rPr b="0" i="0" lang="es-MX" sz="1700" u="none" cap="none" strike="noStrike">
                <a:solidFill>
                  <a:srgbClr val="000000"/>
                </a:solidFill>
                <a:latin typeface="Raleway"/>
                <a:ea typeface="Raleway"/>
                <a:cs typeface="Raleway"/>
                <a:sym typeface="Raleway"/>
              </a:rPr>
              <a:t> </a:t>
            </a:r>
            <a:r>
              <a:rPr b="0" i="0" lang="es-MX" sz="1700" u="sng" cap="none" strike="noStrike">
                <a:solidFill>
                  <a:schemeClr val="hlink"/>
                </a:solidFill>
                <a:latin typeface="Raleway"/>
                <a:ea typeface="Raleway"/>
                <a:cs typeface="Raleway"/>
                <a:sym typeface="Raleway"/>
                <a:hlinkClick r:id="rId4"/>
              </a:rPr>
              <a:t>Introduction to the Science Based Targets initiative video</a:t>
            </a:r>
            <a:r>
              <a:rPr b="0" i="0" lang="es-MX" sz="1700" u="none" cap="none" strike="noStrike">
                <a:solidFill>
                  <a:schemeClr val="dk1"/>
                </a:solidFill>
                <a:latin typeface="Raleway"/>
                <a:ea typeface="Raleway"/>
                <a:cs typeface="Raleway"/>
                <a:sym typeface="Raleway"/>
              </a:rPr>
              <a:t>, for a clearer understanding of what science-based targets are, the criteria for setting them, and the process involved.</a:t>
            </a:r>
            <a:endParaRPr b="0" i="0" sz="1700" u="none" cap="none" strike="noStrike">
              <a:solidFill>
                <a:schemeClr val="dk1"/>
              </a:solidFill>
              <a:latin typeface="Raleway"/>
              <a:ea typeface="Raleway"/>
              <a:cs typeface="Raleway"/>
              <a:sym typeface="Raleway"/>
            </a:endParaRPr>
          </a:p>
        </p:txBody>
      </p:sp>
      <p:sp>
        <p:nvSpPr>
          <p:cNvPr id="185" name="Google Shape;185;g20a45ee8ff9_0_6"/>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ABOUT THIS PRESENTATION </a:t>
            </a:r>
            <a:endParaRPr b="1" i="0" sz="2900" u="none" cap="none" strike="noStrike">
              <a:solidFill>
                <a:srgbClr val="5D266D"/>
              </a:solidFill>
              <a:latin typeface="Raleway"/>
              <a:ea typeface="Raleway"/>
              <a:cs typeface="Raleway"/>
              <a:sym typeface="Raleway"/>
            </a:endParaRPr>
          </a:p>
        </p:txBody>
      </p:sp>
      <p:pic>
        <p:nvPicPr>
          <p:cNvPr id="186" name="Google Shape;186;g20a45ee8ff9_0_6"/>
          <p:cNvPicPr preferRelativeResize="0"/>
          <p:nvPr/>
        </p:nvPicPr>
        <p:blipFill rotWithShape="1">
          <a:blip r:embed="rId5">
            <a:alphaModFix/>
          </a:blip>
          <a:srcRect b="0" l="0" r="0" t="0"/>
          <a:stretch/>
        </p:blipFill>
        <p:spPr>
          <a:xfrm>
            <a:off x="0" y="4406526"/>
            <a:ext cx="12192000" cy="2451475"/>
          </a:xfrm>
          <a:prstGeom prst="rect">
            <a:avLst/>
          </a:prstGeom>
          <a:noFill/>
          <a:ln>
            <a:noFill/>
          </a:ln>
        </p:spPr>
      </p:pic>
      <p:sp>
        <p:nvSpPr>
          <p:cNvPr id="187" name="Google Shape;187;g20a45ee8ff9_0_6"/>
          <p:cNvSpPr txBox="1"/>
          <p:nvPr/>
        </p:nvSpPr>
        <p:spPr>
          <a:xfrm>
            <a:off x="483800" y="833968"/>
            <a:ext cx="82473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NOTES FOR COMPANIES WITH SUPPLIER ENGAGEMENT TARGETS</a:t>
            </a:r>
            <a:endParaRPr b="0" i="0" sz="1900" u="none" cap="none" strike="noStrike">
              <a:solidFill>
                <a:srgbClr val="333132"/>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id="483" name="Google Shape;483;g31b6d40669a_4_4206" title="circle_transparent.png"/>
          <p:cNvPicPr preferRelativeResize="0"/>
          <p:nvPr/>
        </p:nvPicPr>
        <p:blipFill rotWithShape="1">
          <a:blip r:embed="rId3">
            <a:alphaModFix/>
          </a:blip>
          <a:srcRect b="0" l="0" r="0" t="0"/>
          <a:stretch/>
        </p:blipFill>
        <p:spPr>
          <a:xfrm>
            <a:off x="10410361" y="2508306"/>
            <a:ext cx="1228121" cy="1228121"/>
          </a:xfrm>
          <a:prstGeom prst="rect">
            <a:avLst/>
          </a:prstGeom>
          <a:noFill/>
          <a:ln>
            <a:noFill/>
          </a:ln>
        </p:spPr>
      </p:pic>
      <p:pic>
        <p:nvPicPr>
          <p:cNvPr id="484" name="Google Shape;484;g31b6d40669a_4_4206" title="circle_transparent.png"/>
          <p:cNvPicPr preferRelativeResize="0"/>
          <p:nvPr/>
        </p:nvPicPr>
        <p:blipFill rotWithShape="1">
          <a:blip r:embed="rId3">
            <a:alphaModFix/>
          </a:blip>
          <a:srcRect b="0" l="0" r="0" t="0"/>
          <a:stretch/>
        </p:blipFill>
        <p:spPr>
          <a:xfrm>
            <a:off x="8384354" y="2508306"/>
            <a:ext cx="1228121" cy="1228121"/>
          </a:xfrm>
          <a:prstGeom prst="rect">
            <a:avLst/>
          </a:prstGeom>
          <a:noFill/>
          <a:ln>
            <a:noFill/>
          </a:ln>
        </p:spPr>
      </p:pic>
      <p:pic>
        <p:nvPicPr>
          <p:cNvPr id="485" name="Google Shape;485;g31b6d40669a_4_4206" title="circle_transparent.png"/>
          <p:cNvPicPr preferRelativeResize="0"/>
          <p:nvPr/>
        </p:nvPicPr>
        <p:blipFill rotWithShape="1">
          <a:blip r:embed="rId3">
            <a:alphaModFix/>
          </a:blip>
          <a:srcRect b="0" l="0" r="0" t="0"/>
          <a:stretch/>
        </p:blipFill>
        <p:spPr>
          <a:xfrm>
            <a:off x="4399551" y="2508306"/>
            <a:ext cx="1228121" cy="1228121"/>
          </a:xfrm>
          <a:prstGeom prst="rect">
            <a:avLst/>
          </a:prstGeom>
          <a:noFill/>
          <a:ln>
            <a:noFill/>
          </a:ln>
        </p:spPr>
      </p:pic>
      <p:pic>
        <p:nvPicPr>
          <p:cNvPr id="486" name="Google Shape;486;g31b6d40669a_4_4206" title="circle_transparent.png"/>
          <p:cNvPicPr preferRelativeResize="0"/>
          <p:nvPr/>
        </p:nvPicPr>
        <p:blipFill rotWithShape="1">
          <a:blip r:embed="rId3">
            <a:alphaModFix/>
          </a:blip>
          <a:srcRect b="0" l="0" r="0" t="0"/>
          <a:stretch/>
        </p:blipFill>
        <p:spPr>
          <a:xfrm>
            <a:off x="2435593" y="2508306"/>
            <a:ext cx="1228121" cy="1228121"/>
          </a:xfrm>
          <a:prstGeom prst="rect">
            <a:avLst/>
          </a:prstGeom>
          <a:noFill/>
          <a:ln>
            <a:noFill/>
          </a:ln>
        </p:spPr>
      </p:pic>
      <p:sp>
        <p:nvSpPr>
          <p:cNvPr id="487" name="Google Shape;487;g31b6d40669a_4_4206"/>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rPr>
              <a:t>HOW TO SET A TARGET | STANDARD ROUTE </a:t>
            </a:r>
            <a:endParaRPr b="1" i="0" sz="2400" u="none" cap="none" strike="noStrike">
              <a:solidFill>
                <a:srgbClr val="5D266D"/>
              </a:solidFill>
              <a:latin typeface="Raleway"/>
              <a:ea typeface="Raleway"/>
              <a:cs typeface="Raleway"/>
              <a:sym typeface="Raleway"/>
            </a:endParaRPr>
          </a:p>
        </p:txBody>
      </p:sp>
      <p:sp>
        <p:nvSpPr>
          <p:cNvPr id="488" name="Google Shape;488;g31b6d40669a_4_4206"/>
          <p:cNvSpPr txBox="1"/>
          <p:nvPr/>
        </p:nvSpPr>
        <p:spPr>
          <a:xfrm>
            <a:off x="483800" y="833975"/>
            <a:ext cx="90765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CORPORATES &amp; FINANCIAL INSTITUTIONS</a:t>
            </a:r>
            <a:endParaRPr b="0" i="0" sz="1900" u="none" cap="none" strike="noStrike">
              <a:solidFill>
                <a:srgbClr val="333132"/>
              </a:solidFill>
              <a:latin typeface="Raleway"/>
              <a:ea typeface="Raleway"/>
              <a:cs typeface="Raleway"/>
              <a:sym typeface="Raleway"/>
            </a:endParaRPr>
          </a:p>
        </p:txBody>
      </p:sp>
      <p:grpSp>
        <p:nvGrpSpPr>
          <p:cNvPr id="489" name="Google Shape;489;g31b6d40669a_4_4206"/>
          <p:cNvGrpSpPr/>
          <p:nvPr/>
        </p:nvGrpSpPr>
        <p:grpSpPr>
          <a:xfrm>
            <a:off x="715886" y="1430659"/>
            <a:ext cx="11359770" cy="749478"/>
            <a:chOff x="-47487" y="1416729"/>
            <a:chExt cx="12051527" cy="795118"/>
          </a:xfrm>
        </p:grpSpPr>
        <p:grpSp>
          <p:nvGrpSpPr>
            <p:cNvPr id="490" name="Google Shape;490;g31b6d40669a_4_4206"/>
            <p:cNvGrpSpPr/>
            <p:nvPr/>
          </p:nvGrpSpPr>
          <p:grpSpPr>
            <a:xfrm>
              <a:off x="-47487" y="1416729"/>
              <a:ext cx="12051527" cy="718500"/>
              <a:chOff x="-47487" y="1416729"/>
              <a:chExt cx="12051527" cy="718500"/>
            </a:xfrm>
          </p:grpSpPr>
          <p:sp>
            <p:nvSpPr>
              <p:cNvPr id="491" name="Google Shape;491;g31b6d40669a_4_4206"/>
              <p:cNvSpPr txBox="1"/>
              <p:nvPr/>
            </p:nvSpPr>
            <p:spPr>
              <a:xfrm>
                <a:off x="-47487" y="1659250"/>
                <a:ext cx="989400" cy="45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s-MX" sz="1600" u="none" cap="none" strike="noStrike">
                    <a:solidFill>
                      <a:schemeClr val="dk1"/>
                    </a:solidFill>
                    <a:latin typeface="Raleway"/>
                    <a:ea typeface="Raleway"/>
                    <a:cs typeface="Raleway"/>
                    <a:sym typeface="Raleway"/>
                  </a:rPr>
                  <a:t>DAY 1</a:t>
                </a:r>
                <a:endParaRPr b="0" i="0" sz="1600" u="none" cap="none" strike="noStrike">
                  <a:solidFill>
                    <a:schemeClr val="dk1"/>
                  </a:solidFill>
                  <a:latin typeface="Raleway"/>
                  <a:ea typeface="Raleway"/>
                  <a:cs typeface="Raleway"/>
                  <a:sym typeface="Raleway"/>
                </a:endParaRPr>
              </a:p>
            </p:txBody>
          </p:sp>
          <p:sp>
            <p:nvSpPr>
              <p:cNvPr id="492" name="Google Shape;492;g31b6d40669a_4_4206"/>
              <p:cNvSpPr txBox="1"/>
              <p:nvPr/>
            </p:nvSpPr>
            <p:spPr>
              <a:xfrm>
                <a:off x="5856615" y="1416729"/>
                <a:ext cx="1579800" cy="718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s-MX" sz="1600" u="none" cap="none" strike="noStrike">
                    <a:solidFill>
                      <a:schemeClr val="dk1"/>
                    </a:solidFill>
                    <a:latin typeface="Raleway"/>
                    <a:ea typeface="Raleway"/>
                    <a:cs typeface="Raleway"/>
                    <a:sym typeface="Raleway"/>
                  </a:rPr>
                  <a:t>WITHIN</a:t>
                </a:r>
                <a:endParaRPr b="0" i="0" sz="16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000"/>
                  <a:buFont typeface="Arial"/>
                  <a:buNone/>
                </a:pPr>
                <a:r>
                  <a:rPr b="0" i="0" lang="es-MX" sz="1600" u="none" cap="none" strike="noStrike">
                    <a:solidFill>
                      <a:schemeClr val="dk1"/>
                    </a:solidFill>
                    <a:latin typeface="Raleway"/>
                    <a:ea typeface="Raleway"/>
                    <a:cs typeface="Raleway"/>
                    <a:sym typeface="Raleway"/>
                  </a:rPr>
                  <a:t>24 MONTHS</a:t>
                </a:r>
                <a:endParaRPr b="0" i="0" sz="1600" u="none" cap="none" strike="noStrike">
                  <a:solidFill>
                    <a:schemeClr val="dk1"/>
                  </a:solidFill>
                  <a:latin typeface="Raleway"/>
                  <a:ea typeface="Raleway"/>
                  <a:cs typeface="Raleway"/>
                  <a:sym typeface="Raleway"/>
                </a:endParaRPr>
              </a:p>
            </p:txBody>
          </p:sp>
          <p:sp>
            <p:nvSpPr>
              <p:cNvPr id="493" name="Google Shape;493;g31b6d40669a_4_4206"/>
              <p:cNvSpPr txBox="1"/>
              <p:nvPr/>
            </p:nvSpPr>
            <p:spPr>
              <a:xfrm>
                <a:off x="9720440" y="1659250"/>
                <a:ext cx="2283600" cy="45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s-MX" sz="1600" u="none" cap="none" strike="noStrike">
                    <a:solidFill>
                      <a:schemeClr val="dk1"/>
                    </a:solidFill>
                    <a:latin typeface="Raleway"/>
                    <a:ea typeface="Raleway"/>
                    <a:cs typeface="Raleway"/>
                    <a:sym typeface="Raleway"/>
                  </a:rPr>
                  <a:t>ANNUALY</a:t>
                </a:r>
                <a:endParaRPr b="0" i="0" sz="1600" u="none" cap="none" strike="noStrike">
                  <a:solidFill>
                    <a:schemeClr val="dk1"/>
                  </a:solidFill>
                  <a:latin typeface="Raleway"/>
                  <a:ea typeface="Raleway"/>
                  <a:cs typeface="Raleway"/>
                  <a:sym typeface="Raleway"/>
                </a:endParaRPr>
              </a:p>
            </p:txBody>
          </p:sp>
        </p:grpSp>
        <p:cxnSp>
          <p:nvCxnSpPr>
            <p:cNvPr id="494" name="Google Shape;494;g31b6d40669a_4_4206"/>
            <p:cNvCxnSpPr>
              <a:endCxn id="495" idx="6"/>
            </p:cNvCxnSpPr>
            <p:nvPr/>
          </p:nvCxnSpPr>
          <p:spPr>
            <a:xfrm>
              <a:off x="389348" y="2211847"/>
              <a:ext cx="10560300" cy="0"/>
            </a:xfrm>
            <a:prstGeom prst="straightConnector1">
              <a:avLst/>
            </a:prstGeom>
            <a:noFill/>
            <a:ln cap="flat" cmpd="sng" w="19050">
              <a:solidFill>
                <a:srgbClr val="333132"/>
              </a:solidFill>
              <a:prstDash val="solid"/>
              <a:round/>
              <a:headEnd len="med" w="med" type="oval"/>
              <a:tailEnd len="med" w="med" type="oval"/>
            </a:ln>
          </p:spPr>
        </p:cxnSp>
      </p:grpSp>
      <p:sp>
        <p:nvSpPr>
          <p:cNvPr id="496" name="Google Shape;496;g31b6d40669a_4_4206"/>
          <p:cNvSpPr txBox="1"/>
          <p:nvPr/>
        </p:nvSpPr>
        <p:spPr>
          <a:xfrm>
            <a:off x="2163190" y="4203835"/>
            <a:ext cx="1772928" cy="12314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s-MX" sz="1400" u="none" cap="none" strike="noStrike">
                <a:solidFill>
                  <a:schemeClr val="dk1"/>
                </a:solidFill>
                <a:latin typeface="Raleway"/>
                <a:ea typeface="Raleway"/>
                <a:cs typeface="Raleway"/>
                <a:sym typeface="Raleway"/>
              </a:rPr>
              <a:t>STEP 2: </a:t>
            </a:r>
            <a:r>
              <a:rPr b="0" i="0" lang="es-MX" sz="1400" u="none" cap="none" strike="noStrike">
                <a:solidFill>
                  <a:schemeClr val="dk1"/>
                </a:solidFill>
                <a:latin typeface="Raleway"/>
                <a:ea typeface="Raleway"/>
                <a:cs typeface="Raleway"/>
                <a:sym typeface="Raleway"/>
              </a:rPr>
              <a:t>N</a:t>
            </a:r>
            <a:r>
              <a:rPr b="0" i="0" lang="es-MX" sz="1350" u="none" cap="none" strike="noStrike">
                <a:solidFill>
                  <a:schemeClr val="dk1"/>
                </a:solidFill>
                <a:latin typeface="Raleway"/>
                <a:ea typeface="Raleway"/>
                <a:cs typeface="Raleway"/>
                <a:sym typeface="Raleway"/>
              </a:rPr>
              <a:t>avigate to the ‘commitment’ section in the Portal, and make a commitment </a:t>
            </a:r>
            <a:endParaRPr b="0" i="0" sz="1350" u="none" cap="none" strike="noStrike">
              <a:solidFill>
                <a:schemeClr val="dk1"/>
              </a:solidFill>
              <a:latin typeface="Raleway"/>
              <a:ea typeface="Raleway"/>
              <a:cs typeface="Raleway"/>
              <a:sym typeface="Raleway"/>
            </a:endParaRPr>
          </a:p>
        </p:txBody>
      </p:sp>
      <p:sp>
        <p:nvSpPr>
          <p:cNvPr id="497" name="Google Shape;497;g31b6d40669a_4_4206"/>
          <p:cNvSpPr txBox="1"/>
          <p:nvPr/>
        </p:nvSpPr>
        <p:spPr>
          <a:xfrm>
            <a:off x="2435602" y="3805071"/>
            <a:ext cx="12282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1600" u="none" cap="none" strike="noStrike">
                <a:solidFill>
                  <a:schemeClr val="dk1"/>
                </a:solidFill>
                <a:latin typeface="Raleway"/>
                <a:ea typeface="Raleway"/>
                <a:cs typeface="Raleway"/>
                <a:sym typeface="Raleway"/>
              </a:rPr>
              <a:t>COMMIT</a:t>
            </a:r>
            <a:endParaRPr b="1" i="0" sz="1600" u="none" cap="none" strike="noStrike">
              <a:solidFill>
                <a:schemeClr val="dk1"/>
              </a:solidFill>
              <a:latin typeface="Raleway"/>
              <a:ea typeface="Raleway"/>
              <a:cs typeface="Raleway"/>
              <a:sym typeface="Raleway"/>
            </a:endParaRPr>
          </a:p>
        </p:txBody>
      </p:sp>
      <p:pic>
        <p:nvPicPr>
          <p:cNvPr id="498" name="Google Shape;498;g31b6d40669a_4_4206" title="sbt_commit_icon.png"/>
          <p:cNvPicPr preferRelativeResize="0"/>
          <p:nvPr/>
        </p:nvPicPr>
        <p:blipFill rotWithShape="1">
          <a:blip r:embed="rId4">
            <a:alphaModFix/>
          </a:blip>
          <a:srcRect b="0" l="9" r="19" t="0"/>
          <a:stretch/>
        </p:blipFill>
        <p:spPr>
          <a:xfrm>
            <a:off x="2804953" y="2887801"/>
            <a:ext cx="489402" cy="469131"/>
          </a:xfrm>
          <a:prstGeom prst="rect">
            <a:avLst/>
          </a:prstGeom>
          <a:noFill/>
          <a:ln>
            <a:noFill/>
          </a:ln>
        </p:spPr>
      </p:pic>
      <p:sp>
        <p:nvSpPr>
          <p:cNvPr id="499" name="Google Shape;499;g31b6d40669a_4_4206"/>
          <p:cNvSpPr txBox="1"/>
          <p:nvPr/>
        </p:nvSpPr>
        <p:spPr>
          <a:xfrm>
            <a:off x="4127148" y="4203835"/>
            <a:ext cx="1772928" cy="143922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s-MX" sz="1400" u="none" cap="none" strike="noStrike">
                <a:solidFill>
                  <a:schemeClr val="dk1"/>
                </a:solidFill>
                <a:latin typeface="Raleway"/>
                <a:ea typeface="Raleway"/>
                <a:cs typeface="Raleway"/>
                <a:sym typeface="Raleway"/>
              </a:rPr>
              <a:t>STEP 3: </a:t>
            </a:r>
            <a:r>
              <a:rPr b="0" i="0" lang="es-MX" sz="1350" u="none" cap="none" strike="noStrike">
                <a:solidFill>
                  <a:schemeClr val="dk1"/>
                </a:solidFill>
                <a:latin typeface="Raleway"/>
                <a:ea typeface="Raleway"/>
                <a:cs typeface="Raleway"/>
                <a:sym typeface="Raleway"/>
              </a:rPr>
              <a:t>Develop your company’s emissions reduction targets using </a:t>
            </a:r>
            <a:r>
              <a:rPr b="0" i="0" lang="es-MX" sz="1350" u="sng" cap="none" strike="noStrike">
                <a:solidFill>
                  <a:schemeClr val="hlink"/>
                </a:solidFill>
                <a:latin typeface="Raleway"/>
                <a:ea typeface="Raleway"/>
                <a:cs typeface="Raleway"/>
                <a:sym typeface="Raleway"/>
                <a:hlinkClick r:id="rId5"/>
              </a:rPr>
              <a:t>SBTi’s standards, criteria and guidance</a:t>
            </a:r>
            <a:endParaRPr b="0" i="0" sz="1350" u="none" cap="none" strike="noStrike">
              <a:solidFill>
                <a:srgbClr val="333132"/>
              </a:solidFill>
              <a:latin typeface="Raleway"/>
              <a:ea typeface="Raleway"/>
              <a:cs typeface="Raleway"/>
              <a:sym typeface="Raleway"/>
            </a:endParaRPr>
          </a:p>
        </p:txBody>
      </p:sp>
      <p:sp>
        <p:nvSpPr>
          <p:cNvPr id="500" name="Google Shape;500;g31b6d40669a_4_4206"/>
          <p:cNvSpPr txBox="1"/>
          <p:nvPr/>
        </p:nvSpPr>
        <p:spPr>
          <a:xfrm>
            <a:off x="4399553" y="3805071"/>
            <a:ext cx="12282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1600" u="none" cap="none" strike="noStrike">
                <a:solidFill>
                  <a:schemeClr val="dk1"/>
                </a:solidFill>
                <a:latin typeface="Raleway"/>
                <a:ea typeface="Raleway"/>
                <a:cs typeface="Raleway"/>
                <a:sym typeface="Raleway"/>
              </a:rPr>
              <a:t>DEVELOP</a:t>
            </a:r>
            <a:endParaRPr b="1" i="0" sz="1600" u="none" cap="none" strike="noStrike">
              <a:solidFill>
                <a:schemeClr val="dk1"/>
              </a:solidFill>
              <a:latin typeface="Raleway"/>
              <a:ea typeface="Raleway"/>
              <a:cs typeface="Raleway"/>
              <a:sym typeface="Raleway"/>
            </a:endParaRPr>
          </a:p>
        </p:txBody>
      </p:sp>
      <p:pic>
        <p:nvPicPr>
          <p:cNvPr id="501" name="Google Shape;501;g31b6d40669a_4_4206" title="sbt_develop_icon.png"/>
          <p:cNvPicPr preferRelativeResize="0"/>
          <p:nvPr/>
        </p:nvPicPr>
        <p:blipFill rotWithShape="1">
          <a:blip r:embed="rId6">
            <a:alphaModFix/>
          </a:blip>
          <a:srcRect b="219" l="0" r="0" t="219"/>
          <a:stretch/>
        </p:blipFill>
        <p:spPr>
          <a:xfrm>
            <a:off x="4715046" y="2803310"/>
            <a:ext cx="597132" cy="638112"/>
          </a:xfrm>
          <a:prstGeom prst="rect">
            <a:avLst/>
          </a:prstGeom>
          <a:noFill/>
          <a:ln>
            <a:noFill/>
          </a:ln>
        </p:spPr>
      </p:pic>
      <p:sp>
        <p:nvSpPr>
          <p:cNvPr id="502" name="Google Shape;502;g31b6d40669a_4_4206"/>
          <p:cNvSpPr txBox="1"/>
          <p:nvPr/>
        </p:nvSpPr>
        <p:spPr>
          <a:xfrm>
            <a:off x="6139115" y="4203985"/>
            <a:ext cx="1773000" cy="164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s-MX" sz="1400" u="none" cap="none" strike="noStrike">
                <a:solidFill>
                  <a:schemeClr val="dk1"/>
                </a:solidFill>
                <a:latin typeface="Raleway"/>
                <a:ea typeface="Raleway"/>
                <a:cs typeface="Raleway"/>
                <a:sym typeface="Raleway"/>
              </a:rPr>
              <a:t>STEP 4: </a:t>
            </a:r>
            <a:r>
              <a:rPr b="0" i="0" lang="es-MX" sz="1350" u="none" cap="none" strike="noStrike">
                <a:solidFill>
                  <a:schemeClr val="dk1"/>
                </a:solidFill>
                <a:latin typeface="Raleway"/>
                <a:ea typeface="Raleway"/>
                <a:cs typeface="Raleway"/>
                <a:sym typeface="Raleway"/>
              </a:rPr>
              <a:t>Submit your company’s emissions reduction targets to SBTi Services to start your validation process</a:t>
            </a:r>
            <a:endParaRPr b="0" i="0" sz="1350" u="none" cap="none" strike="noStrike">
              <a:solidFill>
                <a:schemeClr val="dk1"/>
              </a:solidFill>
              <a:latin typeface="Raleway"/>
              <a:ea typeface="Raleway"/>
              <a:cs typeface="Raleway"/>
              <a:sym typeface="Raleway"/>
            </a:endParaRPr>
          </a:p>
        </p:txBody>
      </p:sp>
      <p:sp>
        <p:nvSpPr>
          <p:cNvPr id="503" name="Google Shape;503;g31b6d40669a_4_4206"/>
          <p:cNvSpPr txBox="1"/>
          <p:nvPr/>
        </p:nvSpPr>
        <p:spPr>
          <a:xfrm>
            <a:off x="6485275" y="3805209"/>
            <a:ext cx="10806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1600" u="none" cap="none" strike="noStrike">
                <a:solidFill>
                  <a:schemeClr val="dk1"/>
                </a:solidFill>
                <a:latin typeface="Raleway"/>
                <a:ea typeface="Raleway"/>
                <a:cs typeface="Raleway"/>
                <a:sym typeface="Raleway"/>
              </a:rPr>
              <a:t>SUBMIT</a:t>
            </a:r>
            <a:endParaRPr b="1" i="0" sz="1600" u="none" cap="none" strike="noStrike">
              <a:solidFill>
                <a:schemeClr val="dk1"/>
              </a:solidFill>
              <a:latin typeface="Raleway"/>
              <a:ea typeface="Raleway"/>
              <a:cs typeface="Raleway"/>
              <a:sym typeface="Raleway"/>
            </a:endParaRPr>
          </a:p>
        </p:txBody>
      </p:sp>
      <p:pic>
        <p:nvPicPr>
          <p:cNvPr id="504" name="Google Shape;504;g31b6d40669a_4_4206" title="circle_transparent.png"/>
          <p:cNvPicPr preferRelativeResize="0"/>
          <p:nvPr/>
        </p:nvPicPr>
        <p:blipFill rotWithShape="1">
          <a:blip r:embed="rId3">
            <a:alphaModFix/>
          </a:blip>
          <a:srcRect b="0" l="0" r="0" t="0"/>
          <a:stretch/>
        </p:blipFill>
        <p:spPr>
          <a:xfrm>
            <a:off x="6411529" y="2508391"/>
            <a:ext cx="1228169" cy="1228169"/>
          </a:xfrm>
          <a:prstGeom prst="rect">
            <a:avLst/>
          </a:prstGeom>
          <a:noFill/>
          <a:ln>
            <a:noFill/>
          </a:ln>
        </p:spPr>
      </p:pic>
      <p:pic>
        <p:nvPicPr>
          <p:cNvPr id="505" name="Google Shape;505;g31b6d40669a_4_4206" title="sbt_submit_icon.png"/>
          <p:cNvPicPr preferRelativeResize="0"/>
          <p:nvPr/>
        </p:nvPicPr>
        <p:blipFill rotWithShape="1">
          <a:blip r:embed="rId7">
            <a:alphaModFix/>
          </a:blip>
          <a:srcRect b="79" l="0" r="0" t="79"/>
          <a:stretch/>
        </p:blipFill>
        <p:spPr>
          <a:xfrm>
            <a:off x="6780903" y="2773510"/>
            <a:ext cx="489420" cy="697932"/>
          </a:xfrm>
          <a:prstGeom prst="rect">
            <a:avLst/>
          </a:prstGeom>
          <a:noFill/>
          <a:ln>
            <a:noFill/>
          </a:ln>
        </p:spPr>
      </p:pic>
      <p:sp>
        <p:nvSpPr>
          <p:cNvPr id="506" name="Google Shape;506;g31b6d40669a_4_4206"/>
          <p:cNvSpPr txBox="1"/>
          <p:nvPr/>
        </p:nvSpPr>
        <p:spPr>
          <a:xfrm>
            <a:off x="8111950" y="4203835"/>
            <a:ext cx="1772928" cy="104677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s-MX" sz="1400" u="none" cap="none" strike="noStrike">
                <a:solidFill>
                  <a:schemeClr val="dk1"/>
                </a:solidFill>
                <a:latin typeface="Raleway"/>
                <a:ea typeface="Raleway"/>
                <a:cs typeface="Raleway"/>
                <a:sym typeface="Raleway"/>
              </a:rPr>
              <a:t>STEP 5: </a:t>
            </a:r>
            <a:r>
              <a:rPr b="0" i="0" lang="es-MX" sz="1400" u="none" cap="none" strike="noStrike">
                <a:solidFill>
                  <a:schemeClr val="dk1"/>
                </a:solidFill>
                <a:latin typeface="Raleway"/>
                <a:ea typeface="Raleway"/>
                <a:cs typeface="Raleway"/>
                <a:sym typeface="Raleway"/>
              </a:rPr>
              <a:t>Announce the target and inform stakeholders</a:t>
            </a:r>
            <a:endParaRPr b="0" i="0" sz="1400" u="none" cap="none" strike="noStrike">
              <a:solidFill>
                <a:schemeClr val="dk1"/>
              </a:solidFill>
              <a:latin typeface="Raleway"/>
              <a:ea typeface="Raleway"/>
              <a:cs typeface="Raleway"/>
              <a:sym typeface="Raleway"/>
            </a:endParaRPr>
          </a:p>
        </p:txBody>
      </p:sp>
      <p:sp>
        <p:nvSpPr>
          <p:cNvPr id="507" name="Google Shape;507;g31b6d40669a_4_4206"/>
          <p:cNvSpPr txBox="1"/>
          <p:nvPr/>
        </p:nvSpPr>
        <p:spPr>
          <a:xfrm>
            <a:off x="8111961" y="3805071"/>
            <a:ext cx="1773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1600" u="none" cap="none" strike="noStrike">
                <a:solidFill>
                  <a:schemeClr val="dk1"/>
                </a:solidFill>
                <a:latin typeface="Raleway"/>
                <a:ea typeface="Raleway"/>
                <a:cs typeface="Raleway"/>
                <a:sym typeface="Raleway"/>
              </a:rPr>
              <a:t>COMMUNICATE</a:t>
            </a:r>
            <a:endParaRPr b="1" i="0" sz="1600" u="none" cap="none" strike="noStrike">
              <a:solidFill>
                <a:schemeClr val="dk1"/>
              </a:solidFill>
              <a:latin typeface="Raleway"/>
              <a:ea typeface="Raleway"/>
              <a:cs typeface="Raleway"/>
              <a:sym typeface="Raleway"/>
            </a:endParaRPr>
          </a:p>
        </p:txBody>
      </p:sp>
      <p:pic>
        <p:nvPicPr>
          <p:cNvPr id="508" name="Google Shape;508;g31b6d40669a_4_4206" title="sbt_communicate_icon.png"/>
          <p:cNvPicPr preferRelativeResize="0"/>
          <p:nvPr/>
        </p:nvPicPr>
        <p:blipFill rotWithShape="1">
          <a:blip r:embed="rId8">
            <a:alphaModFix/>
          </a:blip>
          <a:srcRect b="79" l="0" r="0" t="89"/>
          <a:stretch/>
        </p:blipFill>
        <p:spPr>
          <a:xfrm>
            <a:off x="8639827" y="2816904"/>
            <a:ext cx="717174" cy="610926"/>
          </a:xfrm>
          <a:prstGeom prst="rect">
            <a:avLst/>
          </a:prstGeom>
          <a:noFill/>
          <a:ln>
            <a:noFill/>
          </a:ln>
        </p:spPr>
      </p:pic>
      <p:sp>
        <p:nvSpPr>
          <p:cNvPr id="509" name="Google Shape;509;g31b6d40669a_4_4206"/>
          <p:cNvSpPr txBox="1"/>
          <p:nvPr/>
        </p:nvSpPr>
        <p:spPr>
          <a:xfrm>
            <a:off x="10137958" y="4203835"/>
            <a:ext cx="1772928" cy="12314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s-MX" sz="1400" u="none" cap="none" strike="noStrike">
                <a:solidFill>
                  <a:schemeClr val="dk1"/>
                </a:solidFill>
                <a:latin typeface="Raleway"/>
                <a:ea typeface="Raleway"/>
                <a:cs typeface="Raleway"/>
                <a:sym typeface="Raleway"/>
              </a:rPr>
              <a:t>STEP 6: </a:t>
            </a:r>
            <a:r>
              <a:rPr b="0" i="0" lang="es-MX" sz="1350" u="none" cap="none" strike="noStrike">
                <a:solidFill>
                  <a:schemeClr val="dk1"/>
                </a:solidFill>
                <a:latin typeface="Raleway"/>
                <a:ea typeface="Raleway"/>
                <a:cs typeface="Raleway"/>
                <a:sym typeface="Raleway"/>
              </a:rPr>
              <a:t>Annually disclose progress made towards your science-based targets</a:t>
            </a:r>
            <a:endParaRPr b="0" i="0" sz="1350" u="none" cap="none" strike="noStrike">
              <a:solidFill>
                <a:schemeClr val="dk1"/>
              </a:solidFill>
              <a:latin typeface="Raleway"/>
              <a:ea typeface="Raleway"/>
              <a:cs typeface="Raleway"/>
              <a:sym typeface="Raleway"/>
            </a:endParaRPr>
          </a:p>
        </p:txBody>
      </p:sp>
      <p:sp>
        <p:nvSpPr>
          <p:cNvPr id="510" name="Google Shape;510;g31b6d40669a_4_4206"/>
          <p:cNvSpPr txBox="1"/>
          <p:nvPr/>
        </p:nvSpPr>
        <p:spPr>
          <a:xfrm>
            <a:off x="10248125" y="3805074"/>
            <a:ext cx="15525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1600" u="none" cap="none" strike="noStrike">
                <a:solidFill>
                  <a:schemeClr val="dk1"/>
                </a:solidFill>
                <a:latin typeface="Raleway"/>
                <a:ea typeface="Raleway"/>
                <a:cs typeface="Raleway"/>
                <a:sym typeface="Raleway"/>
              </a:rPr>
              <a:t>DISCLOSE</a:t>
            </a:r>
            <a:endParaRPr b="1" i="0" sz="1600" u="none" cap="none" strike="noStrike">
              <a:solidFill>
                <a:schemeClr val="dk1"/>
              </a:solidFill>
              <a:latin typeface="Raleway"/>
              <a:ea typeface="Raleway"/>
              <a:cs typeface="Raleway"/>
              <a:sym typeface="Raleway"/>
            </a:endParaRPr>
          </a:p>
        </p:txBody>
      </p:sp>
      <p:pic>
        <p:nvPicPr>
          <p:cNvPr id="511" name="Google Shape;511;g31b6d40669a_4_4206" title="sbt_dislose_icon.png"/>
          <p:cNvPicPr preferRelativeResize="0"/>
          <p:nvPr/>
        </p:nvPicPr>
        <p:blipFill rotWithShape="1">
          <a:blip r:embed="rId9">
            <a:alphaModFix/>
          </a:blip>
          <a:srcRect b="0" l="89" r="79" t="0"/>
          <a:stretch/>
        </p:blipFill>
        <p:spPr>
          <a:xfrm>
            <a:off x="10695076" y="2851832"/>
            <a:ext cx="658692" cy="541068"/>
          </a:xfrm>
          <a:prstGeom prst="rect">
            <a:avLst/>
          </a:prstGeom>
          <a:noFill/>
          <a:ln>
            <a:noFill/>
          </a:ln>
        </p:spPr>
      </p:pic>
      <p:sp>
        <p:nvSpPr>
          <p:cNvPr id="512" name="Google Shape;512;g31b6d40669a_4_4206"/>
          <p:cNvSpPr txBox="1"/>
          <p:nvPr/>
        </p:nvSpPr>
        <p:spPr>
          <a:xfrm>
            <a:off x="223889" y="4203834"/>
            <a:ext cx="1773000" cy="12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s-MX" sz="135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22"/>
                  </a:ext>
                </a:extLst>
              </a:rPr>
              <a:t>STEP</a:t>
            </a:r>
            <a:r>
              <a:rPr b="1" i="0" lang="es-MX" sz="1350" u="none" cap="none" strike="noStrike">
                <a:solidFill>
                  <a:schemeClr val="dk1"/>
                </a:solidFill>
                <a:latin typeface="Raleway"/>
                <a:ea typeface="Raleway"/>
                <a:cs typeface="Raleway"/>
                <a:sym typeface="Raleway"/>
              </a:rPr>
              <a:t> 1: </a:t>
            </a:r>
            <a:r>
              <a:rPr b="0" i="0" lang="es-MX" sz="1350" u="none" cap="none" strike="noStrike">
                <a:solidFill>
                  <a:schemeClr val="dk1"/>
                </a:solidFill>
                <a:latin typeface="Raleway"/>
                <a:ea typeface="Raleway"/>
                <a:cs typeface="Raleway"/>
                <a:sym typeface="Raleway"/>
              </a:rPr>
              <a:t>Register on the </a:t>
            </a:r>
            <a:r>
              <a:rPr b="0" i="0" lang="es-MX" sz="1350" u="sng" cap="none" strike="noStrike">
                <a:solidFill>
                  <a:schemeClr val="hlink"/>
                </a:solidFill>
                <a:latin typeface="Raleway"/>
                <a:ea typeface="Raleway"/>
                <a:cs typeface="Raleway"/>
                <a:sym typeface="Raleway"/>
                <a:hlinkClick r:id="rId10"/>
                <a:extLst>
                  <a:ext uri="http://customooxmlschemas.google.com/">
                    <go:slidesCustomData xmlns:go="http://customooxmlschemas.google.com/" textRoundtripDataId="23"/>
                  </a:ext>
                </a:extLst>
              </a:rPr>
              <a:t>SBTi Services Validation Portal</a:t>
            </a:r>
            <a:r>
              <a:rPr b="0" i="0" lang="es-MX" sz="1350" u="none" cap="none" strike="noStrike">
                <a:solidFill>
                  <a:schemeClr val="dk1"/>
                </a:solidFill>
                <a:latin typeface="Raleway"/>
                <a:ea typeface="Raleway"/>
                <a:cs typeface="Raleway"/>
                <a:sym typeface="Raleway"/>
              </a:rPr>
              <a:t> and complete the company form </a:t>
            </a:r>
            <a:endParaRPr b="0" i="0" sz="1350" u="none" cap="none" strike="noStrike">
              <a:solidFill>
                <a:schemeClr val="dk1"/>
              </a:solidFill>
              <a:latin typeface="Raleway"/>
              <a:ea typeface="Raleway"/>
              <a:cs typeface="Raleway"/>
              <a:sym typeface="Raleway"/>
            </a:endParaRPr>
          </a:p>
        </p:txBody>
      </p:sp>
      <p:sp>
        <p:nvSpPr>
          <p:cNvPr id="513" name="Google Shape;513;g31b6d40669a_4_4206"/>
          <p:cNvSpPr txBox="1"/>
          <p:nvPr/>
        </p:nvSpPr>
        <p:spPr>
          <a:xfrm>
            <a:off x="496301" y="3805071"/>
            <a:ext cx="12282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1600" u="none" cap="none" strike="noStrike">
                <a:solidFill>
                  <a:schemeClr val="dk1"/>
                </a:solidFill>
                <a:latin typeface="Raleway"/>
                <a:ea typeface="Raleway"/>
                <a:cs typeface="Raleway"/>
                <a:sym typeface="Raleway"/>
              </a:rPr>
              <a:t>REGISTER</a:t>
            </a:r>
            <a:endParaRPr b="1" i="0" sz="1600" u="none" cap="none" strike="noStrike">
              <a:solidFill>
                <a:schemeClr val="dk1"/>
              </a:solidFill>
              <a:latin typeface="Raleway"/>
              <a:ea typeface="Raleway"/>
              <a:cs typeface="Raleway"/>
              <a:sym typeface="Raleway"/>
            </a:endParaRPr>
          </a:p>
        </p:txBody>
      </p:sp>
      <p:pic>
        <p:nvPicPr>
          <p:cNvPr id="514" name="Google Shape;514;g31b6d40669a_4_4206" title="circle_transparent.png"/>
          <p:cNvPicPr preferRelativeResize="0"/>
          <p:nvPr/>
        </p:nvPicPr>
        <p:blipFill rotWithShape="1">
          <a:blip r:embed="rId3">
            <a:alphaModFix/>
          </a:blip>
          <a:srcRect b="0" l="0" r="0" t="0"/>
          <a:stretch/>
        </p:blipFill>
        <p:spPr>
          <a:xfrm>
            <a:off x="496292" y="2508305"/>
            <a:ext cx="1228121" cy="1228121"/>
          </a:xfrm>
          <a:prstGeom prst="rect">
            <a:avLst/>
          </a:prstGeom>
          <a:noFill/>
          <a:ln>
            <a:noFill/>
          </a:ln>
        </p:spPr>
      </p:pic>
      <p:grpSp>
        <p:nvGrpSpPr>
          <p:cNvPr id="515" name="Google Shape;515;g31b6d40669a_4_4206"/>
          <p:cNvGrpSpPr/>
          <p:nvPr/>
        </p:nvGrpSpPr>
        <p:grpSpPr>
          <a:xfrm>
            <a:off x="1125276" y="2123157"/>
            <a:ext cx="9956510" cy="113960"/>
            <a:chOff x="386832" y="2151397"/>
            <a:chExt cx="10562816" cy="120900"/>
          </a:xfrm>
        </p:grpSpPr>
        <p:sp>
          <p:nvSpPr>
            <p:cNvPr id="516" name="Google Shape;516;g31b6d40669a_4_4206"/>
            <p:cNvSpPr/>
            <p:nvPr/>
          </p:nvSpPr>
          <p:spPr>
            <a:xfrm>
              <a:off x="4451664" y="2151397"/>
              <a:ext cx="120900" cy="120900"/>
            </a:xfrm>
            <a:prstGeom prst="ellipse">
              <a:avLst/>
            </a:prstGeom>
            <a:solidFill>
              <a:srgbClr val="333132"/>
            </a:solidFill>
            <a:ln cap="flat" cmpd="sng" w="9525">
              <a:solidFill>
                <a:srgbClr val="3331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31b6d40669a_4_4206"/>
            <p:cNvSpPr/>
            <p:nvPr/>
          </p:nvSpPr>
          <p:spPr>
            <a:xfrm>
              <a:off x="6586060" y="2151397"/>
              <a:ext cx="120900" cy="120900"/>
            </a:xfrm>
            <a:prstGeom prst="ellipse">
              <a:avLst/>
            </a:prstGeom>
            <a:solidFill>
              <a:srgbClr val="333132"/>
            </a:solidFill>
            <a:ln cap="flat" cmpd="sng" w="9525">
              <a:solidFill>
                <a:srgbClr val="3331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31b6d40669a_4_4206"/>
            <p:cNvSpPr/>
            <p:nvPr/>
          </p:nvSpPr>
          <p:spPr>
            <a:xfrm>
              <a:off x="8679284" y="2151397"/>
              <a:ext cx="120900" cy="120900"/>
            </a:xfrm>
            <a:prstGeom prst="ellipse">
              <a:avLst/>
            </a:prstGeom>
            <a:solidFill>
              <a:srgbClr val="333132"/>
            </a:solidFill>
            <a:ln cap="flat" cmpd="sng" w="9525">
              <a:solidFill>
                <a:srgbClr val="3331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31b6d40669a_4_4206"/>
            <p:cNvSpPr/>
            <p:nvPr/>
          </p:nvSpPr>
          <p:spPr>
            <a:xfrm>
              <a:off x="2368032" y="2151397"/>
              <a:ext cx="120900" cy="120900"/>
            </a:xfrm>
            <a:prstGeom prst="ellipse">
              <a:avLst/>
            </a:prstGeom>
            <a:solidFill>
              <a:srgbClr val="333132"/>
            </a:solidFill>
            <a:ln cap="flat" cmpd="sng" w="9525">
              <a:solidFill>
                <a:srgbClr val="3331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g31b6d40669a_4_4206"/>
            <p:cNvSpPr/>
            <p:nvPr/>
          </p:nvSpPr>
          <p:spPr>
            <a:xfrm>
              <a:off x="10828748" y="2151397"/>
              <a:ext cx="120900" cy="120900"/>
            </a:xfrm>
            <a:prstGeom prst="ellipse">
              <a:avLst/>
            </a:prstGeom>
            <a:solidFill>
              <a:srgbClr val="333132"/>
            </a:solidFill>
            <a:ln cap="flat" cmpd="sng" w="9525">
              <a:solidFill>
                <a:srgbClr val="3331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31b6d40669a_4_4206"/>
            <p:cNvSpPr/>
            <p:nvPr/>
          </p:nvSpPr>
          <p:spPr>
            <a:xfrm>
              <a:off x="386832" y="2151397"/>
              <a:ext cx="120900" cy="120900"/>
            </a:xfrm>
            <a:prstGeom prst="ellipse">
              <a:avLst/>
            </a:prstGeom>
            <a:solidFill>
              <a:srgbClr val="333132"/>
            </a:solidFill>
            <a:ln cap="flat" cmpd="sng" w="9525">
              <a:solidFill>
                <a:srgbClr val="3331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 name="Google Shape;521;g31b6d40669a_4_4206"/>
          <p:cNvGrpSpPr/>
          <p:nvPr/>
        </p:nvGrpSpPr>
        <p:grpSpPr>
          <a:xfrm>
            <a:off x="223900" y="5503748"/>
            <a:ext cx="1773000" cy="454502"/>
            <a:chOff x="223900" y="5503725"/>
            <a:chExt cx="1773000" cy="520800"/>
          </a:xfrm>
        </p:grpSpPr>
        <p:sp>
          <p:nvSpPr>
            <p:cNvPr id="522" name="Google Shape;522;g31b6d40669a_4_4206">
              <a:hlinkClick r:id="rId11"/>
            </p:cNvPr>
            <p:cNvSpPr/>
            <p:nvPr/>
          </p:nvSpPr>
          <p:spPr>
            <a:xfrm>
              <a:off x="223900" y="5503725"/>
              <a:ext cx="1773000" cy="520800"/>
            </a:xfrm>
            <a:prstGeom prst="roundRect">
              <a:avLst>
                <a:gd fmla="val 48987" name="adj"/>
              </a:avLst>
            </a:prstGeom>
            <a:solidFill>
              <a:srgbClr val="12284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s-MX" sz="1300" u="none" cap="none" strike="noStrike">
                  <a:solidFill>
                    <a:schemeClr val="lt1"/>
                  </a:solidFill>
                  <a:latin typeface="Raleway"/>
                  <a:ea typeface="Raleway"/>
                  <a:cs typeface="Raleway"/>
                  <a:sym typeface="Raleway"/>
                </a:rPr>
                <a:t>   sbtiservices.com</a:t>
              </a:r>
              <a:endParaRPr b="1" i="0" sz="1300" u="none" cap="none" strike="noStrike">
                <a:solidFill>
                  <a:schemeClr val="lt1"/>
                </a:solidFill>
                <a:latin typeface="Raleway"/>
                <a:ea typeface="Raleway"/>
                <a:cs typeface="Raleway"/>
                <a:sym typeface="Raleway"/>
              </a:endParaRPr>
            </a:p>
          </p:txBody>
        </p:sp>
        <p:sp>
          <p:nvSpPr>
            <p:cNvPr id="523" name="Google Shape;523;g31b6d40669a_4_4206"/>
            <p:cNvSpPr/>
            <p:nvPr/>
          </p:nvSpPr>
          <p:spPr>
            <a:xfrm rot="5400000">
              <a:off x="352950" y="5718975"/>
              <a:ext cx="104400" cy="90300"/>
            </a:xfrm>
            <a:prstGeom prst="triangle">
              <a:avLst>
                <a:gd fmla="val 50000" name="adj"/>
              </a:avLst>
            </a:prstGeom>
            <a:solidFill>
              <a:srgbClr val="FF4D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sp>
        <p:nvSpPr>
          <p:cNvPr id="524" name="Google Shape;524;g31b6d40669a_4_4206"/>
          <p:cNvSpPr txBox="1"/>
          <p:nvPr/>
        </p:nvSpPr>
        <p:spPr>
          <a:xfrm>
            <a:off x="7941935" y="1430659"/>
            <a:ext cx="21525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s-MX" sz="1600" u="none" cap="none" strike="noStrike">
                <a:solidFill>
                  <a:schemeClr val="dk1"/>
                </a:solidFill>
                <a:latin typeface="Raleway"/>
                <a:ea typeface="Raleway"/>
                <a:cs typeface="Raleway"/>
                <a:sym typeface="Raleway"/>
              </a:rPr>
              <a:t>AFTER </a:t>
            </a:r>
            <a:endParaRPr b="0" i="0" sz="16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800"/>
              <a:buFont typeface="Arial"/>
              <a:buNone/>
            </a:pPr>
            <a:r>
              <a:rPr b="0" i="0" lang="es-MX" sz="1600" u="none" cap="none" strike="noStrike">
                <a:solidFill>
                  <a:schemeClr val="dk1"/>
                </a:solidFill>
                <a:latin typeface="Raleway"/>
                <a:ea typeface="Raleway"/>
                <a:cs typeface="Raleway"/>
                <a:sym typeface="Raleway"/>
              </a:rPr>
              <a:t>APPROVAL </a:t>
            </a:r>
            <a:endParaRPr b="0" i="0" sz="1600" u="none" cap="none" strike="noStrike">
              <a:solidFill>
                <a:schemeClr val="dk1"/>
              </a:solidFill>
              <a:latin typeface="Raleway"/>
              <a:ea typeface="Raleway"/>
              <a:cs typeface="Raleway"/>
              <a:sym typeface="Raleway"/>
            </a:endParaRPr>
          </a:p>
        </p:txBody>
      </p:sp>
      <p:sp>
        <p:nvSpPr>
          <p:cNvPr id="525" name="Google Shape;525;g31b6d40669a_4_4206"/>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pic>
        <p:nvPicPr>
          <p:cNvPr id="526" name="Google Shape;526;g31b6d40669a_4_4206"/>
          <p:cNvPicPr preferRelativeResize="0"/>
          <p:nvPr/>
        </p:nvPicPr>
        <p:blipFill rotWithShape="1">
          <a:blip r:embed="rId12">
            <a:alphaModFix/>
          </a:blip>
          <a:srcRect b="2070" l="0" r="0" t="2070"/>
          <a:stretch/>
        </p:blipFill>
        <p:spPr>
          <a:xfrm>
            <a:off x="808300" y="2764800"/>
            <a:ext cx="680399" cy="64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grpSp>
        <p:nvGrpSpPr>
          <p:cNvPr id="531" name="Google Shape;531;g31c977dbd7d_0_4202"/>
          <p:cNvGrpSpPr/>
          <p:nvPr/>
        </p:nvGrpSpPr>
        <p:grpSpPr>
          <a:xfrm>
            <a:off x="8785525" y="139450"/>
            <a:ext cx="3340225" cy="1457700"/>
            <a:chOff x="8480725" y="139450"/>
            <a:chExt cx="3340225" cy="1457700"/>
          </a:xfrm>
        </p:grpSpPr>
        <p:sp>
          <p:nvSpPr>
            <p:cNvPr id="532" name="Google Shape;532;g31c977dbd7d_0_4202"/>
            <p:cNvSpPr/>
            <p:nvPr/>
          </p:nvSpPr>
          <p:spPr>
            <a:xfrm>
              <a:off x="8582150" y="139450"/>
              <a:ext cx="3238800" cy="1457700"/>
            </a:xfrm>
            <a:prstGeom prst="round2DiagRect">
              <a:avLst>
                <a:gd fmla="val 0" name="adj1"/>
                <a:gd fmla="val 0" name="adj2"/>
              </a:avLst>
            </a:prstGeom>
            <a:solidFill>
              <a:srgbClr val="D77932"/>
            </a:solidFill>
            <a:ln>
              <a:noFill/>
            </a:ln>
          </p:spPr>
          <p:txBody>
            <a:bodyPr anchorCtr="0" anchor="ctr" bIns="91425" lIns="91425" spcFirstLastPara="1" rIns="91425" wrap="square" tIns="91425">
              <a:noAutofit/>
            </a:bodyPr>
            <a:lstStyle/>
            <a:p>
              <a:pPr indent="0" lvl="0" marL="630000" marR="131955" rtl="0" algn="l">
                <a:lnSpc>
                  <a:spcPct val="100000"/>
                </a:lnSpc>
                <a:spcBef>
                  <a:spcPts val="0"/>
                </a:spcBef>
                <a:spcAft>
                  <a:spcPts val="0"/>
                </a:spcAft>
                <a:buClr>
                  <a:srgbClr val="000000"/>
                </a:buClr>
                <a:buSzPts val="1600"/>
                <a:buFont typeface="Arial"/>
                <a:buNone/>
              </a:pPr>
              <a:r>
                <a:rPr b="1" i="0" lang="es-MX" sz="1600" u="none" cap="none" strike="noStrike">
                  <a:solidFill>
                    <a:schemeClr val="lt1"/>
                  </a:solidFill>
                  <a:latin typeface="Raleway"/>
                  <a:ea typeface="Raleway"/>
                  <a:cs typeface="Raleway"/>
                  <a:sym typeface="Raleway"/>
                </a:rPr>
                <a:t>WILL THIS SLIDE NEED TO BE UPDATED BASED ON THE  NEW VALIDATION PORTAL? </a:t>
              </a:r>
              <a:endParaRPr b="1" i="0" sz="1600" u="none" cap="none" strike="noStrike">
                <a:solidFill>
                  <a:schemeClr val="lt1"/>
                </a:solidFill>
                <a:latin typeface="Raleway"/>
                <a:ea typeface="Raleway"/>
                <a:cs typeface="Raleway"/>
                <a:sym typeface="Raleway"/>
              </a:endParaRPr>
            </a:p>
          </p:txBody>
        </p:sp>
        <p:sp>
          <p:nvSpPr>
            <p:cNvPr id="533" name="Google Shape;533;g31c977dbd7d_0_4202"/>
            <p:cNvSpPr/>
            <p:nvPr/>
          </p:nvSpPr>
          <p:spPr>
            <a:xfrm>
              <a:off x="8480725" y="530350"/>
              <a:ext cx="675900" cy="675900"/>
            </a:xfrm>
            <a:prstGeom prst="ellipse">
              <a:avLst/>
            </a:prstGeom>
            <a:solidFill>
              <a:schemeClr val="lt1"/>
            </a:solidFill>
            <a:ln cap="flat" cmpd="sng" w="28575">
              <a:solidFill>
                <a:srgbClr val="D779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s-MX" sz="3000" u="none" cap="none" strike="noStrike">
                  <a:solidFill>
                    <a:srgbClr val="D77932"/>
                  </a:solidFill>
                  <a:latin typeface="Raleway"/>
                  <a:ea typeface="Raleway"/>
                  <a:cs typeface="Raleway"/>
                  <a:sym typeface="Raleway"/>
                </a:rPr>
                <a:t>?</a:t>
              </a:r>
              <a:endParaRPr b="1" i="0" sz="3000" u="none" cap="none" strike="noStrike">
                <a:solidFill>
                  <a:srgbClr val="D77932"/>
                </a:solidFill>
                <a:latin typeface="Raleway"/>
                <a:ea typeface="Raleway"/>
                <a:cs typeface="Raleway"/>
                <a:sym typeface="Raleway"/>
              </a:endParaRPr>
            </a:p>
          </p:txBody>
        </p:sp>
      </p:grpSp>
      <p:sp>
        <p:nvSpPr>
          <p:cNvPr id="534" name="Google Shape;534;g31c977dbd7d_0_4202"/>
          <p:cNvSpPr/>
          <p:nvPr/>
        </p:nvSpPr>
        <p:spPr>
          <a:xfrm>
            <a:off x="6096000" y="80575"/>
            <a:ext cx="6095700" cy="6777300"/>
          </a:xfrm>
          <a:prstGeom prst="rect">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35" name="Google Shape;535;g31c977dbd7d_0_4202"/>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rPr>
              <a:t>HOW TO SET A TARGET</a:t>
            </a:r>
            <a:endParaRPr b="1" i="0" sz="2400" u="none" cap="none" strike="noStrike">
              <a:solidFill>
                <a:srgbClr val="5D266D"/>
              </a:solidFill>
              <a:latin typeface="Raleway"/>
              <a:ea typeface="Raleway"/>
              <a:cs typeface="Raleway"/>
              <a:sym typeface="Raleway"/>
            </a:endParaRPr>
          </a:p>
        </p:txBody>
      </p:sp>
      <p:sp>
        <p:nvSpPr>
          <p:cNvPr id="536" name="Google Shape;536;g31c977dbd7d_0_4202"/>
          <p:cNvSpPr txBox="1"/>
          <p:nvPr/>
        </p:nvSpPr>
        <p:spPr>
          <a:xfrm>
            <a:off x="483800" y="833975"/>
            <a:ext cx="45513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extLst>
                  <a:ext uri="http://customooxmlschemas.google.com/">
                    <go:slidesCustomData xmlns:go="http://customooxmlschemas.google.com/" textRoundtripDataId="24"/>
                  </a:ext>
                </a:extLst>
              </a:rPr>
              <a:t>STEP 1: REGISTER</a:t>
            </a:r>
            <a:r>
              <a:rPr b="0" i="0" lang="es-MX" sz="1900" u="none" cap="none" strike="noStrike">
                <a:solidFill>
                  <a:srgbClr val="333132"/>
                </a:solidFill>
                <a:latin typeface="Raleway"/>
                <a:ea typeface="Raleway"/>
                <a:cs typeface="Raleway"/>
                <a:sym typeface="Raleway"/>
              </a:rPr>
              <a:t>	 </a:t>
            </a:r>
            <a:endParaRPr b="0" i="0" sz="1900" u="none" cap="none" strike="noStrike">
              <a:solidFill>
                <a:srgbClr val="333132"/>
              </a:solidFill>
              <a:latin typeface="Raleway"/>
              <a:ea typeface="Raleway"/>
              <a:cs typeface="Raleway"/>
              <a:sym typeface="Raleway"/>
            </a:endParaRPr>
          </a:p>
        </p:txBody>
      </p:sp>
      <p:sp>
        <p:nvSpPr>
          <p:cNvPr id="537" name="Google Shape;537;g31c977dbd7d_0_4202"/>
          <p:cNvSpPr txBox="1"/>
          <p:nvPr/>
        </p:nvSpPr>
        <p:spPr>
          <a:xfrm>
            <a:off x="846950" y="6080278"/>
            <a:ext cx="4922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MX" sz="1400" u="sng" cap="none" strike="noStrike">
                <a:solidFill>
                  <a:schemeClr val="hlink"/>
                </a:solidFill>
                <a:latin typeface="Raleway"/>
                <a:ea typeface="Raleway"/>
                <a:cs typeface="Raleway"/>
                <a:sym typeface="Raleway"/>
                <a:hlinkClick r:id="rId3"/>
              </a:rPr>
              <a:t>Watch tutorial</a:t>
            </a:r>
            <a:r>
              <a:rPr b="0" i="0" lang="es-MX" sz="1400" u="none" cap="none" strike="noStrike">
                <a:solidFill>
                  <a:srgbClr val="000000"/>
                </a:solidFill>
                <a:latin typeface="Raleway"/>
                <a:ea typeface="Raleway"/>
                <a:cs typeface="Raleway"/>
                <a:sym typeface="Raleway"/>
              </a:rPr>
              <a:t> to complete the Registration Form.</a:t>
            </a:r>
            <a:endParaRPr b="0" i="0" sz="1400" u="none" cap="none" strike="noStrike">
              <a:solidFill>
                <a:schemeClr val="dk1"/>
              </a:solidFill>
              <a:highlight>
                <a:srgbClr val="FFFFFF"/>
              </a:highlight>
              <a:latin typeface="Raleway"/>
              <a:ea typeface="Raleway"/>
              <a:cs typeface="Raleway"/>
              <a:sym typeface="Raleway"/>
            </a:endParaRPr>
          </a:p>
        </p:txBody>
      </p:sp>
      <p:pic>
        <p:nvPicPr>
          <p:cNvPr id="538" name="Google Shape;538;g31c977dbd7d_0_4202">
            <a:hlinkClick r:id="rId4"/>
          </p:cNvPr>
          <p:cNvPicPr preferRelativeResize="0"/>
          <p:nvPr/>
        </p:nvPicPr>
        <p:blipFill rotWithShape="1">
          <a:blip r:embed="rId5">
            <a:alphaModFix/>
          </a:blip>
          <a:srcRect b="0" l="0" r="0" t="0"/>
          <a:stretch/>
        </p:blipFill>
        <p:spPr>
          <a:xfrm>
            <a:off x="483800" y="6098800"/>
            <a:ext cx="363150" cy="363150"/>
          </a:xfrm>
          <a:prstGeom prst="rect">
            <a:avLst/>
          </a:prstGeom>
          <a:noFill/>
          <a:ln>
            <a:noFill/>
          </a:ln>
        </p:spPr>
      </p:pic>
      <p:sp>
        <p:nvSpPr>
          <p:cNvPr id="539" name="Google Shape;539;g31c977dbd7d_0_4202"/>
          <p:cNvSpPr/>
          <p:nvPr/>
        </p:nvSpPr>
        <p:spPr>
          <a:xfrm>
            <a:off x="6424050" y="1470750"/>
            <a:ext cx="5439600" cy="4373700"/>
          </a:xfrm>
          <a:prstGeom prst="rect">
            <a:avLst/>
          </a:prstGeom>
          <a:solidFill>
            <a:schemeClr val="lt1"/>
          </a:solidFill>
          <a:ln cap="flat" cmpd="sng" w="9525">
            <a:solidFill>
              <a:srgbClr val="FFFFFF"/>
            </a:solidFill>
            <a:prstDash val="solid"/>
            <a:round/>
            <a:headEnd len="sm" w="sm" type="none"/>
            <a:tailEnd len="sm" w="sm" type="none"/>
          </a:ln>
          <a:effectLst>
            <a:outerShdw blurRad="471488" rotWithShape="0" algn="bl" dir="2700000" dist="133350">
              <a:srgbClr val="000000">
                <a:alpha val="20784"/>
              </a:srgbClr>
            </a:outerShdw>
          </a:effectLst>
        </p:spPr>
        <p:txBody>
          <a:bodyPr anchorCtr="0" anchor="ctr" bIns="91425" lIns="91425" spcFirstLastPara="1" rIns="91425" wrap="square" tIns="91425">
            <a:noAutofit/>
          </a:bodyPr>
          <a:lstStyle/>
          <a:p>
            <a:pPr indent="0" lvl="0" marL="269999" marR="0" rtl="0" algn="l">
              <a:lnSpc>
                <a:spcPct val="115000"/>
              </a:lnSpc>
              <a:spcBef>
                <a:spcPts val="0"/>
              </a:spcBef>
              <a:spcAft>
                <a:spcPts val="0"/>
              </a:spcAft>
              <a:buClr>
                <a:srgbClr val="000000"/>
              </a:buClr>
              <a:buSzPts val="1900"/>
              <a:buFont typeface="Arial"/>
              <a:buNone/>
            </a:pPr>
            <a:r>
              <a:rPr b="0" i="0" lang="es-MX" sz="1900" u="none" cap="none" strike="noStrike">
                <a:solidFill>
                  <a:schemeClr val="dk1"/>
                </a:solidFill>
                <a:latin typeface="Raleway"/>
                <a:ea typeface="Raleway"/>
                <a:cs typeface="Raleway"/>
                <a:sym typeface="Raleway"/>
              </a:rPr>
              <a:t>Registration steps:</a:t>
            </a:r>
            <a:endParaRPr b="0" i="0" sz="1900" u="none" cap="none" strike="noStrike">
              <a:solidFill>
                <a:schemeClr val="dk1"/>
              </a:solidFill>
              <a:latin typeface="Raleway"/>
              <a:ea typeface="Raleway"/>
              <a:cs typeface="Raleway"/>
              <a:sym typeface="Raleway"/>
            </a:endParaRPr>
          </a:p>
          <a:p>
            <a:pPr indent="-349250" lvl="0" marL="719999" marR="314727" rtl="0" algn="l">
              <a:lnSpc>
                <a:spcPct val="115000"/>
              </a:lnSpc>
              <a:spcBef>
                <a:spcPts val="1000"/>
              </a:spcBef>
              <a:spcAft>
                <a:spcPts val="0"/>
              </a:spcAft>
              <a:buClr>
                <a:srgbClr val="000000"/>
              </a:buClr>
              <a:buSzPts val="1900"/>
              <a:buFont typeface="Raleway"/>
              <a:buAutoNum type="arabicPeriod"/>
            </a:pPr>
            <a:r>
              <a:rPr b="0" i="0" lang="es-MX" sz="19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25"/>
                  </a:ext>
                </a:extLst>
              </a:rPr>
              <a:t>Create an account on  the SBTi Services  </a:t>
            </a:r>
            <a:r>
              <a:rPr b="0" i="0" lang="es-MX" sz="1900" u="sng" cap="none" strike="noStrike">
                <a:solidFill>
                  <a:schemeClr val="hlink"/>
                </a:solidFill>
                <a:latin typeface="Raleway"/>
                <a:ea typeface="Raleway"/>
                <a:cs typeface="Raleway"/>
                <a:sym typeface="Raleway"/>
                <a:hlinkClick r:id="rId6"/>
                <a:extLst>
                  <a:ext uri="http://customooxmlschemas.google.com/">
                    <go:slidesCustomData xmlns:go="http://customooxmlschemas.google.com/" textRoundtripDataId="26"/>
                  </a:ext>
                </a:extLst>
              </a:rPr>
              <a:t>Validation Portal</a:t>
            </a:r>
            <a:r>
              <a:rPr b="0" i="0" lang="es-MX" sz="19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27"/>
                  </a:ext>
                </a:extLst>
              </a:rPr>
              <a:t>.</a:t>
            </a:r>
            <a:endParaRPr b="0" i="0" sz="1900" u="none" cap="none" strike="noStrike">
              <a:solidFill>
                <a:schemeClr val="dk1"/>
              </a:solidFill>
              <a:latin typeface="Raleway"/>
              <a:ea typeface="Raleway"/>
              <a:cs typeface="Raleway"/>
              <a:sym typeface="Raleway"/>
            </a:endParaRPr>
          </a:p>
          <a:p>
            <a:pPr indent="-349250" lvl="0" marL="719999" marR="314727" rtl="0" algn="l">
              <a:lnSpc>
                <a:spcPct val="115000"/>
              </a:lnSpc>
              <a:spcBef>
                <a:spcPts val="1000"/>
              </a:spcBef>
              <a:spcAft>
                <a:spcPts val="0"/>
              </a:spcAft>
              <a:buClr>
                <a:srgbClr val="000000"/>
              </a:buClr>
              <a:buSzPts val="1900"/>
              <a:buFont typeface="Raleway"/>
              <a:buAutoNum type="arabicPeriod"/>
            </a:pPr>
            <a:r>
              <a:rPr b="0" i="0" lang="es-MX" sz="1900" u="none" cap="none" strike="noStrike">
                <a:solidFill>
                  <a:schemeClr val="dk1"/>
                </a:solidFill>
                <a:latin typeface="Raleway"/>
                <a:ea typeface="Raleway"/>
                <a:cs typeface="Raleway"/>
                <a:sym typeface="Raleway"/>
              </a:rPr>
              <a:t>Complete the company registration form.</a:t>
            </a:r>
            <a:endParaRPr b="0" i="0" sz="1900" u="none" cap="none" strike="noStrike">
              <a:solidFill>
                <a:schemeClr val="dk1"/>
              </a:solidFill>
              <a:latin typeface="Raleway"/>
              <a:ea typeface="Raleway"/>
              <a:cs typeface="Raleway"/>
              <a:sym typeface="Raleway"/>
            </a:endParaRPr>
          </a:p>
          <a:p>
            <a:pPr indent="-349250" lvl="0" marL="719999" marR="314727" rtl="0" algn="l">
              <a:lnSpc>
                <a:spcPct val="115000"/>
              </a:lnSpc>
              <a:spcBef>
                <a:spcPts val="1000"/>
              </a:spcBef>
              <a:spcAft>
                <a:spcPts val="0"/>
              </a:spcAft>
              <a:buClr>
                <a:srgbClr val="000000"/>
              </a:buClr>
              <a:buSzPts val="1900"/>
              <a:buFont typeface="Raleway"/>
              <a:buAutoNum type="arabicPeriod"/>
            </a:pPr>
            <a:r>
              <a:rPr b="0" i="0" lang="es-MX" sz="1900" u="none" cap="none" strike="noStrike">
                <a:solidFill>
                  <a:schemeClr val="dk1"/>
                </a:solidFill>
                <a:latin typeface="Raleway"/>
                <a:ea typeface="Raleway"/>
                <a:cs typeface="Raleway"/>
                <a:sym typeface="Raleway"/>
              </a:rPr>
              <a:t>Submit your registration and track the status in the Validation Portal.</a:t>
            </a:r>
            <a:endParaRPr b="0" i="0" sz="1900" u="none" cap="none" strike="noStrike">
              <a:solidFill>
                <a:schemeClr val="dk1"/>
              </a:solidFill>
              <a:latin typeface="Raleway"/>
              <a:ea typeface="Raleway"/>
              <a:cs typeface="Raleway"/>
              <a:sym typeface="Raleway"/>
            </a:endParaRPr>
          </a:p>
          <a:p>
            <a:pPr indent="-349250" lvl="0" marL="719999" marR="314727" rtl="0" algn="l">
              <a:lnSpc>
                <a:spcPct val="115000"/>
              </a:lnSpc>
              <a:spcBef>
                <a:spcPts val="1000"/>
              </a:spcBef>
              <a:spcAft>
                <a:spcPts val="1000"/>
              </a:spcAft>
              <a:buClr>
                <a:srgbClr val="000000"/>
              </a:buClr>
              <a:buSzPts val="1900"/>
              <a:buFont typeface="Raleway"/>
              <a:buAutoNum type="arabicPeriod"/>
            </a:pPr>
            <a:r>
              <a:rPr b="0" i="0" lang="es-MX" sz="1900" u="none" cap="none" strike="noStrike">
                <a:solidFill>
                  <a:schemeClr val="dk1"/>
                </a:solidFill>
                <a:latin typeface="Raleway"/>
                <a:ea typeface="Raleway"/>
                <a:cs typeface="Raleway"/>
                <a:sym typeface="Raleway"/>
              </a:rPr>
              <a:t>Once your eligibility status is confirmed, you can make a commitment and/or submit targets.</a:t>
            </a:r>
            <a:endParaRPr b="0" i="0" sz="1900" u="none" cap="none" strike="noStrike">
              <a:solidFill>
                <a:srgbClr val="000000"/>
              </a:solidFill>
              <a:latin typeface="Raleway"/>
              <a:ea typeface="Raleway"/>
              <a:cs typeface="Raleway"/>
              <a:sym typeface="Raleway"/>
            </a:endParaRPr>
          </a:p>
        </p:txBody>
      </p:sp>
      <p:sp>
        <p:nvSpPr>
          <p:cNvPr id="540" name="Google Shape;540;g31c977dbd7d_0_4202"/>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797979"/>
                </a:solidFill>
                <a:latin typeface="Raleway"/>
                <a:ea typeface="Raleway"/>
                <a:cs typeface="Raleway"/>
                <a:sym typeface="Raleway"/>
              </a:rPr>
              <a:t>‹#›</a:t>
            </a:fld>
            <a:endParaRPr b="0" i="0" sz="1100" u="none" cap="none" strike="noStrike">
              <a:solidFill>
                <a:srgbClr val="797979"/>
              </a:solidFill>
              <a:latin typeface="Raleway"/>
              <a:ea typeface="Raleway"/>
              <a:cs typeface="Raleway"/>
              <a:sym typeface="Raleway"/>
            </a:endParaRPr>
          </a:p>
        </p:txBody>
      </p:sp>
      <p:sp>
        <p:nvSpPr>
          <p:cNvPr id="541" name="Google Shape;541;g31c977dbd7d_0_4202"/>
          <p:cNvSpPr txBox="1"/>
          <p:nvPr/>
        </p:nvSpPr>
        <p:spPr>
          <a:xfrm>
            <a:off x="846950" y="5683800"/>
            <a:ext cx="4922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MX" sz="1400" u="none" cap="none" strike="noStrike">
                <a:solidFill>
                  <a:schemeClr val="dk1"/>
                </a:solidFill>
                <a:latin typeface="Raleway"/>
                <a:ea typeface="Raleway"/>
                <a:cs typeface="Raleway"/>
                <a:sym typeface="Raleway"/>
              </a:rPr>
              <a:t>Read the </a:t>
            </a:r>
            <a:r>
              <a:rPr b="0" i="0" lang="es-MX" sz="1400" u="sng" cap="none" strike="noStrike">
                <a:solidFill>
                  <a:schemeClr val="hlink"/>
                </a:solidFill>
                <a:latin typeface="Raleway"/>
                <a:ea typeface="Raleway"/>
                <a:cs typeface="Raleway"/>
                <a:sym typeface="Raleway"/>
                <a:hlinkClick r:id="rId7"/>
              </a:rPr>
              <a:t>Registrations manual</a:t>
            </a:r>
            <a:r>
              <a:rPr b="0" i="0" lang="es-MX" sz="1400" u="none" cap="none" strike="noStrike">
                <a:solidFill>
                  <a:schemeClr val="dk1"/>
                </a:solidFill>
                <a:latin typeface="Raleway"/>
                <a:ea typeface="Raleway"/>
                <a:cs typeface="Raleway"/>
                <a:sym typeface="Raleway"/>
              </a:rPr>
              <a:t>.</a:t>
            </a:r>
            <a:endParaRPr b="0" i="0" sz="1400" u="none" cap="none" strike="noStrike">
              <a:solidFill>
                <a:schemeClr val="dk1"/>
              </a:solidFill>
              <a:latin typeface="Raleway"/>
              <a:ea typeface="Raleway"/>
              <a:cs typeface="Raleway"/>
              <a:sym typeface="Raleway"/>
            </a:endParaRPr>
          </a:p>
        </p:txBody>
      </p:sp>
      <p:pic>
        <p:nvPicPr>
          <p:cNvPr id="542" name="Google Shape;542;g31c977dbd7d_0_4202">
            <a:hlinkClick r:id="rId8"/>
          </p:cNvPr>
          <p:cNvPicPr preferRelativeResize="0"/>
          <p:nvPr/>
        </p:nvPicPr>
        <p:blipFill rotWithShape="1">
          <a:blip r:embed="rId9">
            <a:alphaModFix/>
          </a:blip>
          <a:srcRect b="0" l="0" r="0" t="0"/>
          <a:stretch/>
        </p:blipFill>
        <p:spPr>
          <a:xfrm>
            <a:off x="483800" y="5702325"/>
            <a:ext cx="363150" cy="363150"/>
          </a:xfrm>
          <a:prstGeom prst="rect">
            <a:avLst/>
          </a:prstGeom>
          <a:noFill/>
          <a:ln>
            <a:noFill/>
          </a:ln>
        </p:spPr>
      </p:pic>
      <p:pic>
        <p:nvPicPr>
          <p:cNvPr id="543" name="Google Shape;543;g31c977dbd7d_0_4202" title="Screenshot 2025-07-25 at 12.06.07 a.m. Large.jpeg">
            <a:hlinkClick r:id="rId10"/>
          </p:cNvPr>
          <p:cNvPicPr preferRelativeResize="0"/>
          <p:nvPr/>
        </p:nvPicPr>
        <p:blipFill rotWithShape="1">
          <a:blip r:embed="rId11">
            <a:alphaModFix/>
          </a:blip>
          <a:srcRect b="-2155" l="-1080" r="1080" t="0"/>
          <a:stretch/>
        </p:blipFill>
        <p:spPr>
          <a:xfrm>
            <a:off x="548350" y="1520950"/>
            <a:ext cx="4436992" cy="2751577"/>
          </a:xfrm>
          <a:prstGeom prst="rect">
            <a:avLst/>
          </a:prstGeom>
          <a:noFill/>
          <a:ln cap="flat" cmpd="sng" w="9525">
            <a:solidFill>
              <a:srgbClr val="F3F3F3"/>
            </a:solidFill>
            <a:prstDash val="solid"/>
            <a:round/>
            <a:headEnd len="sm" w="sm" type="none"/>
            <a:tailEnd len="sm" w="sm" type="none"/>
          </a:ln>
          <a:effectLst>
            <a:outerShdw blurRad="471488" rotWithShape="0" algn="bl" dir="2700000" dist="133350">
              <a:srgbClr val="000000">
                <a:alpha val="21000"/>
              </a:srgbClr>
            </a:outerShdw>
          </a:effectLst>
        </p:spPr>
      </p:pic>
      <p:grpSp>
        <p:nvGrpSpPr>
          <p:cNvPr id="544" name="Google Shape;544;g31c977dbd7d_0_4202"/>
          <p:cNvGrpSpPr/>
          <p:nvPr/>
        </p:nvGrpSpPr>
        <p:grpSpPr>
          <a:xfrm>
            <a:off x="1673200" y="3415088"/>
            <a:ext cx="3717600" cy="1982100"/>
            <a:chOff x="1662950" y="3396225"/>
            <a:chExt cx="3717600" cy="1982100"/>
          </a:xfrm>
        </p:grpSpPr>
        <p:sp>
          <p:nvSpPr>
            <p:cNvPr id="545" name="Google Shape;545;g31c977dbd7d_0_4202">
              <a:hlinkClick r:id="rId12"/>
            </p:cNvPr>
            <p:cNvSpPr/>
            <p:nvPr/>
          </p:nvSpPr>
          <p:spPr>
            <a:xfrm>
              <a:off x="1662950" y="3396225"/>
              <a:ext cx="3717600" cy="1982100"/>
            </a:xfrm>
            <a:prstGeom prst="rect">
              <a:avLst/>
            </a:prstGeom>
            <a:solidFill>
              <a:srgbClr val="FFFFFF"/>
            </a:solidFill>
            <a:ln cap="flat" cmpd="sng" w="9525">
              <a:solidFill>
                <a:srgbClr val="F3F3F3"/>
              </a:solidFill>
              <a:prstDash val="solid"/>
              <a:round/>
              <a:headEnd len="sm" w="sm" type="none"/>
              <a:tailEnd len="sm" w="sm" type="none"/>
            </a:ln>
            <a:effectLst>
              <a:outerShdw blurRad="471488" rotWithShape="0" algn="bl" dir="2700000" dist="133350">
                <a:srgbClr val="000000">
                  <a:alpha val="21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46" name="Google Shape;546;g31c977dbd7d_0_4202" title="Screenshot 2025-07-25 at 12.28.24 a.m. Large.jpeg">
              <a:hlinkClick r:id="rId13"/>
            </p:cNvPr>
            <p:cNvPicPr preferRelativeResize="0"/>
            <p:nvPr/>
          </p:nvPicPr>
          <p:blipFill rotWithShape="1">
            <a:blip r:embed="rId14">
              <a:alphaModFix/>
            </a:blip>
            <a:srcRect b="0" l="0" r="0" t="0"/>
            <a:stretch/>
          </p:blipFill>
          <p:spPr>
            <a:xfrm>
              <a:off x="1754375" y="3500013"/>
              <a:ext cx="3534801" cy="1774525"/>
            </a:xfrm>
            <a:prstGeom prst="rect">
              <a:avLst/>
            </a:prstGeom>
            <a:noFill/>
            <a:ln cap="flat" cmpd="sng" w="9525">
              <a:solidFill>
                <a:srgbClr val="F3F3F3"/>
              </a:solidFill>
              <a:prstDash val="solid"/>
              <a:round/>
              <a:headEnd len="sm" w="sm" type="none"/>
              <a:tailEnd len="sm" w="sm" type="none"/>
            </a:ln>
          </p:spPr>
        </p:pic>
      </p:grpSp>
      <p:grpSp>
        <p:nvGrpSpPr>
          <p:cNvPr id="547" name="Google Shape;547;g31c977dbd7d_0_4202"/>
          <p:cNvGrpSpPr/>
          <p:nvPr/>
        </p:nvGrpSpPr>
        <p:grpSpPr>
          <a:xfrm>
            <a:off x="279800" y="2253525"/>
            <a:ext cx="1707472" cy="478483"/>
            <a:chOff x="224169" y="2202406"/>
            <a:chExt cx="1781400" cy="499200"/>
          </a:xfrm>
        </p:grpSpPr>
        <p:sp>
          <p:nvSpPr>
            <p:cNvPr id="548" name="Google Shape;548;g31c977dbd7d_0_4202">
              <a:hlinkClick r:id="rId15"/>
            </p:cNvPr>
            <p:cNvSpPr/>
            <p:nvPr/>
          </p:nvSpPr>
          <p:spPr>
            <a:xfrm>
              <a:off x="224169" y="2202406"/>
              <a:ext cx="1781400" cy="499200"/>
            </a:xfrm>
            <a:prstGeom prst="roundRect">
              <a:avLst>
                <a:gd fmla="val 48987" name="adj"/>
              </a:avLst>
            </a:prstGeom>
            <a:solidFill>
              <a:srgbClr val="12284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MX" sz="1200">
                  <a:solidFill>
                    <a:srgbClr val="FFFFFF"/>
                  </a:solidFill>
                  <a:latin typeface="Raleway"/>
                  <a:ea typeface="Raleway"/>
                  <a:cs typeface="Raleway"/>
                  <a:sym typeface="Raleway"/>
                </a:rPr>
                <a:t>   sbtiservices.com</a:t>
              </a:r>
              <a:endParaRPr b="1" sz="1200">
                <a:solidFill>
                  <a:srgbClr val="FFFFFF"/>
                </a:solidFill>
                <a:latin typeface="Raleway"/>
                <a:ea typeface="Raleway"/>
                <a:cs typeface="Raleway"/>
                <a:sym typeface="Raleway"/>
              </a:endParaRPr>
            </a:p>
          </p:txBody>
        </p:sp>
        <p:sp>
          <p:nvSpPr>
            <p:cNvPr id="549" name="Google Shape;549;g31c977dbd7d_0_4202"/>
            <p:cNvSpPr/>
            <p:nvPr/>
          </p:nvSpPr>
          <p:spPr>
            <a:xfrm rot="5400000">
              <a:off x="347084" y="2409005"/>
              <a:ext cx="100200" cy="86100"/>
            </a:xfrm>
            <a:prstGeom prst="triangle">
              <a:avLst>
                <a:gd fmla="val 50000" name="adj"/>
              </a:avLst>
            </a:prstGeom>
            <a:solidFill>
              <a:srgbClr val="FF4D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pic>
        <p:nvPicPr>
          <p:cNvPr id="550" name="Google Shape;550;g31c977dbd7d_0_4202" title="SBTi Logo for Zoom.png"/>
          <p:cNvPicPr preferRelativeResize="0"/>
          <p:nvPr/>
        </p:nvPicPr>
        <p:blipFill rotWithShape="1">
          <a:blip r:embed="rId16">
            <a:alphaModFix/>
          </a:blip>
          <a:srcRect b="0" l="0" r="0" t="0"/>
          <a:stretch/>
        </p:blipFill>
        <p:spPr>
          <a:xfrm>
            <a:off x="10462600" y="251557"/>
            <a:ext cx="1483200" cy="8503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31b6d40669a_4_4394"/>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rPr>
              <a:t>HOW TO SET A TARGET</a:t>
            </a:r>
            <a:endParaRPr b="1" i="0" sz="2400" u="none" cap="none" strike="noStrike">
              <a:solidFill>
                <a:srgbClr val="5D266D"/>
              </a:solidFill>
              <a:latin typeface="Raleway"/>
              <a:ea typeface="Raleway"/>
              <a:cs typeface="Raleway"/>
              <a:sym typeface="Raleway"/>
            </a:endParaRPr>
          </a:p>
        </p:txBody>
      </p:sp>
      <p:sp>
        <p:nvSpPr>
          <p:cNvPr id="556" name="Google Shape;556;g31b6d40669a_4_4394"/>
          <p:cNvSpPr txBox="1"/>
          <p:nvPr/>
        </p:nvSpPr>
        <p:spPr>
          <a:xfrm>
            <a:off x="483800" y="833975"/>
            <a:ext cx="45513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extLst>
                  <a:ext uri="http://customooxmlschemas.google.com/">
                    <go:slidesCustomData xmlns:go="http://customooxmlschemas.google.com/" textRoundtripDataId="28"/>
                  </a:ext>
                </a:extLst>
              </a:rPr>
              <a:t>STEP 2: </a:t>
            </a:r>
            <a:r>
              <a:rPr b="0" i="0" lang="es-MX" sz="1900" u="none" cap="none" strike="noStrike">
                <a:solidFill>
                  <a:srgbClr val="333132"/>
                </a:solidFill>
                <a:latin typeface="Raleway"/>
                <a:ea typeface="Raleway"/>
                <a:cs typeface="Raleway"/>
                <a:sym typeface="Raleway"/>
              </a:rPr>
              <a:t>COMMIT	 </a:t>
            </a:r>
            <a:endParaRPr b="0" i="0" sz="1900" u="none" cap="none" strike="noStrike">
              <a:solidFill>
                <a:srgbClr val="333132"/>
              </a:solidFill>
              <a:latin typeface="Raleway"/>
              <a:ea typeface="Raleway"/>
              <a:cs typeface="Raleway"/>
              <a:sym typeface="Raleway"/>
            </a:endParaRPr>
          </a:p>
        </p:txBody>
      </p:sp>
      <p:sp>
        <p:nvSpPr>
          <p:cNvPr id="557" name="Google Shape;557;g31b6d40669a_4_4394"/>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sp>
        <p:nvSpPr>
          <p:cNvPr id="558" name="Google Shape;558;g31b6d40669a_4_4394"/>
          <p:cNvSpPr txBox="1"/>
          <p:nvPr/>
        </p:nvSpPr>
        <p:spPr>
          <a:xfrm>
            <a:off x="483800" y="1713175"/>
            <a:ext cx="5986800" cy="42327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15000"/>
              </a:lnSpc>
              <a:spcBef>
                <a:spcPts val="0"/>
              </a:spcBef>
              <a:spcAft>
                <a:spcPts val="0"/>
              </a:spcAft>
              <a:buClr>
                <a:srgbClr val="333132"/>
              </a:buClr>
              <a:buSzPts val="1900"/>
              <a:buFont typeface="Raleway"/>
              <a:buChar char="●"/>
            </a:pPr>
            <a:r>
              <a:rPr b="0" i="0" lang="es-MX" sz="1900" u="none" cap="none" strike="noStrike">
                <a:solidFill>
                  <a:srgbClr val="333132"/>
                </a:solidFill>
                <a:latin typeface="Raleway"/>
                <a:ea typeface="Raleway"/>
                <a:cs typeface="Raleway"/>
                <a:sym typeface="Raleway"/>
                <a:extLst>
                  <a:ext uri="http://customooxmlschemas.google.com/">
                    <go:slidesCustomData xmlns:go="http://customooxmlschemas.google.com/" textRoundtripDataId="29"/>
                  </a:ext>
                </a:extLst>
              </a:rPr>
              <a:t>After receiving confirmation of your registration, go to the ‘commitment’ section and click ‘</a:t>
            </a:r>
            <a:r>
              <a:rPr b="0" i="1" lang="es-MX" sz="1900" u="none" cap="none" strike="noStrike">
                <a:solidFill>
                  <a:srgbClr val="333132"/>
                </a:solidFill>
                <a:latin typeface="Raleway"/>
                <a:ea typeface="Raleway"/>
                <a:cs typeface="Raleway"/>
                <a:sym typeface="Raleway"/>
                <a:extLst>
                  <a:ext uri="http://customooxmlschemas.google.com/">
                    <go:slidesCustomData xmlns:go="http://customooxmlschemas.google.com/" textRoundtripDataId="30"/>
                  </a:ext>
                </a:extLst>
              </a:rPr>
              <a:t>Make a commitment’</a:t>
            </a:r>
            <a:r>
              <a:rPr b="0" i="0" lang="es-MX" sz="1900" u="none" cap="none" strike="noStrike">
                <a:solidFill>
                  <a:srgbClr val="333132"/>
                </a:solidFill>
                <a:latin typeface="Raleway"/>
                <a:ea typeface="Raleway"/>
                <a:cs typeface="Raleway"/>
                <a:sym typeface="Raleway"/>
                <a:extLst>
                  <a:ext uri="http://customooxmlschemas.google.com/">
                    <go:slidesCustomData xmlns:go="http://customooxmlschemas.google.com/" textRoundtripDataId="31"/>
                  </a:ext>
                </a:extLst>
              </a:rPr>
              <a:t>.</a:t>
            </a:r>
            <a:endParaRPr b="0" i="0" sz="1900" u="none" cap="none" strike="noStrike">
              <a:solidFill>
                <a:srgbClr val="333132"/>
              </a:solidFill>
              <a:latin typeface="Raleway"/>
              <a:ea typeface="Raleway"/>
              <a:cs typeface="Raleway"/>
              <a:sym typeface="Raleway"/>
            </a:endParaRPr>
          </a:p>
          <a:p>
            <a:pPr indent="-349250" lvl="0" marL="457200" marR="0" rtl="0" algn="l">
              <a:lnSpc>
                <a:spcPct val="115000"/>
              </a:lnSpc>
              <a:spcBef>
                <a:spcPts val="1000"/>
              </a:spcBef>
              <a:spcAft>
                <a:spcPts val="0"/>
              </a:spcAft>
              <a:buClr>
                <a:srgbClr val="333132"/>
              </a:buClr>
              <a:buSzPts val="1900"/>
              <a:buFont typeface="Raleway"/>
              <a:buChar char="●"/>
            </a:pPr>
            <a:r>
              <a:rPr b="0" i="0" lang="es-MX" sz="1900" u="none" cap="none" strike="noStrike">
                <a:solidFill>
                  <a:srgbClr val="333132"/>
                </a:solidFill>
                <a:latin typeface="Raleway"/>
                <a:ea typeface="Raleway"/>
                <a:cs typeface="Raleway"/>
                <a:sym typeface="Raleway"/>
              </a:rPr>
              <a:t>To commit, review and agree to the </a:t>
            </a:r>
            <a:r>
              <a:rPr b="1" i="0" lang="es-MX" sz="1900" u="sng" cap="none" strike="noStrike">
                <a:solidFill>
                  <a:schemeClr val="hlink"/>
                </a:solidFill>
                <a:latin typeface="Raleway"/>
                <a:ea typeface="Raleway"/>
                <a:cs typeface="Raleway"/>
                <a:sym typeface="Raleway"/>
                <a:hlinkClick r:id="rId3"/>
              </a:rPr>
              <a:t>Commitment Compliance Policy</a:t>
            </a:r>
            <a:r>
              <a:rPr b="1" i="0" lang="es-MX" sz="1900" u="none" cap="none" strike="noStrike">
                <a:solidFill>
                  <a:srgbClr val="333132"/>
                </a:solidFill>
                <a:latin typeface="Raleway"/>
                <a:ea typeface="Raleway"/>
                <a:cs typeface="Raleway"/>
                <a:sym typeface="Raleway"/>
              </a:rPr>
              <a:t>.</a:t>
            </a:r>
            <a:endParaRPr b="1" i="0" sz="1900" u="none" cap="none" strike="noStrike">
              <a:solidFill>
                <a:srgbClr val="333132"/>
              </a:solidFill>
              <a:latin typeface="Raleway"/>
              <a:ea typeface="Raleway"/>
              <a:cs typeface="Raleway"/>
              <a:sym typeface="Raleway"/>
            </a:endParaRPr>
          </a:p>
          <a:p>
            <a:pPr indent="-349250" lvl="0" marL="457200" marR="0" rtl="0" algn="l">
              <a:lnSpc>
                <a:spcPct val="115000"/>
              </a:lnSpc>
              <a:spcBef>
                <a:spcPts val="1000"/>
              </a:spcBef>
              <a:spcAft>
                <a:spcPts val="0"/>
              </a:spcAft>
              <a:buClr>
                <a:srgbClr val="333132"/>
              </a:buClr>
              <a:buSzPts val="1900"/>
              <a:buFont typeface="Raleway"/>
              <a:buChar char="●"/>
            </a:pPr>
            <a:r>
              <a:rPr b="0" i="0" lang="es-MX" sz="1900" u="none" cap="none" strike="noStrike">
                <a:solidFill>
                  <a:srgbClr val="333132"/>
                </a:solidFill>
                <a:latin typeface="Raleway"/>
                <a:ea typeface="Raleway"/>
                <a:cs typeface="Raleway"/>
                <a:sym typeface="Raleway"/>
                <a:extLst>
                  <a:ext uri="http://customooxmlschemas.google.com/">
                    <go:slidesCustomData xmlns:go="http://customooxmlschemas.google.com/" textRoundtripDataId="32"/>
                  </a:ext>
                </a:extLst>
              </a:rPr>
              <a:t>SBTi Services aims to review your commitment within 10 working days. </a:t>
            </a:r>
            <a:endParaRPr b="0" i="0" sz="1900" u="none" cap="none" strike="noStrike">
              <a:solidFill>
                <a:srgbClr val="333132"/>
              </a:solidFill>
              <a:latin typeface="Raleway"/>
              <a:ea typeface="Raleway"/>
              <a:cs typeface="Raleway"/>
              <a:sym typeface="Raleway"/>
            </a:endParaRPr>
          </a:p>
          <a:p>
            <a:pPr indent="-349250" lvl="0" marL="457200" marR="0" rtl="0" algn="l">
              <a:lnSpc>
                <a:spcPct val="115000"/>
              </a:lnSpc>
              <a:spcBef>
                <a:spcPts val="1000"/>
              </a:spcBef>
              <a:spcAft>
                <a:spcPts val="0"/>
              </a:spcAft>
              <a:buClr>
                <a:srgbClr val="333132"/>
              </a:buClr>
              <a:buSzPts val="1900"/>
              <a:buFont typeface="Raleway"/>
              <a:buChar char="●"/>
            </a:pPr>
            <a:r>
              <a:rPr b="0" i="0" lang="es-MX" sz="1900" u="none" cap="none" strike="noStrike">
                <a:solidFill>
                  <a:srgbClr val="333132"/>
                </a:solidFill>
                <a:latin typeface="Raleway"/>
                <a:ea typeface="Raleway"/>
                <a:cs typeface="Raleway"/>
                <a:sym typeface="Raleway"/>
                <a:extLst>
                  <a:ext uri="http://customooxmlschemas.google.com/">
                    <go:slidesCustomData xmlns:go="http://customooxmlschemas.google.com/" textRoundtripDataId="33"/>
                  </a:ext>
                </a:extLst>
              </a:rPr>
              <a:t>Once your commitment has been reviewed and accepted by SBTi Services </a:t>
            </a:r>
            <a:r>
              <a:rPr b="0" i="0" lang="es-MX" sz="1900" u="none" cap="none" strike="noStrike">
                <a:solidFill>
                  <a:srgbClr val="333132"/>
                </a:solidFill>
                <a:latin typeface="Raleway"/>
                <a:ea typeface="Raleway"/>
                <a:cs typeface="Raleway"/>
                <a:sym typeface="Raleway"/>
              </a:rPr>
              <a:t>your organization will be recognized as ‘Committed’ on </a:t>
            </a:r>
            <a:r>
              <a:rPr b="1" i="0" lang="es-MX" sz="1900" u="sng" cap="none" strike="noStrike">
                <a:solidFill>
                  <a:schemeClr val="hlink"/>
                </a:solidFill>
                <a:latin typeface="Raleway"/>
                <a:ea typeface="Raleway"/>
                <a:cs typeface="Raleway"/>
                <a:sym typeface="Raleway"/>
                <a:hlinkClick r:id="rId4"/>
              </a:rPr>
              <a:t>SBTi’s Target Dashboard</a:t>
            </a:r>
            <a:r>
              <a:rPr b="1" i="0" lang="es-MX" sz="1900" u="none" cap="none" strike="noStrike">
                <a:solidFill>
                  <a:srgbClr val="000000"/>
                </a:solidFill>
                <a:latin typeface="Raleway"/>
                <a:ea typeface="Raleway"/>
                <a:cs typeface="Raleway"/>
                <a:sym typeface="Raleway"/>
              </a:rPr>
              <a:t>.</a:t>
            </a:r>
            <a:r>
              <a:rPr b="1" i="0" lang="es-MX" sz="1900" u="sng" cap="none" strike="noStrike">
                <a:solidFill>
                  <a:schemeClr val="hlink"/>
                </a:solidFill>
                <a:latin typeface="Raleway"/>
                <a:ea typeface="Raleway"/>
                <a:cs typeface="Raleway"/>
                <a:sym typeface="Raleway"/>
                <a:hlinkClick r:id="rId5"/>
              </a:rPr>
              <a:t> </a:t>
            </a:r>
            <a:endParaRPr b="1" i="0" sz="1900" u="none" cap="none" strike="noStrike">
              <a:solidFill>
                <a:srgbClr val="333132"/>
              </a:solidFill>
              <a:latin typeface="Raleway"/>
              <a:ea typeface="Raleway"/>
              <a:cs typeface="Raleway"/>
              <a:sym typeface="Raleway"/>
            </a:endParaRPr>
          </a:p>
          <a:p>
            <a:pPr indent="0" lvl="0" marL="457200" marR="0" rtl="0" algn="l">
              <a:lnSpc>
                <a:spcPct val="100000"/>
              </a:lnSpc>
              <a:spcBef>
                <a:spcPts val="1000"/>
              </a:spcBef>
              <a:spcAft>
                <a:spcPts val="0"/>
              </a:spcAft>
              <a:buClr>
                <a:srgbClr val="000000"/>
              </a:buClr>
              <a:buSzPts val="1900"/>
              <a:buFont typeface="Arial"/>
              <a:buNone/>
            </a:pPr>
            <a:r>
              <a:t/>
            </a:r>
            <a:endParaRPr b="1" i="0" sz="1900" u="none" cap="none" strike="noStrike">
              <a:solidFill>
                <a:srgbClr val="33313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Raleway"/>
              <a:ea typeface="Raleway"/>
              <a:cs typeface="Raleway"/>
              <a:sym typeface="Raleway"/>
            </a:endParaRPr>
          </a:p>
        </p:txBody>
      </p:sp>
      <p:pic>
        <p:nvPicPr>
          <p:cNvPr id="559" name="Google Shape;559;g31b6d40669a_4_4394"/>
          <p:cNvPicPr preferRelativeResize="0"/>
          <p:nvPr/>
        </p:nvPicPr>
        <p:blipFill>
          <a:blip r:embed="rId6">
            <a:alphaModFix/>
          </a:blip>
          <a:stretch>
            <a:fillRect/>
          </a:stretch>
        </p:blipFill>
        <p:spPr>
          <a:xfrm>
            <a:off x="6887566" y="1484575"/>
            <a:ext cx="4855757" cy="2314074"/>
          </a:xfrm>
          <a:prstGeom prst="rect">
            <a:avLst/>
          </a:prstGeom>
          <a:noFill/>
          <a:ln>
            <a:noFill/>
          </a:ln>
        </p:spPr>
      </p:pic>
      <p:pic>
        <p:nvPicPr>
          <p:cNvPr id="560" name="Google Shape;560;g31b6d40669a_4_4394" title="Screenshot 2025-07-25 at 12.31.50 a.m. Large.jpeg">
            <a:hlinkClick r:id="rId7"/>
          </p:cNvPr>
          <p:cNvPicPr preferRelativeResize="0"/>
          <p:nvPr/>
        </p:nvPicPr>
        <p:blipFill rotWithShape="1">
          <a:blip r:embed="rId8">
            <a:alphaModFix/>
          </a:blip>
          <a:srcRect b="0" l="19" r="19" t="0"/>
          <a:stretch/>
        </p:blipFill>
        <p:spPr>
          <a:xfrm rot="-881229">
            <a:off x="9277203" y="3332656"/>
            <a:ext cx="1887674" cy="2668565"/>
          </a:xfrm>
          <a:prstGeom prst="rect">
            <a:avLst/>
          </a:prstGeom>
          <a:noFill/>
          <a:ln cap="sq" cmpd="sng" w="76200">
            <a:solidFill>
              <a:srgbClr val="FFFFFF"/>
            </a:solidFill>
            <a:prstDash val="solid"/>
            <a:miter lim="8000"/>
            <a:headEnd len="sm" w="sm" type="none"/>
            <a:tailEnd len="sm" w="sm" type="none"/>
          </a:ln>
          <a:effectLst>
            <a:outerShdw blurRad="65000" kx="195054" rotWithShape="0" algn="tl" dir="12900000" dist="50800" ky="144987">
              <a:srgbClr val="000000">
                <a:alpha val="2902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31b6d40669a_4_4549"/>
          <p:cNvSpPr txBox="1"/>
          <p:nvPr/>
        </p:nvSpPr>
        <p:spPr>
          <a:xfrm>
            <a:off x="9079345" y="1454966"/>
            <a:ext cx="26877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Raleway"/>
              <a:buNone/>
            </a:pPr>
            <a:r>
              <a:rPr b="1" i="1" lang="es-MX" sz="1800" u="none" cap="none" strike="noStrike">
                <a:solidFill>
                  <a:schemeClr val="lt1"/>
                </a:solidFill>
                <a:latin typeface="Raleway"/>
                <a:ea typeface="Raleway"/>
                <a:cs typeface="Raleway"/>
                <a:sym typeface="Raleway"/>
              </a:rPr>
              <a:t>“We urge businesses and investors to join the Race to Zero, align their portfolios with the goals of the Paris Agreement and set science-based net-zero targets of 2050 at the latest.”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chemeClr val="lt1"/>
              </a:buClr>
              <a:buSzPts val="1800"/>
              <a:buFont typeface="Raleway"/>
              <a:buNone/>
            </a:pPr>
            <a:r>
              <a:rPr b="0" i="0" lang="es-MX" sz="1800" u="none" cap="none" strike="noStrike">
                <a:solidFill>
                  <a:schemeClr val="lt1"/>
                </a:solidFill>
                <a:latin typeface="Raleway"/>
                <a:ea typeface="Raleway"/>
                <a:cs typeface="Raleway"/>
                <a:sym typeface="Raleway"/>
              </a:rPr>
              <a:t>G7 Climate and Environment Ministers, May 2021.</a:t>
            </a:r>
            <a:endParaRPr b="0" i="0" sz="1400" u="none" cap="none" strike="noStrike">
              <a:solidFill>
                <a:srgbClr val="000000"/>
              </a:solidFill>
              <a:latin typeface="Arial"/>
              <a:ea typeface="Arial"/>
              <a:cs typeface="Arial"/>
              <a:sym typeface="Arial"/>
            </a:endParaRPr>
          </a:p>
        </p:txBody>
      </p:sp>
      <p:sp>
        <p:nvSpPr>
          <p:cNvPr id="567" name="Google Shape;567;g31b6d40669a_4_4549"/>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rPr>
              <a:t>HOW TO SET A TARGET</a:t>
            </a:r>
            <a:endParaRPr b="1" i="0" sz="2400" u="none" cap="none" strike="noStrike">
              <a:solidFill>
                <a:srgbClr val="5D266D"/>
              </a:solidFill>
              <a:latin typeface="Raleway"/>
              <a:ea typeface="Raleway"/>
              <a:cs typeface="Raleway"/>
              <a:sym typeface="Raleway"/>
            </a:endParaRPr>
          </a:p>
        </p:txBody>
      </p:sp>
      <p:sp>
        <p:nvSpPr>
          <p:cNvPr id="568" name="Google Shape;568;g31b6d40669a_4_4549"/>
          <p:cNvSpPr txBox="1"/>
          <p:nvPr/>
        </p:nvSpPr>
        <p:spPr>
          <a:xfrm>
            <a:off x="483800" y="833975"/>
            <a:ext cx="71748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STEP 2: COMMIT </a:t>
            </a:r>
            <a:endParaRPr b="0" i="0" sz="1900" u="none" cap="none" strike="noStrike">
              <a:solidFill>
                <a:srgbClr val="333132"/>
              </a:solidFill>
              <a:latin typeface="Raleway"/>
              <a:ea typeface="Raleway"/>
              <a:cs typeface="Raleway"/>
              <a:sym typeface="Raleway"/>
            </a:endParaRPr>
          </a:p>
        </p:txBody>
      </p:sp>
      <p:sp>
        <p:nvSpPr>
          <p:cNvPr id="569" name="Google Shape;569;g31b6d40669a_4_4549"/>
          <p:cNvSpPr txBox="1"/>
          <p:nvPr/>
        </p:nvSpPr>
        <p:spPr>
          <a:xfrm>
            <a:off x="515950" y="1683576"/>
            <a:ext cx="6544200" cy="3237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5000"/>
              </a:lnSpc>
              <a:spcBef>
                <a:spcPts val="0"/>
              </a:spcBef>
              <a:spcAft>
                <a:spcPts val="0"/>
              </a:spcAft>
              <a:buClr>
                <a:srgbClr val="333132"/>
              </a:buClr>
              <a:buSzPts val="1800"/>
              <a:buFont typeface="Arial"/>
              <a:buChar char="●"/>
            </a:pPr>
            <a:r>
              <a:rPr b="0" i="0" lang="es-MX" sz="1800" u="none" cap="none" strike="noStrike">
                <a:solidFill>
                  <a:srgbClr val="333132"/>
                </a:solidFill>
                <a:latin typeface="Raleway"/>
                <a:ea typeface="Raleway"/>
                <a:cs typeface="Raleway"/>
                <a:sym typeface="Raleway"/>
              </a:rPr>
              <a:t>When a company commits, it is committing to set a </a:t>
            </a:r>
            <a:r>
              <a:rPr b="1" i="0" lang="es-MX" sz="1800" u="none" cap="none" strike="noStrike">
                <a:solidFill>
                  <a:srgbClr val="333132"/>
                </a:solidFill>
                <a:latin typeface="Raleway"/>
                <a:ea typeface="Raleway"/>
                <a:cs typeface="Raleway"/>
                <a:sym typeface="Raleway"/>
              </a:rPr>
              <a:t>near-term target. </a:t>
            </a:r>
            <a:endParaRPr b="1" i="0" sz="1800" u="none" cap="none" strike="noStrike">
              <a:solidFill>
                <a:srgbClr val="333132"/>
              </a:solidFill>
              <a:latin typeface="Raleway"/>
              <a:ea typeface="Raleway"/>
              <a:cs typeface="Raleway"/>
              <a:sym typeface="Raleway"/>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333132"/>
              </a:solidFill>
              <a:latin typeface="Raleway"/>
              <a:ea typeface="Raleway"/>
              <a:cs typeface="Raleway"/>
              <a:sym typeface="Raleway"/>
            </a:endParaRPr>
          </a:p>
          <a:p>
            <a:pPr indent="-285750" lvl="0" marL="285750" marR="0" rtl="0" algn="l">
              <a:lnSpc>
                <a:spcPct val="115000"/>
              </a:lnSpc>
              <a:spcBef>
                <a:spcPts val="0"/>
              </a:spcBef>
              <a:spcAft>
                <a:spcPts val="0"/>
              </a:spcAft>
              <a:buClr>
                <a:srgbClr val="333132"/>
              </a:buClr>
              <a:buSzPts val="1800"/>
              <a:buFont typeface="Arial"/>
              <a:buChar char="●"/>
            </a:pPr>
            <a:r>
              <a:rPr b="0" i="0" lang="es-MX" sz="1800" u="none" cap="none" strike="noStrike">
                <a:solidFill>
                  <a:srgbClr val="333132"/>
                </a:solidFill>
                <a:latin typeface="Raleway"/>
                <a:ea typeface="Raleway"/>
                <a:cs typeface="Raleway"/>
                <a:sym typeface="Raleway"/>
              </a:rPr>
              <a:t>Net-zero science-based targets are an </a:t>
            </a:r>
            <a:r>
              <a:rPr b="1" i="0" lang="es-MX" sz="1800" u="none" cap="none" strike="noStrike">
                <a:solidFill>
                  <a:srgbClr val="333132"/>
                </a:solidFill>
                <a:latin typeface="Raleway"/>
                <a:ea typeface="Raleway"/>
                <a:cs typeface="Raleway"/>
                <a:sym typeface="Raleway"/>
              </a:rPr>
              <a:t>additional commitment</a:t>
            </a:r>
            <a:r>
              <a:rPr b="0" i="0" lang="es-MX" sz="1800" u="none" cap="none" strike="noStrike">
                <a:solidFill>
                  <a:srgbClr val="333132"/>
                </a:solidFill>
                <a:latin typeface="Raleway"/>
                <a:ea typeface="Raleway"/>
                <a:cs typeface="Raleway"/>
                <a:sym typeface="Raleway"/>
              </a:rPr>
              <a:t>. In addition to setting a near-term target, companies can choose to </a:t>
            </a:r>
            <a:r>
              <a:rPr b="1" i="0" lang="es-MX" sz="1800" u="none" cap="none" strike="noStrike">
                <a:solidFill>
                  <a:srgbClr val="333132"/>
                </a:solidFill>
                <a:latin typeface="Raleway"/>
                <a:ea typeface="Raleway"/>
                <a:cs typeface="Raleway"/>
                <a:sym typeface="Raleway"/>
              </a:rPr>
              <a:t>also set a net-zero target</a:t>
            </a:r>
            <a:r>
              <a:rPr b="0" i="0" lang="es-MX" sz="1800" u="none" cap="none" strike="noStrike">
                <a:solidFill>
                  <a:srgbClr val="333132"/>
                </a:solidFill>
                <a:latin typeface="Raleway"/>
                <a:ea typeface="Raleway"/>
                <a:cs typeface="Raleway"/>
                <a:sym typeface="Raleway"/>
              </a:rPr>
              <a:t>.</a:t>
            </a:r>
            <a:endParaRPr b="0" i="0" sz="1800" u="none" cap="none" strike="noStrike">
              <a:solidFill>
                <a:srgbClr val="333132"/>
              </a:solidFill>
              <a:latin typeface="Raleway"/>
              <a:ea typeface="Raleway"/>
              <a:cs typeface="Raleway"/>
              <a:sym typeface="Raleway"/>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333132"/>
              </a:solidFill>
              <a:latin typeface="Raleway"/>
              <a:ea typeface="Raleway"/>
              <a:cs typeface="Raleway"/>
              <a:sym typeface="Raleway"/>
            </a:endParaRPr>
          </a:p>
          <a:p>
            <a:pPr indent="-285750" lvl="0" marL="285750" marR="0" rtl="0" algn="l">
              <a:lnSpc>
                <a:spcPct val="115000"/>
              </a:lnSpc>
              <a:spcBef>
                <a:spcPts val="0"/>
              </a:spcBef>
              <a:spcAft>
                <a:spcPts val="0"/>
              </a:spcAft>
              <a:buClr>
                <a:srgbClr val="333132"/>
              </a:buClr>
              <a:buSzPts val="1800"/>
              <a:buFont typeface="Arial"/>
              <a:buChar char="●"/>
            </a:pPr>
            <a:r>
              <a:rPr b="0" i="0" lang="es-MX" sz="1800" u="none" cap="none" strike="noStrike">
                <a:solidFill>
                  <a:srgbClr val="333132"/>
                </a:solidFill>
                <a:latin typeface="Raleway"/>
                <a:ea typeface="Raleway"/>
                <a:cs typeface="Raleway"/>
                <a:sym typeface="Raleway"/>
              </a:rPr>
              <a:t>Companies that commit to setting net-zero science-based targets automatically join the </a:t>
            </a:r>
            <a:r>
              <a:rPr b="1" i="0" lang="es-MX" sz="1800" u="none" cap="none" strike="noStrike">
                <a:solidFill>
                  <a:srgbClr val="333132"/>
                </a:solidFill>
                <a:latin typeface="Raleway"/>
                <a:ea typeface="Raleway"/>
                <a:cs typeface="Raleway"/>
                <a:sym typeface="Raleway"/>
              </a:rPr>
              <a:t>Race to Zero* </a:t>
            </a:r>
            <a:r>
              <a:rPr b="0" i="0" lang="es-MX" sz="1800" u="none" cap="none" strike="noStrike">
                <a:solidFill>
                  <a:srgbClr val="333132"/>
                </a:solidFill>
                <a:latin typeface="Raleway"/>
                <a:ea typeface="Raleway"/>
                <a:cs typeface="Raleway"/>
                <a:sym typeface="Raleway"/>
              </a:rPr>
              <a:t>campaign.</a:t>
            </a:r>
            <a:endParaRPr b="0" i="0" sz="1800" u="none" cap="none" strike="noStrike">
              <a:solidFill>
                <a:srgbClr val="000000"/>
              </a:solidFill>
              <a:latin typeface="Raleway"/>
              <a:ea typeface="Raleway"/>
              <a:cs typeface="Raleway"/>
              <a:sym typeface="Raleway"/>
            </a:endParaRPr>
          </a:p>
        </p:txBody>
      </p:sp>
      <p:sp>
        <p:nvSpPr>
          <p:cNvPr id="570" name="Google Shape;570;g31b6d40669a_4_4549"/>
          <p:cNvSpPr txBox="1"/>
          <p:nvPr/>
        </p:nvSpPr>
        <p:spPr>
          <a:xfrm>
            <a:off x="515950" y="5914875"/>
            <a:ext cx="6841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1" lang="es-MX" sz="1200" u="none" cap="none" strike="noStrike">
                <a:solidFill>
                  <a:srgbClr val="000000"/>
                </a:solidFill>
                <a:latin typeface="Raleway"/>
                <a:ea typeface="Raleway"/>
                <a:cs typeface="Raleway"/>
                <a:sym typeface="Raleway"/>
              </a:rPr>
              <a:t>* Companies that are eligible to join the Race to Zero must follow the SBTi’s current </a:t>
            </a:r>
            <a:r>
              <a:rPr b="0" i="1" lang="es-MX" sz="1200" u="sng" cap="none" strike="noStrike">
                <a:solidFill>
                  <a:schemeClr val="hlink"/>
                </a:solidFill>
                <a:latin typeface="Raleway"/>
                <a:ea typeface="Raleway"/>
                <a:cs typeface="Raleway"/>
                <a:sym typeface="Raleway"/>
                <a:hlinkClick r:id="rId3"/>
              </a:rPr>
              <a:t>fossil fuel policy</a:t>
            </a:r>
            <a:r>
              <a:rPr b="0" i="1" lang="es-MX" sz="1200" u="none" cap="none" strike="noStrike">
                <a:solidFill>
                  <a:srgbClr val="000000"/>
                </a:solidFill>
                <a:latin typeface="Raleway"/>
                <a:ea typeface="Raleway"/>
                <a:cs typeface="Raleway"/>
                <a:sym typeface="Raleway"/>
              </a:rPr>
              <a:t>. If companies have questions, please reach out to Race to Zero at </a:t>
            </a:r>
            <a:r>
              <a:rPr b="0" i="1" lang="es-MX" sz="1200" u="sng" cap="none" strike="noStrike">
                <a:solidFill>
                  <a:schemeClr val="hlink"/>
                </a:solidFill>
                <a:latin typeface="Raleway"/>
                <a:ea typeface="Raleway"/>
                <a:cs typeface="Raleway"/>
                <a:sym typeface="Raleway"/>
                <a:hlinkClick r:id="rId4"/>
              </a:rPr>
              <a:t>racetozero@unfccc.int</a:t>
            </a:r>
            <a:r>
              <a:rPr b="0" i="1" lang="es-MX" sz="1200" u="none" cap="none" strike="noStrike">
                <a:solidFill>
                  <a:srgbClr val="000000"/>
                </a:solidFill>
                <a:latin typeface="Raleway"/>
                <a:ea typeface="Raleway"/>
                <a:cs typeface="Raleway"/>
                <a:sym typeface="Raleway"/>
              </a:rPr>
              <a:t>. </a:t>
            </a:r>
            <a:endParaRPr b="0" i="1" sz="1200" u="none" cap="none" strike="noStrike">
              <a:solidFill>
                <a:srgbClr val="000000"/>
              </a:solidFill>
              <a:latin typeface="Raleway"/>
              <a:ea typeface="Raleway"/>
              <a:cs typeface="Raleway"/>
              <a:sym typeface="Raleway"/>
            </a:endParaRPr>
          </a:p>
        </p:txBody>
      </p:sp>
      <p:sp>
        <p:nvSpPr>
          <p:cNvPr id="571" name="Google Shape;571;g31b6d40669a_4_4549"/>
          <p:cNvSpPr/>
          <p:nvPr/>
        </p:nvSpPr>
        <p:spPr>
          <a:xfrm>
            <a:off x="6871086" y="4169093"/>
            <a:ext cx="2075700" cy="2078700"/>
          </a:xfrm>
          <a:prstGeom prst="ellipse">
            <a:avLst/>
          </a:prstGeom>
          <a:solidFill>
            <a:srgbClr val="AE5B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0" lang="es-MX" sz="1200" u="none" cap="none" strike="noStrike">
                <a:solidFill>
                  <a:srgbClr val="FFFFFF"/>
                </a:solidFill>
                <a:latin typeface="Raleway"/>
                <a:ea typeface="Raleway"/>
                <a:cs typeface="Raleway"/>
                <a:sym typeface="Raleway"/>
              </a:rPr>
              <a:t>Non-state actors committed to net-zero through partner initiatives such as SBTi</a:t>
            </a:r>
            <a:endParaRPr b="0" i="0" sz="1200" u="none" cap="none" strike="noStrike">
              <a:solidFill>
                <a:srgbClr val="000000"/>
              </a:solidFill>
              <a:latin typeface="Raleway"/>
              <a:ea typeface="Raleway"/>
              <a:cs typeface="Raleway"/>
              <a:sym typeface="Raleway"/>
            </a:endParaRPr>
          </a:p>
        </p:txBody>
      </p:sp>
      <p:pic>
        <p:nvPicPr>
          <p:cNvPr descr="A picture containing logo&#10;&#10;Description automatically generated" id="572" name="Google Shape;572;g31b6d40669a_4_4549"/>
          <p:cNvPicPr preferRelativeResize="0"/>
          <p:nvPr/>
        </p:nvPicPr>
        <p:blipFill rotWithShape="1">
          <a:blip r:embed="rId5">
            <a:alphaModFix/>
          </a:blip>
          <a:srcRect b="0" l="0" r="0" t="0"/>
          <a:stretch/>
        </p:blipFill>
        <p:spPr>
          <a:xfrm>
            <a:off x="6937649" y="4554682"/>
            <a:ext cx="1759500" cy="5093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grpSp>
        <p:nvGrpSpPr>
          <p:cNvPr id="577" name="Google Shape;577;g31b6d40669a_4_4685"/>
          <p:cNvGrpSpPr/>
          <p:nvPr/>
        </p:nvGrpSpPr>
        <p:grpSpPr>
          <a:xfrm>
            <a:off x="0" y="5397125"/>
            <a:ext cx="12192000" cy="1460875"/>
            <a:chOff x="0" y="5397125"/>
            <a:chExt cx="12192000" cy="1460875"/>
          </a:xfrm>
        </p:grpSpPr>
        <p:sp>
          <p:nvSpPr>
            <p:cNvPr id="578" name="Google Shape;578;g31b6d40669a_4_4685"/>
            <p:cNvSpPr/>
            <p:nvPr/>
          </p:nvSpPr>
          <p:spPr>
            <a:xfrm>
              <a:off x="0" y="6277500"/>
              <a:ext cx="4113000" cy="58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g31b6d40669a_4_4685"/>
            <p:cNvSpPr/>
            <p:nvPr/>
          </p:nvSpPr>
          <p:spPr>
            <a:xfrm>
              <a:off x="0" y="5397125"/>
              <a:ext cx="12192000" cy="1071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80" name="Google Shape;580;g31b6d40669a_4_4685"/>
          <p:cNvPicPr preferRelativeResize="0"/>
          <p:nvPr/>
        </p:nvPicPr>
        <p:blipFill rotWithShape="1">
          <a:blip r:embed="rId3">
            <a:alphaModFix/>
          </a:blip>
          <a:srcRect b="0" l="0" r="0" t="0"/>
          <a:stretch/>
        </p:blipFill>
        <p:spPr>
          <a:xfrm>
            <a:off x="228600" y="2493775"/>
            <a:ext cx="11658534" cy="3602225"/>
          </a:xfrm>
          <a:prstGeom prst="rect">
            <a:avLst/>
          </a:prstGeom>
          <a:noFill/>
          <a:ln>
            <a:noFill/>
          </a:ln>
        </p:spPr>
      </p:pic>
      <p:sp>
        <p:nvSpPr>
          <p:cNvPr id="581" name="Google Shape;581;g31b6d40669a_4_4685"/>
          <p:cNvSpPr/>
          <p:nvPr/>
        </p:nvSpPr>
        <p:spPr>
          <a:xfrm>
            <a:off x="7448875" y="5593747"/>
            <a:ext cx="2569500" cy="379200"/>
          </a:xfrm>
          <a:prstGeom prst="rect">
            <a:avLst/>
          </a:prstGeom>
          <a:solidFill>
            <a:srgbClr val="FFFFFF"/>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s-MX" sz="1600">
                <a:latin typeface="Raleway"/>
                <a:ea typeface="Raleway"/>
                <a:cs typeface="Raleway"/>
                <a:sym typeface="Raleway"/>
              </a:rPr>
              <a:t>Intensity c</a:t>
            </a:r>
            <a:r>
              <a:rPr b="0" i="0" lang="es-MX" sz="1600" u="none" cap="none" strike="noStrike">
                <a:solidFill>
                  <a:srgbClr val="000000"/>
                </a:solidFill>
                <a:latin typeface="Raleway"/>
                <a:ea typeface="Raleway"/>
                <a:cs typeface="Raleway"/>
                <a:sym typeface="Raleway"/>
              </a:rPr>
              <a:t>onvergence</a:t>
            </a:r>
            <a:endParaRPr b="0" i="0" sz="1400" u="none" cap="none" strike="noStrike">
              <a:solidFill>
                <a:srgbClr val="000000"/>
              </a:solidFill>
              <a:latin typeface="Raleway"/>
              <a:ea typeface="Raleway"/>
              <a:cs typeface="Raleway"/>
              <a:sym typeface="Raleway"/>
            </a:endParaRPr>
          </a:p>
        </p:txBody>
      </p:sp>
      <p:sp>
        <p:nvSpPr>
          <p:cNvPr id="582" name="Google Shape;582;g31b6d40669a_4_4685"/>
          <p:cNvSpPr/>
          <p:nvPr/>
        </p:nvSpPr>
        <p:spPr>
          <a:xfrm>
            <a:off x="1846775" y="5604097"/>
            <a:ext cx="2864100" cy="358500"/>
          </a:xfrm>
          <a:prstGeom prst="rect">
            <a:avLst/>
          </a:prstGeom>
          <a:solidFill>
            <a:srgbClr val="FFFFFF"/>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s-MX" sz="1600">
                <a:latin typeface="Raleway"/>
                <a:ea typeface="Raleway"/>
                <a:cs typeface="Raleway"/>
                <a:sym typeface="Raleway"/>
              </a:rPr>
              <a:t>Absolute c</a:t>
            </a:r>
            <a:r>
              <a:rPr b="0" i="0" lang="es-MX" sz="1600" u="none" cap="none" strike="noStrike">
                <a:solidFill>
                  <a:srgbClr val="000000"/>
                </a:solidFill>
                <a:latin typeface="Raleway"/>
                <a:ea typeface="Raleway"/>
                <a:cs typeface="Raleway"/>
                <a:sym typeface="Raleway"/>
              </a:rPr>
              <a:t>ontraction</a:t>
            </a:r>
            <a:endParaRPr b="0" i="0" sz="1400" u="none" cap="none" strike="noStrike">
              <a:solidFill>
                <a:srgbClr val="000000"/>
              </a:solidFill>
              <a:latin typeface="Raleway"/>
              <a:ea typeface="Raleway"/>
              <a:cs typeface="Raleway"/>
              <a:sym typeface="Raleway"/>
            </a:endParaRPr>
          </a:p>
        </p:txBody>
      </p:sp>
      <p:sp>
        <p:nvSpPr>
          <p:cNvPr id="583" name="Google Shape;583;g31b6d40669a_4_4685"/>
          <p:cNvSpPr txBox="1"/>
          <p:nvPr/>
        </p:nvSpPr>
        <p:spPr>
          <a:xfrm>
            <a:off x="498522" y="6103500"/>
            <a:ext cx="5755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Raleway"/>
                <a:ea typeface="Raleway"/>
                <a:cs typeface="Raleway"/>
                <a:sym typeface="Raleway"/>
              </a:rPr>
              <a:t>* International Energy Agency</a:t>
            </a:r>
            <a:endParaRPr b="0" i="0" sz="14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Raleway"/>
                <a:ea typeface="Raleway"/>
                <a:cs typeface="Raleway"/>
                <a:sym typeface="Raleway"/>
              </a:rPr>
              <a:t>** Developed by the SBTi</a:t>
            </a:r>
            <a:endParaRPr b="0" i="0" sz="1400" u="none" cap="none" strike="noStrike">
              <a:solidFill>
                <a:srgbClr val="000000"/>
              </a:solidFill>
              <a:latin typeface="Raleway"/>
              <a:ea typeface="Raleway"/>
              <a:cs typeface="Raleway"/>
              <a:sym typeface="Raleway"/>
            </a:endParaRPr>
          </a:p>
        </p:txBody>
      </p:sp>
      <p:sp>
        <p:nvSpPr>
          <p:cNvPr id="584" name="Google Shape;584;g31b6d40669a_4_4685"/>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rPr>
              <a:t>HOW TO SET A TARGET</a:t>
            </a:r>
            <a:endParaRPr b="1" i="0" sz="2400" u="none" cap="none" strike="noStrike">
              <a:solidFill>
                <a:srgbClr val="5D266D"/>
              </a:solidFill>
              <a:latin typeface="Raleway"/>
              <a:ea typeface="Raleway"/>
              <a:cs typeface="Raleway"/>
              <a:sym typeface="Raleway"/>
            </a:endParaRPr>
          </a:p>
        </p:txBody>
      </p:sp>
      <p:sp>
        <p:nvSpPr>
          <p:cNvPr id="585" name="Google Shape;585;g31b6d40669a_4_4685"/>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STEP 3: DEVELOP THE TARGET | METHODS FOR SCOPE 1 &amp; 2</a:t>
            </a:r>
            <a:endParaRPr b="0" i="0" sz="1900" u="none" cap="none" strike="noStrike">
              <a:solidFill>
                <a:srgbClr val="333132"/>
              </a:solidFill>
              <a:latin typeface="Raleway"/>
              <a:ea typeface="Raleway"/>
              <a:cs typeface="Raleway"/>
              <a:sym typeface="Raleway"/>
            </a:endParaRPr>
          </a:p>
        </p:txBody>
      </p:sp>
      <p:grpSp>
        <p:nvGrpSpPr>
          <p:cNvPr id="586" name="Google Shape;586;g31b6d40669a_4_4685"/>
          <p:cNvGrpSpPr/>
          <p:nvPr/>
        </p:nvGrpSpPr>
        <p:grpSpPr>
          <a:xfrm>
            <a:off x="269888" y="1415350"/>
            <a:ext cx="5648812" cy="1126800"/>
            <a:chOff x="269888" y="1720199"/>
            <a:chExt cx="5648812" cy="1126800"/>
          </a:xfrm>
        </p:grpSpPr>
        <p:sp>
          <p:nvSpPr>
            <p:cNvPr id="587" name="Google Shape;587;g31b6d40669a_4_4685"/>
            <p:cNvSpPr txBox="1"/>
            <p:nvPr/>
          </p:nvSpPr>
          <p:spPr>
            <a:xfrm>
              <a:off x="2808000" y="1720199"/>
              <a:ext cx="3110700" cy="1126800"/>
            </a:xfrm>
            <a:prstGeom prst="rect">
              <a:avLst/>
            </a:prstGeom>
            <a:noFill/>
            <a:ln>
              <a:noFill/>
            </a:ln>
          </p:spPr>
          <p:txBody>
            <a:bodyPr anchorCtr="0" anchor="t" bIns="0" lIns="0" spcFirstLastPara="1" rIns="0" wrap="square" tIns="0">
              <a:noAutofit/>
            </a:bodyPr>
            <a:lstStyle/>
            <a:p>
              <a:pPr indent="-272074" lvl="0" marL="809999" marR="0" rtl="0" algn="l">
                <a:lnSpc>
                  <a:spcPct val="100000"/>
                </a:lnSpc>
                <a:spcBef>
                  <a:spcPts val="0"/>
                </a:spcBef>
                <a:spcAft>
                  <a:spcPts val="0"/>
                </a:spcAft>
                <a:buClr>
                  <a:srgbClr val="333132"/>
                </a:buClr>
                <a:buSzPts val="1450"/>
                <a:buFont typeface="Raleway"/>
                <a:buChar char="●"/>
              </a:pPr>
              <a:r>
                <a:rPr b="0" i="0" lang="es-MX" sz="1450" u="none" cap="none" strike="noStrike">
                  <a:solidFill>
                    <a:srgbClr val="333132"/>
                  </a:solidFill>
                  <a:latin typeface="Raleway"/>
                  <a:ea typeface="Raleway"/>
                  <a:cs typeface="Raleway"/>
                  <a:sym typeface="Raleway"/>
                </a:rPr>
                <a:t>All sectors</a:t>
              </a:r>
              <a:endParaRPr b="0" i="0" sz="1450" u="none" cap="none" strike="noStrike">
                <a:solidFill>
                  <a:srgbClr val="333132"/>
                </a:solidFill>
                <a:latin typeface="Raleway"/>
                <a:ea typeface="Raleway"/>
                <a:cs typeface="Raleway"/>
                <a:sym typeface="Raleway"/>
              </a:endParaRPr>
            </a:p>
            <a:p>
              <a:pPr indent="-272074" lvl="0" marL="809999" marR="0" rtl="0" algn="l">
                <a:lnSpc>
                  <a:spcPct val="100000"/>
                </a:lnSpc>
                <a:spcBef>
                  <a:spcPts val="0"/>
                </a:spcBef>
                <a:spcAft>
                  <a:spcPts val="0"/>
                </a:spcAft>
                <a:buClr>
                  <a:srgbClr val="333132"/>
                </a:buClr>
                <a:buSzPts val="1450"/>
                <a:buFont typeface="Raleway"/>
                <a:buChar char="●"/>
              </a:pPr>
              <a:r>
                <a:rPr b="0" i="0" lang="es-MX" sz="1450" u="none" cap="none" strike="noStrike">
                  <a:solidFill>
                    <a:srgbClr val="333132"/>
                  </a:solidFill>
                  <a:latin typeface="Raleway"/>
                  <a:ea typeface="Raleway"/>
                  <a:cs typeface="Raleway"/>
                  <a:sym typeface="Raleway"/>
                  <a:extLst>
                    <a:ext uri="http://customooxmlschemas.google.com/">
                      <go:slidesCustomData xmlns:go="http://customooxmlschemas.google.com/" textRoundtripDataId="34"/>
                    </a:ext>
                  </a:extLst>
                </a:rPr>
                <a:t>% reduction</a:t>
              </a:r>
              <a:r>
                <a:rPr b="0" i="0" lang="es-MX" sz="1450" u="none" cap="none" strike="noStrike">
                  <a:solidFill>
                    <a:srgbClr val="333132"/>
                  </a:solidFill>
                  <a:latin typeface="Raleway"/>
                  <a:ea typeface="Raleway"/>
                  <a:cs typeface="Raleway"/>
                  <a:sym typeface="Raleway"/>
                </a:rPr>
                <a:t>, at a minimum consistent with pathway</a:t>
              </a:r>
              <a:endParaRPr b="0" i="0" sz="1450" u="none" cap="none" strike="noStrike">
                <a:solidFill>
                  <a:srgbClr val="333132"/>
                </a:solidFill>
                <a:latin typeface="Raleway"/>
                <a:ea typeface="Raleway"/>
                <a:cs typeface="Raleway"/>
                <a:sym typeface="Raleway"/>
              </a:endParaRPr>
            </a:p>
            <a:p>
              <a:pPr indent="-272074" lvl="0" marL="809999" marR="0" rtl="0" algn="l">
                <a:lnSpc>
                  <a:spcPct val="100000"/>
                </a:lnSpc>
                <a:spcBef>
                  <a:spcPts val="0"/>
                </a:spcBef>
                <a:spcAft>
                  <a:spcPts val="0"/>
                </a:spcAft>
                <a:buClr>
                  <a:srgbClr val="333132"/>
                </a:buClr>
                <a:buSzPts val="1450"/>
                <a:buFont typeface="Raleway"/>
                <a:buChar char="●"/>
              </a:pPr>
              <a:r>
                <a:rPr b="0" i="0" lang="es-MX" sz="1450" u="none" cap="none" strike="noStrike">
                  <a:solidFill>
                    <a:srgbClr val="333132"/>
                  </a:solidFill>
                  <a:latin typeface="Raleway"/>
                  <a:ea typeface="Raleway"/>
                  <a:cs typeface="Raleway"/>
                  <a:sym typeface="Raleway"/>
                </a:rPr>
                <a:t>IPCC carbon budgets scenarios</a:t>
              </a:r>
              <a:endParaRPr b="0" i="0" sz="1450" u="none" cap="none" strike="noStrike">
                <a:solidFill>
                  <a:srgbClr val="333132"/>
                </a:solidFill>
                <a:latin typeface="Raleway"/>
                <a:ea typeface="Raleway"/>
                <a:cs typeface="Raleway"/>
                <a:sym typeface="Raleway"/>
              </a:endParaRPr>
            </a:p>
          </p:txBody>
        </p:sp>
        <p:sp>
          <p:nvSpPr>
            <p:cNvPr id="588" name="Google Shape;588;g31b6d40669a_4_4685"/>
            <p:cNvSpPr/>
            <p:nvPr/>
          </p:nvSpPr>
          <p:spPr>
            <a:xfrm>
              <a:off x="269888" y="1751250"/>
              <a:ext cx="2880000" cy="600000"/>
            </a:xfrm>
            <a:prstGeom prst="round2DiagRect">
              <a:avLst>
                <a:gd fmla="val 50000" name="adj1"/>
                <a:gd fmla="val 0" name="adj2"/>
              </a:avLst>
            </a:prstGeom>
            <a:solidFill>
              <a:srgbClr val="12284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MX" sz="1700" u="none" cap="none" strike="noStrike">
                  <a:solidFill>
                    <a:schemeClr val="lt1"/>
                  </a:solidFill>
                  <a:latin typeface="Raleway"/>
                  <a:ea typeface="Raleway"/>
                  <a:cs typeface="Raleway"/>
                  <a:sym typeface="Raleway"/>
                </a:rPr>
                <a:t>Absolute contraction approach</a:t>
              </a:r>
              <a:endParaRPr b="0" i="0" sz="1300" u="none" cap="none" strike="noStrike">
                <a:solidFill>
                  <a:schemeClr val="dk1"/>
                </a:solidFill>
                <a:latin typeface="Raleway"/>
                <a:ea typeface="Raleway"/>
                <a:cs typeface="Raleway"/>
                <a:sym typeface="Raleway"/>
              </a:endParaRPr>
            </a:p>
          </p:txBody>
        </p:sp>
      </p:grpSp>
      <p:grpSp>
        <p:nvGrpSpPr>
          <p:cNvPr id="589" name="Google Shape;589;g31b6d40669a_4_4685"/>
          <p:cNvGrpSpPr/>
          <p:nvPr/>
        </p:nvGrpSpPr>
        <p:grpSpPr>
          <a:xfrm>
            <a:off x="6105988" y="1387151"/>
            <a:ext cx="5901333" cy="1023300"/>
            <a:chOff x="6182188" y="1691951"/>
            <a:chExt cx="5901333" cy="1023300"/>
          </a:xfrm>
        </p:grpSpPr>
        <p:sp>
          <p:nvSpPr>
            <p:cNvPr id="590" name="Google Shape;590;g31b6d40669a_4_4685"/>
            <p:cNvSpPr txBox="1"/>
            <p:nvPr/>
          </p:nvSpPr>
          <p:spPr>
            <a:xfrm>
              <a:off x="8743021" y="1691951"/>
              <a:ext cx="3340500" cy="1023300"/>
            </a:xfrm>
            <a:prstGeom prst="rect">
              <a:avLst/>
            </a:prstGeom>
            <a:noFill/>
            <a:ln>
              <a:noFill/>
            </a:ln>
          </p:spPr>
          <p:txBody>
            <a:bodyPr anchorCtr="0" anchor="t" bIns="0" lIns="0" spcFirstLastPara="1" rIns="0" wrap="square" tIns="0">
              <a:noAutofit/>
            </a:bodyPr>
            <a:lstStyle/>
            <a:p>
              <a:pPr indent="-281599" lvl="0" marL="809999" marR="0" rtl="0" algn="l">
                <a:lnSpc>
                  <a:spcPct val="100000"/>
                </a:lnSpc>
                <a:spcBef>
                  <a:spcPts val="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Homogeneous sectors</a:t>
              </a:r>
              <a:endParaRPr b="0" i="0" sz="1600" u="none" cap="none" strike="noStrike">
                <a:solidFill>
                  <a:srgbClr val="333132"/>
                </a:solidFill>
                <a:latin typeface="Raleway"/>
                <a:ea typeface="Raleway"/>
                <a:cs typeface="Raleway"/>
                <a:sym typeface="Raleway"/>
              </a:endParaRPr>
            </a:p>
            <a:p>
              <a:pPr indent="-281599" lvl="0" marL="809999" marR="0" rtl="0" algn="l">
                <a:lnSpc>
                  <a:spcPct val="100000"/>
                </a:lnSpc>
                <a:spcBef>
                  <a:spcPts val="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Different % of reduction </a:t>
              </a:r>
              <a:endParaRPr b="0" i="0" sz="1600" u="none" cap="none" strike="noStrike">
                <a:solidFill>
                  <a:srgbClr val="333132"/>
                </a:solidFill>
                <a:latin typeface="Raleway"/>
                <a:ea typeface="Raleway"/>
                <a:cs typeface="Raleway"/>
                <a:sym typeface="Raleway"/>
              </a:endParaRPr>
            </a:p>
            <a:p>
              <a:pPr indent="-281599" lvl="0" marL="809999" marR="0" rtl="0" algn="l">
                <a:lnSpc>
                  <a:spcPct val="100000"/>
                </a:lnSpc>
                <a:spcBef>
                  <a:spcPts val="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Sectoral carbon budgets (e.g. IEA*)</a:t>
              </a:r>
              <a:endParaRPr b="0" i="0" sz="1600" u="none" cap="none" strike="noStrike">
                <a:solidFill>
                  <a:srgbClr val="333132"/>
                </a:solidFill>
                <a:latin typeface="Raleway"/>
                <a:ea typeface="Raleway"/>
                <a:cs typeface="Raleway"/>
                <a:sym typeface="Raleway"/>
              </a:endParaRPr>
            </a:p>
          </p:txBody>
        </p:sp>
        <p:sp>
          <p:nvSpPr>
            <p:cNvPr id="591" name="Google Shape;591;g31b6d40669a_4_4685"/>
            <p:cNvSpPr/>
            <p:nvPr/>
          </p:nvSpPr>
          <p:spPr>
            <a:xfrm>
              <a:off x="6182188" y="1743451"/>
              <a:ext cx="2880000" cy="615600"/>
            </a:xfrm>
            <a:prstGeom prst="round2DiagRect">
              <a:avLst>
                <a:gd fmla="val 50000" name="adj1"/>
                <a:gd fmla="val 0" name="adj2"/>
              </a:avLst>
            </a:prstGeom>
            <a:solidFill>
              <a:srgbClr val="CF4143"/>
            </a:solidFill>
            <a:ln cap="flat" cmpd="sng" w="9525">
              <a:solidFill>
                <a:srgbClr val="CF41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s-MX" sz="1700" u="none" cap="none" strike="noStrike">
                  <a:solidFill>
                    <a:schemeClr val="lt1"/>
                  </a:solidFill>
                  <a:latin typeface="Raleway"/>
                  <a:ea typeface="Raleway"/>
                  <a:cs typeface="Raleway"/>
                  <a:sym typeface="Raleway"/>
                </a:rPr>
                <a:t>Sector-specific </a:t>
              </a:r>
              <a:r>
                <a:rPr b="0" i="0" lang="es-MX" sz="1700" u="none" cap="none" strike="noStrike">
                  <a:solidFill>
                    <a:schemeClr val="lt1"/>
                  </a:solidFill>
                  <a:latin typeface="Raleway"/>
                  <a:ea typeface="Raleway"/>
                  <a:cs typeface="Raleway"/>
                  <a:sym typeface="Raleway"/>
                  <a:extLst>
                    <a:ext uri="http://customooxmlschemas.google.com/">
                      <go:slidesCustomData xmlns:go="http://customooxmlschemas.google.com/" textRoundtripDataId="35"/>
                    </a:ext>
                  </a:extLst>
                </a:rPr>
                <a:t>intensity</a:t>
              </a:r>
              <a:r>
                <a:rPr b="0" i="0" lang="es-MX" sz="1700" u="none" cap="none" strike="noStrike">
                  <a:solidFill>
                    <a:schemeClr val="lt1"/>
                  </a:solidFill>
                  <a:latin typeface="Raleway"/>
                  <a:ea typeface="Raleway"/>
                  <a:cs typeface="Raleway"/>
                  <a:sym typeface="Raleway"/>
                </a:rPr>
                <a:t> convergence method</a:t>
              </a:r>
              <a:endParaRPr b="0" i="0" sz="1300" u="none" cap="none" strike="noStrike">
                <a:solidFill>
                  <a:schemeClr val="dk1"/>
                </a:solidFill>
                <a:latin typeface="Raleway"/>
                <a:ea typeface="Raleway"/>
                <a:cs typeface="Raleway"/>
                <a:sym typeface="Raleway"/>
              </a:endParaRPr>
            </a:p>
          </p:txBody>
        </p:sp>
      </p:grpSp>
      <p:sp>
        <p:nvSpPr>
          <p:cNvPr id="592" name="Google Shape;592;g31b6d40669a_4_4685"/>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sp>
        <p:nvSpPr>
          <p:cNvPr id="593" name="Google Shape;593;g31b6d40669a_4_4685"/>
          <p:cNvSpPr txBox="1"/>
          <p:nvPr/>
        </p:nvSpPr>
        <p:spPr>
          <a:xfrm>
            <a:off x="7020250" y="2958975"/>
            <a:ext cx="35991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s-MX" sz="1300" u="none" cap="none" strike="noStrike">
                <a:solidFill>
                  <a:srgbClr val="000000"/>
                </a:solidFill>
                <a:latin typeface="Raleway"/>
                <a:ea typeface="Raleway"/>
                <a:cs typeface="Raleway"/>
                <a:sym typeface="Raleway"/>
              </a:rPr>
              <a:t>Sectoral Decarbonization Approach (SDA)**</a:t>
            </a:r>
            <a:endParaRPr b="1" i="0" sz="1300" u="none" cap="none" strike="noStrike">
              <a:solidFill>
                <a:srgbClr val="000000"/>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31b6d40669a_4_4827"/>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rPr>
              <a:t>HOW TO SET A TARGET</a:t>
            </a:r>
            <a:endParaRPr b="1" i="0" sz="2400" u="none" cap="none" strike="noStrike">
              <a:solidFill>
                <a:srgbClr val="5D266D"/>
              </a:solidFill>
              <a:latin typeface="Raleway"/>
              <a:ea typeface="Raleway"/>
              <a:cs typeface="Raleway"/>
              <a:sym typeface="Raleway"/>
            </a:endParaRPr>
          </a:p>
        </p:txBody>
      </p:sp>
      <p:sp>
        <p:nvSpPr>
          <p:cNvPr id="599" name="Google Shape;599;g31b6d40669a_4_4827"/>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STEP 3: DEVELOP THE TARGET | METHODS FOR SCOPE 3</a:t>
            </a:r>
            <a:endParaRPr b="0" i="0" sz="1900" u="none" cap="none" strike="noStrike">
              <a:solidFill>
                <a:srgbClr val="333132"/>
              </a:solidFill>
              <a:latin typeface="Raleway"/>
              <a:ea typeface="Raleway"/>
              <a:cs typeface="Raleway"/>
              <a:sym typeface="Raleway"/>
            </a:endParaRPr>
          </a:p>
        </p:txBody>
      </p:sp>
      <p:grpSp>
        <p:nvGrpSpPr>
          <p:cNvPr id="600" name="Google Shape;600;g31b6d40669a_4_4827"/>
          <p:cNvGrpSpPr/>
          <p:nvPr/>
        </p:nvGrpSpPr>
        <p:grpSpPr>
          <a:xfrm>
            <a:off x="-184275" y="1819725"/>
            <a:ext cx="6078900" cy="2798400"/>
            <a:chOff x="-184275" y="1807950"/>
            <a:chExt cx="6078900" cy="2798400"/>
          </a:xfrm>
        </p:grpSpPr>
        <p:sp>
          <p:nvSpPr>
            <p:cNvPr id="601" name="Google Shape;601;g31b6d40669a_4_4827"/>
            <p:cNvSpPr/>
            <p:nvPr/>
          </p:nvSpPr>
          <p:spPr>
            <a:xfrm>
              <a:off x="-184275" y="1807950"/>
              <a:ext cx="6078900" cy="2798400"/>
            </a:xfrm>
            <a:prstGeom prst="round2DiagRect">
              <a:avLst>
                <a:gd fmla="val 50000" name="adj1"/>
                <a:gd fmla="val 0" name="adj2"/>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02" name="Google Shape;602;g31b6d40669a_4_4827"/>
            <p:cNvSpPr txBox="1"/>
            <p:nvPr/>
          </p:nvSpPr>
          <p:spPr>
            <a:xfrm>
              <a:off x="483800" y="2124000"/>
              <a:ext cx="5066100" cy="21369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rgbClr val="000000"/>
                </a:buClr>
                <a:buSzPts val="1500"/>
                <a:buFont typeface="Raleway"/>
                <a:buChar char="●"/>
              </a:pPr>
              <a:r>
                <a:rPr b="0" i="0" lang="es-MX" sz="1500" u="none" cap="none" strike="noStrike">
                  <a:solidFill>
                    <a:schemeClr val="dk1"/>
                  </a:solidFill>
                  <a:latin typeface="Raleway"/>
                  <a:ea typeface="Raleway"/>
                  <a:cs typeface="Raleway"/>
                  <a:sym typeface="Raleway"/>
                </a:rPr>
                <a:t>The SBTi </a:t>
              </a:r>
              <a:r>
                <a:rPr b="0" i="0" lang="es-MX" sz="1500" u="sng" cap="none" strike="noStrike">
                  <a:solidFill>
                    <a:schemeClr val="hlink"/>
                  </a:solidFill>
                  <a:latin typeface="Raleway"/>
                  <a:ea typeface="Raleway"/>
                  <a:cs typeface="Raleway"/>
                  <a:sym typeface="Raleway"/>
                  <a:hlinkClick r:id="rId3"/>
                </a:rPr>
                <a:t>Corporate Near-Term Criteria</a:t>
              </a:r>
              <a:r>
                <a:rPr b="0" i="0" lang="es-MX" sz="1500" u="none" cap="none" strike="noStrike">
                  <a:solidFill>
                    <a:schemeClr val="dk1"/>
                  </a:solidFill>
                  <a:latin typeface="Raleway"/>
                  <a:ea typeface="Raleway"/>
                  <a:cs typeface="Raleway"/>
                  <a:sym typeface="Raleway"/>
                </a:rPr>
                <a:t> and </a:t>
              </a:r>
              <a:r>
                <a:rPr b="0" i="0" lang="es-MX" sz="1500" u="sng" cap="none" strike="noStrike">
                  <a:solidFill>
                    <a:schemeClr val="hlink"/>
                  </a:solidFill>
                  <a:latin typeface="Raleway"/>
                  <a:ea typeface="Raleway"/>
                  <a:cs typeface="Raleway"/>
                  <a:sym typeface="Raleway"/>
                  <a:hlinkClick r:id="rId4"/>
                </a:rPr>
                <a:t>Corporate Net-Zero Standard</a:t>
              </a:r>
              <a:r>
                <a:rPr b="0" i="0" lang="es-MX" sz="1500" u="none" cap="none" strike="noStrike">
                  <a:solidFill>
                    <a:schemeClr val="dk1"/>
                  </a:solidFill>
                  <a:latin typeface="Raleway"/>
                  <a:ea typeface="Raleway"/>
                  <a:cs typeface="Raleway"/>
                  <a:sym typeface="Raleway"/>
                </a:rPr>
                <a:t> requires companies to </a:t>
              </a:r>
              <a:r>
                <a:rPr b="1" i="0" lang="es-MX" sz="1500" u="none" cap="none" strike="noStrike">
                  <a:solidFill>
                    <a:schemeClr val="dk1"/>
                  </a:solidFill>
                  <a:latin typeface="Raleway"/>
                  <a:ea typeface="Raleway"/>
                  <a:cs typeface="Raleway"/>
                  <a:sym typeface="Raleway"/>
                </a:rPr>
                <a:t>set near-term scope 3 targets</a:t>
              </a:r>
              <a:r>
                <a:rPr b="0" i="0" lang="es-MX" sz="1500" u="none" cap="none" strike="noStrike">
                  <a:solidFill>
                    <a:schemeClr val="dk1"/>
                  </a:solidFill>
                  <a:latin typeface="Raleway"/>
                  <a:ea typeface="Raleway"/>
                  <a:cs typeface="Raleway"/>
                  <a:sym typeface="Raleway"/>
                </a:rPr>
                <a:t> if these emissions are ≥40% of total scope 1, 2, and 3.</a:t>
              </a:r>
              <a:endParaRPr b="0" i="0" sz="1500" u="none" cap="none" strike="noStrike">
                <a:solidFill>
                  <a:schemeClr val="dk1"/>
                </a:solidFill>
                <a:latin typeface="Raleway"/>
                <a:ea typeface="Raleway"/>
                <a:cs typeface="Raleway"/>
                <a:sym typeface="Raleway"/>
              </a:endParaRPr>
            </a:p>
            <a:p>
              <a:pPr indent="-323850" lvl="0" marL="457200" marR="0" rtl="0" algn="l">
                <a:lnSpc>
                  <a:spcPct val="115000"/>
                </a:lnSpc>
                <a:spcBef>
                  <a:spcPts val="1000"/>
                </a:spcBef>
                <a:spcAft>
                  <a:spcPts val="1000"/>
                </a:spcAft>
                <a:buClr>
                  <a:srgbClr val="000000"/>
                </a:buClr>
                <a:buSzPts val="1500"/>
                <a:buFont typeface="Raleway"/>
                <a:buChar char="●"/>
              </a:pPr>
              <a:r>
                <a:rPr b="0" i="0" lang="es-MX" sz="1500" u="none" cap="none" strike="noStrike">
                  <a:solidFill>
                    <a:schemeClr val="dk1"/>
                  </a:solidFill>
                  <a:latin typeface="Raleway"/>
                  <a:ea typeface="Raleway"/>
                  <a:cs typeface="Raleway"/>
                  <a:sym typeface="Raleway"/>
                </a:rPr>
                <a:t>The </a:t>
              </a:r>
              <a:r>
                <a:rPr b="0" i="0" lang="es-MX" sz="1500" u="sng" cap="none" strike="noStrike">
                  <a:solidFill>
                    <a:schemeClr val="hlink"/>
                  </a:solidFill>
                  <a:latin typeface="Raleway"/>
                  <a:ea typeface="Raleway"/>
                  <a:cs typeface="Raleway"/>
                  <a:sym typeface="Raleway"/>
                  <a:hlinkClick r:id="rId5"/>
                </a:rPr>
                <a:t>Corporate Net-Zero Standard</a:t>
              </a:r>
              <a:r>
                <a:rPr b="0" i="0" lang="es-MX" sz="1500" u="none" cap="none" strike="noStrike">
                  <a:solidFill>
                    <a:schemeClr val="dk1"/>
                  </a:solidFill>
                  <a:latin typeface="Raleway"/>
                  <a:ea typeface="Raleway"/>
                  <a:cs typeface="Raleway"/>
                  <a:sym typeface="Raleway"/>
                </a:rPr>
                <a:t> requires all companies to include emissions from all relevant scope 3 categories in </a:t>
              </a:r>
              <a:r>
                <a:rPr b="1" i="0" lang="es-MX" sz="1500" u="none" cap="none" strike="noStrike">
                  <a:solidFill>
                    <a:schemeClr val="dk1"/>
                  </a:solidFill>
                  <a:latin typeface="Raleway"/>
                  <a:ea typeface="Raleway"/>
                  <a:cs typeface="Raleway"/>
                  <a:sym typeface="Raleway"/>
                </a:rPr>
                <a:t>long-term targets.</a:t>
              </a:r>
              <a:endParaRPr b="1" i="0" sz="1500" u="none" cap="none" strike="noStrike">
                <a:solidFill>
                  <a:schemeClr val="dk1"/>
                </a:solidFill>
                <a:latin typeface="Raleway"/>
                <a:ea typeface="Raleway"/>
                <a:cs typeface="Raleway"/>
                <a:sym typeface="Raleway"/>
              </a:endParaRPr>
            </a:p>
          </p:txBody>
        </p:sp>
      </p:grpSp>
      <p:pic>
        <p:nvPicPr>
          <p:cNvPr id="603" name="Google Shape;603;g31b6d40669a_4_4827"/>
          <p:cNvPicPr preferRelativeResize="0"/>
          <p:nvPr/>
        </p:nvPicPr>
        <p:blipFill rotWithShape="1">
          <a:blip r:embed="rId6">
            <a:alphaModFix/>
          </a:blip>
          <a:srcRect b="0" l="0" r="0" t="0"/>
          <a:stretch/>
        </p:blipFill>
        <p:spPr>
          <a:xfrm>
            <a:off x="0" y="5255475"/>
            <a:ext cx="12192000" cy="1602526"/>
          </a:xfrm>
          <a:prstGeom prst="rect">
            <a:avLst/>
          </a:prstGeom>
          <a:noFill/>
          <a:ln>
            <a:noFill/>
          </a:ln>
        </p:spPr>
      </p:pic>
      <p:sp>
        <p:nvSpPr>
          <p:cNvPr id="604" name="Google Shape;604;g31b6d40669a_4_4827"/>
          <p:cNvSpPr txBox="1"/>
          <p:nvPr/>
        </p:nvSpPr>
        <p:spPr>
          <a:xfrm>
            <a:off x="7089325" y="1642725"/>
            <a:ext cx="4777500" cy="315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0" i="0" lang="es-MX" sz="1700" u="none" cap="none" strike="noStrike">
                <a:solidFill>
                  <a:schemeClr val="dk1"/>
                </a:solidFill>
                <a:latin typeface="Raleway"/>
                <a:ea typeface="Raleway"/>
                <a:cs typeface="Raleway"/>
                <a:sym typeface="Raleway"/>
              </a:rPr>
              <a:t>Cross-sector a</a:t>
            </a:r>
            <a:r>
              <a:rPr b="0" i="0" lang="es-MX" sz="17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36"/>
                  </a:ext>
                </a:extLst>
              </a:rPr>
              <a:t>bsolute </a:t>
            </a:r>
            <a:r>
              <a:rPr b="0" i="0" lang="es-MX" sz="1700" u="none" cap="none" strike="noStrike">
                <a:solidFill>
                  <a:schemeClr val="dk1"/>
                </a:solidFill>
                <a:latin typeface="Raleway"/>
                <a:ea typeface="Raleway"/>
                <a:cs typeface="Raleway"/>
                <a:sym typeface="Raleway"/>
              </a:rPr>
              <a:t>reduction (S1+2+3)</a:t>
            </a:r>
            <a:endParaRPr b="0" i="0" sz="1700" u="none" cap="none" strike="noStrike">
              <a:solidFill>
                <a:schemeClr val="dk1"/>
              </a:solidFill>
              <a:latin typeface="Raleway"/>
              <a:ea typeface="Raleway"/>
              <a:cs typeface="Raleway"/>
              <a:sym typeface="Raleway"/>
            </a:endParaRPr>
          </a:p>
          <a:p>
            <a:pPr indent="0" lvl="0" marL="0" marR="0" rtl="0" algn="l">
              <a:lnSpc>
                <a:spcPct val="115000"/>
              </a:lnSpc>
              <a:spcBef>
                <a:spcPts val="1500"/>
              </a:spcBef>
              <a:spcAft>
                <a:spcPts val="0"/>
              </a:spcAft>
              <a:buClr>
                <a:srgbClr val="000000"/>
              </a:buClr>
              <a:buSzPts val="1700"/>
              <a:buFont typeface="Arial"/>
              <a:buNone/>
            </a:pPr>
            <a:r>
              <a:rPr b="0" i="0" lang="es-MX" sz="1700" u="none" cap="none" strike="noStrike">
                <a:solidFill>
                  <a:schemeClr val="dk1"/>
                </a:solidFill>
                <a:latin typeface="Raleway"/>
                <a:ea typeface="Raleway"/>
                <a:cs typeface="Raleway"/>
                <a:sym typeface="Raleway"/>
              </a:rPr>
              <a:t>Sector-specific absolute reduction (S1+2+3)</a:t>
            </a:r>
            <a:endParaRPr b="0" i="0" sz="1700" u="none" cap="none" strike="noStrike">
              <a:solidFill>
                <a:schemeClr val="dk1"/>
              </a:solidFill>
              <a:latin typeface="Raleway"/>
              <a:ea typeface="Raleway"/>
              <a:cs typeface="Raleway"/>
              <a:sym typeface="Raleway"/>
            </a:endParaRPr>
          </a:p>
          <a:p>
            <a:pPr indent="0" lvl="0" marL="0" marR="0" rtl="0" algn="l">
              <a:lnSpc>
                <a:spcPct val="115000"/>
              </a:lnSpc>
              <a:spcBef>
                <a:spcPts val="1500"/>
              </a:spcBef>
              <a:spcAft>
                <a:spcPts val="0"/>
              </a:spcAft>
              <a:buClr>
                <a:srgbClr val="000000"/>
              </a:buClr>
              <a:buSzPts val="1700"/>
              <a:buFont typeface="Arial"/>
              <a:buNone/>
            </a:pPr>
            <a:r>
              <a:rPr b="0" i="0" lang="es-MX" sz="1700" u="none" cap="none" strike="noStrike">
                <a:solidFill>
                  <a:schemeClr val="dk1"/>
                </a:solidFill>
                <a:latin typeface="Raleway"/>
                <a:ea typeface="Raleway"/>
                <a:cs typeface="Raleway"/>
                <a:sym typeface="Raleway"/>
              </a:rPr>
              <a:t>Sector-specific intensity convergence (S1+2+3) </a:t>
            </a:r>
            <a:endParaRPr b="0" i="0" sz="1700" u="none" cap="none" strike="noStrike">
              <a:solidFill>
                <a:schemeClr val="dk1"/>
              </a:solidFill>
              <a:latin typeface="Raleway"/>
              <a:ea typeface="Raleway"/>
              <a:cs typeface="Raleway"/>
              <a:sym typeface="Raleway"/>
            </a:endParaRPr>
          </a:p>
          <a:p>
            <a:pPr indent="0" lvl="0" marL="0" marR="0" rtl="0" algn="l">
              <a:lnSpc>
                <a:spcPct val="115000"/>
              </a:lnSpc>
              <a:spcBef>
                <a:spcPts val="1500"/>
              </a:spcBef>
              <a:spcAft>
                <a:spcPts val="0"/>
              </a:spcAft>
              <a:buClr>
                <a:schemeClr val="dk1"/>
              </a:buClr>
              <a:buSzPts val="1100"/>
              <a:buFont typeface="Arial"/>
              <a:buNone/>
            </a:pPr>
            <a:r>
              <a:rPr b="0" i="0" lang="es-MX" sz="1700" u="none" cap="none" strike="noStrike">
                <a:solidFill>
                  <a:schemeClr val="dk1"/>
                </a:solidFill>
                <a:latin typeface="Raleway"/>
                <a:ea typeface="Raleway"/>
                <a:cs typeface="Raleway"/>
                <a:sym typeface="Raleway"/>
              </a:rPr>
              <a:t>Physical intensity reduction (S3)</a:t>
            </a:r>
            <a:endParaRPr b="0" i="0" sz="1700" u="none" cap="none" strike="noStrike">
              <a:solidFill>
                <a:schemeClr val="dk1"/>
              </a:solidFill>
              <a:latin typeface="Raleway"/>
              <a:ea typeface="Raleway"/>
              <a:cs typeface="Raleway"/>
              <a:sym typeface="Raleway"/>
            </a:endParaRPr>
          </a:p>
          <a:p>
            <a:pPr indent="0" lvl="0" marL="0" marR="0" rtl="0" algn="l">
              <a:lnSpc>
                <a:spcPct val="115000"/>
              </a:lnSpc>
              <a:spcBef>
                <a:spcPts val="1500"/>
              </a:spcBef>
              <a:spcAft>
                <a:spcPts val="0"/>
              </a:spcAft>
              <a:buClr>
                <a:srgbClr val="000000"/>
              </a:buClr>
              <a:buSzPts val="1700"/>
              <a:buFont typeface="Arial"/>
              <a:buNone/>
            </a:pPr>
            <a:r>
              <a:rPr b="0" i="0" lang="es-MX" sz="1700" u="none" cap="none" strike="noStrike">
                <a:solidFill>
                  <a:schemeClr val="dk1"/>
                </a:solidFill>
                <a:latin typeface="Raleway"/>
                <a:ea typeface="Raleway"/>
                <a:cs typeface="Raleway"/>
                <a:sym typeface="Raleway"/>
              </a:rPr>
              <a:t>Economic intensity reduction (S3)</a:t>
            </a:r>
            <a:endParaRPr b="0" i="0" sz="1700" u="none" cap="none" strike="noStrike">
              <a:solidFill>
                <a:schemeClr val="dk1"/>
              </a:solidFill>
              <a:latin typeface="Raleway"/>
              <a:ea typeface="Raleway"/>
              <a:cs typeface="Raleway"/>
              <a:sym typeface="Raleway"/>
            </a:endParaRPr>
          </a:p>
          <a:p>
            <a:pPr indent="0" lvl="0" marL="0" marR="0" rtl="0" algn="l">
              <a:lnSpc>
                <a:spcPct val="115000"/>
              </a:lnSpc>
              <a:spcBef>
                <a:spcPts val="1500"/>
              </a:spcBef>
              <a:spcAft>
                <a:spcPts val="0"/>
              </a:spcAft>
              <a:buClr>
                <a:srgbClr val="000000"/>
              </a:buClr>
              <a:buSzPts val="1700"/>
              <a:buFont typeface="Arial"/>
              <a:buNone/>
            </a:pPr>
            <a:r>
              <a:rPr b="0" i="0" lang="es-MX" sz="1700" u="none" cap="none" strike="noStrike">
                <a:solidFill>
                  <a:schemeClr val="dk1"/>
                </a:solidFill>
                <a:latin typeface="Raleway"/>
                <a:ea typeface="Raleway"/>
                <a:cs typeface="Raleway"/>
                <a:sym typeface="Raleway"/>
              </a:rPr>
              <a:t>Supplier engagement targets* (S3)</a:t>
            </a:r>
            <a:endParaRPr b="0" i="0" sz="17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b="0" i="1" lang="es-MX" sz="1300" u="none" cap="none" strike="noStrike">
                <a:solidFill>
                  <a:schemeClr val="dk1"/>
                </a:solidFill>
                <a:latin typeface="Raleway"/>
                <a:ea typeface="Raleway"/>
                <a:cs typeface="Raleway"/>
                <a:sym typeface="Raleway"/>
              </a:rPr>
              <a:t>*This method only applies to near-term targets</a:t>
            </a:r>
            <a:endParaRPr b="0" i="0" sz="1700" u="none" cap="none" strike="noStrike">
              <a:solidFill>
                <a:schemeClr val="dk1"/>
              </a:solidFill>
              <a:latin typeface="Raleway"/>
              <a:ea typeface="Raleway"/>
              <a:cs typeface="Raleway"/>
              <a:sym typeface="Raleway"/>
            </a:endParaRPr>
          </a:p>
        </p:txBody>
      </p:sp>
      <p:grpSp>
        <p:nvGrpSpPr>
          <p:cNvPr id="605" name="Google Shape;605;g31b6d40669a_4_4827"/>
          <p:cNvGrpSpPr/>
          <p:nvPr/>
        </p:nvGrpSpPr>
        <p:grpSpPr>
          <a:xfrm>
            <a:off x="6497113" y="1638975"/>
            <a:ext cx="493199" cy="2980650"/>
            <a:chOff x="6725713" y="1410375"/>
            <a:chExt cx="493199" cy="2980650"/>
          </a:xfrm>
        </p:grpSpPr>
        <p:pic>
          <p:nvPicPr>
            <p:cNvPr id="606" name="Google Shape;606;g31b6d40669a_4_4827"/>
            <p:cNvPicPr preferRelativeResize="0"/>
            <p:nvPr/>
          </p:nvPicPr>
          <p:blipFill rotWithShape="1">
            <a:blip r:embed="rId7">
              <a:alphaModFix/>
            </a:blip>
            <a:srcRect b="0" l="0" r="0" t="0"/>
            <a:stretch/>
          </p:blipFill>
          <p:spPr>
            <a:xfrm>
              <a:off x="6780328" y="1410375"/>
              <a:ext cx="383969" cy="383958"/>
            </a:xfrm>
            <a:prstGeom prst="rect">
              <a:avLst/>
            </a:prstGeom>
            <a:noFill/>
            <a:ln>
              <a:noFill/>
            </a:ln>
          </p:spPr>
        </p:pic>
        <p:pic>
          <p:nvPicPr>
            <p:cNvPr id="607" name="Google Shape;607;g31b6d40669a_4_4827"/>
            <p:cNvPicPr preferRelativeResize="0"/>
            <p:nvPr/>
          </p:nvPicPr>
          <p:blipFill rotWithShape="1">
            <a:blip r:embed="rId8">
              <a:alphaModFix/>
            </a:blip>
            <a:srcRect b="0" l="0" r="0" t="0"/>
            <a:stretch/>
          </p:blipFill>
          <p:spPr>
            <a:xfrm>
              <a:off x="6725713" y="1876125"/>
              <a:ext cx="493199" cy="493199"/>
            </a:xfrm>
            <a:prstGeom prst="rect">
              <a:avLst/>
            </a:prstGeom>
            <a:noFill/>
            <a:ln>
              <a:noFill/>
            </a:ln>
          </p:spPr>
        </p:pic>
        <p:pic>
          <p:nvPicPr>
            <p:cNvPr id="608" name="Google Shape;608;g31b6d40669a_4_4827"/>
            <p:cNvPicPr preferRelativeResize="0"/>
            <p:nvPr/>
          </p:nvPicPr>
          <p:blipFill rotWithShape="1">
            <a:blip r:embed="rId9">
              <a:alphaModFix/>
            </a:blip>
            <a:srcRect b="0" l="0" r="0" t="0"/>
            <a:stretch/>
          </p:blipFill>
          <p:spPr>
            <a:xfrm>
              <a:off x="6780328" y="3429600"/>
              <a:ext cx="383969" cy="383958"/>
            </a:xfrm>
            <a:prstGeom prst="rect">
              <a:avLst/>
            </a:prstGeom>
            <a:noFill/>
            <a:ln>
              <a:noFill/>
            </a:ln>
          </p:spPr>
        </p:pic>
        <p:pic>
          <p:nvPicPr>
            <p:cNvPr id="609" name="Google Shape;609;g31b6d40669a_4_4827"/>
            <p:cNvPicPr preferRelativeResize="0"/>
            <p:nvPr/>
          </p:nvPicPr>
          <p:blipFill rotWithShape="1">
            <a:blip r:embed="rId10">
              <a:alphaModFix/>
            </a:blip>
            <a:srcRect b="0" l="0" r="0" t="0"/>
            <a:stretch/>
          </p:blipFill>
          <p:spPr>
            <a:xfrm>
              <a:off x="6780328" y="4007067"/>
              <a:ext cx="383969" cy="383958"/>
            </a:xfrm>
            <a:prstGeom prst="rect">
              <a:avLst/>
            </a:prstGeom>
            <a:noFill/>
            <a:ln>
              <a:noFill/>
            </a:ln>
          </p:spPr>
        </p:pic>
        <p:pic>
          <p:nvPicPr>
            <p:cNvPr id="610" name="Google Shape;610;g31b6d40669a_4_4827"/>
            <p:cNvPicPr preferRelativeResize="0"/>
            <p:nvPr/>
          </p:nvPicPr>
          <p:blipFill rotWithShape="1">
            <a:blip r:embed="rId11">
              <a:alphaModFix/>
            </a:blip>
            <a:srcRect b="0" l="0" r="0" t="0"/>
            <a:stretch/>
          </p:blipFill>
          <p:spPr>
            <a:xfrm>
              <a:off x="6780328" y="2934375"/>
              <a:ext cx="383969" cy="383958"/>
            </a:xfrm>
            <a:prstGeom prst="rect">
              <a:avLst/>
            </a:prstGeom>
            <a:noFill/>
            <a:ln>
              <a:noFill/>
            </a:ln>
          </p:spPr>
        </p:pic>
        <p:grpSp>
          <p:nvGrpSpPr>
            <p:cNvPr id="611" name="Google Shape;611;g31b6d40669a_4_4827"/>
            <p:cNvGrpSpPr/>
            <p:nvPr/>
          </p:nvGrpSpPr>
          <p:grpSpPr>
            <a:xfrm>
              <a:off x="6776075" y="2455612"/>
              <a:ext cx="392474" cy="392474"/>
              <a:chOff x="4253125" y="4098617"/>
              <a:chExt cx="2527200" cy="2527200"/>
            </a:xfrm>
          </p:grpSpPr>
          <p:pic>
            <p:nvPicPr>
              <p:cNvPr id="612" name="Google Shape;612;g31b6d40669a_4_4827"/>
              <p:cNvPicPr preferRelativeResize="0"/>
              <p:nvPr/>
            </p:nvPicPr>
            <p:blipFill rotWithShape="1">
              <a:blip r:embed="rId12">
                <a:alphaModFix/>
              </a:blip>
              <a:srcRect b="0" l="0" r="0" t="0"/>
              <a:stretch/>
            </p:blipFill>
            <p:spPr>
              <a:xfrm>
                <a:off x="4253125" y="4098617"/>
                <a:ext cx="2527200" cy="2527200"/>
              </a:xfrm>
              <a:prstGeom prst="rect">
                <a:avLst/>
              </a:prstGeom>
              <a:noFill/>
              <a:ln>
                <a:noFill/>
              </a:ln>
            </p:spPr>
          </p:pic>
          <p:sp>
            <p:nvSpPr>
              <p:cNvPr id="613" name="Google Shape;613;g31b6d40669a_4_4827"/>
              <p:cNvSpPr/>
              <p:nvPr/>
            </p:nvSpPr>
            <p:spPr>
              <a:xfrm>
                <a:off x="5823100" y="4401550"/>
                <a:ext cx="864000" cy="864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4" name="Google Shape;614;g31b6d40669a_4_4827"/>
              <p:cNvSpPr/>
              <p:nvPr/>
            </p:nvSpPr>
            <p:spPr>
              <a:xfrm>
                <a:off x="4637100" y="5679550"/>
                <a:ext cx="864000" cy="8640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id="619" name="Google Shape;619;g34faf3407b0_0_1026" title="circle_transparent.png"/>
          <p:cNvPicPr preferRelativeResize="0"/>
          <p:nvPr/>
        </p:nvPicPr>
        <p:blipFill rotWithShape="1">
          <a:blip r:embed="rId3">
            <a:alphaModFix/>
          </a:blip>
          <a:srcRect b="0" l="0" r="0" t="0"/>
          <a:stretch/>
        </p:blipFill>
        <p:spPr>
          <a:xfrm>
            <a:off x="7077125" y="1388700"/>
            <a:ext cx="2575326" cy="2575326"/>
          </a:xfrm>
          <a:prstGeom prst="rect">
            <a:avLst/>
          </a:prstGeom>
          <a:noFill/>
          <a:ln>
            <a:noFill/>
          </a:ln>
        </p:spPr>
      </p:pic>
      <p:pic>
        <p:nvPicPr>
          <p:cNvPr id="620" name="Google Shape;620;g34faf3407b0_0_1026" title="circle_transparent.png"/>
          <p:cNvPicPr preferRelativeResize="0"/>
          <p:nvPr/>
        </p:nvPicPr>
        <p:blipFill rotWithShape="1">
          <a:blip r:embed="rId3">
            <a:alphaModFix/>
          </a:blip>
          <a:srcRect b="0" l="0" r="0" t="0"/>
          <a:stretch/>
        </p:blipFill>
        <p:spPr>
          <a:xfrm>
            <a:off x="8182133" y="4388201"/>
            <a:ext cx="2223080" cy="2223080"/>
          </a:xfrm>
          <a:prstGeom prst="rect">
            <a:avLst/>
          </a:prstGeom>
          <a:noFill/>
          <a:ln>
            <a:noFill/>
          </a:ln>
        </p:spPr>
      </p:pic>
      <p:sp>
        <p:nvSpPr>
          <p:cNvPr id="621" name="Google Shape;621;g34faf3407b0_0_1026"/>
          <p:cNvSpPr/>
          <p:nvPr/>
        </p:nvSpPr>
        <p:spPr>
          <a:xfrm>
            <a:off x="8937713" y="2288600"/>
            <a:ext cx="2905800" cy="2905800"/>
          </a:xfrm>
          <a:prstGeom prst="ellipse">
            <a:avLst/>
          </a:prstGeom>
          <a:solidFill>
            <a:srgbClr val="55156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300"/>
              <a:buFont typeface="Arial"/>
              <a:buNone/>
            </a:pPr>
            <a:r>
              <a:t/>
            </a:r>
            <a:endParaRPr b="1" i="0" sz="5300" u="none" cap="none" strike="noStrike">
              <a:solidFill>
                <a:srgbClr val="5D266D"/>
              </a:solidFill>
              <a:latin typeface="Raleway"/>
              <a:ea typeface="Raleway"/>
              <a:cs typeface="Raleway"/>
              <a:sym typeface="Raleway"/>
            </a:endParaRPr>
          </a:p>
        </p:txBody>
      </p:sp>
      <p:grpSp>
        <p:nvGrpSpPr>
          <p:cNvPr id="622" name="Google Shape;622;g34faf3407b0_0_1026"/>
          <p:cNvGrpSpPr/>
          <p:nvPr/>
        </p:nvGrpSpPr>
        <p:grpSpPr>
          <a:xfrm>
            <a:off x="9014813" y="2385365"/>
            <a:ext cx="2751600" cy="2102669"/>
            <a:chOff x="9183652" y="2159566"/>
            <a:chExt cx="2751600" cy="2102669"/>
          </a:xfrm>
        </p:grpSpPr>
        <p:sp>
          <p:nvSpPr>
            <p:cNvPr id="623" name="Google Shape;623;g34faf3407b0_0_1026"/>
            <p:cNvSpPr txBox="1"/>
            <p:nvPr/>
          </p:nvSpPr>
          <p:spPr>
            <a:xfrm>
              <a:off x="9183652" y="2159566"/>
              <a:ext cx="2751600" cy="172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0"/>
                <a:buFont typeface="Arial"/>
                <a:buNone/>
              </a:pPr>
              <a:r>
                <a:rPr b="1" i="0" lang="es-MX" sz="10000" u="none" cap="none" strike="noStrike">
                  <a:solidFill>
                    <a:srgbClr val="FFFFFF"/>
                  </a:solidFill>
                  <a:latin typeface="Raleway"/>
                  <a:ea typeface="Raleway"/>
                  <a:cs typeface="Raleway"/>
                  <a:sym typeface="Raleway"/>
                </a:rPr>
                <a:t>10</a:t>
              </a:r>
              <a:endParaRPr b="1" i="0" sz="10000" u="none" cap="none" strike="noStrike">
                <a:solidFill>
                  <a:srgbClr val="FFFFFF"/>
                </a:solidFill>
                <a:latin typeface="Raleway"/>
                <a:ea typeface="Raleway"/>
                <a:cs typeface="Raleway"/>
                <a:sym typeface="Raleway"/>
              </a:endParaRPr>
            </a:p>
          </p:txBody>
        </p:sp>
        <p:sp>
          <p:nvSpPr>
            <p:cNvPr id="624" name="Google Shape;624;g34faf3407b0_0_1026"/>
            <p:cNvSpPr txBox="1"/>
            <p:nvPr/>
          </p:nvSpPr>
          <p:spPr>
            <a:xfrm>
              <a:off x="9427360" y="3800535"/>
              <a:ext cx="2299800" cy="46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s-MX" sz="1900" u="none" cap="none" strike="noStrike">
                  <a:solidFill>
                    <a:srgbClr val="FFFFFF"/>
                  </a:solidFill>
                  <a:latin typeface="Raleway"/>
                  <a:ea typeface="Raleway"/>
                  <a:cs typeface="Raleway"/>
                  <a:sym typeface="Raleway"/>
                </a:rPr>
                <a:t>high-emitting sectors</a:t>
              </a:r>
              <a:endParaRPr b="0" i="0" sz="1900" u="none" cap="none" strike="noStrike">
                <a:solidFill>
                  <a:srgbClr val="FFFFFF"/>
                </a:solidFill>
                <a:latin typeface="Raleway"/>
                <a:ea typeface="Raleway"/>
                <a:cs typeface="Raleway"/>
                <a:sym typeface="Raleway"/>
              </a:endParaRPr>
            </a:p>
          </p:txBody>
        </p:sp>
      </p:grpSp>
      <p:sp>
        <p:nvSpPr>
          <p:cNvPr id="625" name="Google Shape;625;g34faf3407b0_0_1026"/>
          <p:cNvSpPr/>
          <p:nvPr/>
        </p:nvSpPr>
        <p:spPr>
          <a:xfrm>
            <a:off x="8299491" y="4505558"/>
            <a:ext cx="1988400" cy="1988400"/>
          </a:xfrm>
          <a:prstGeom prst="ellipse">
            <a:avLst/>
          </a:prstGeom>
          <a:solidFill>
            <a:srgbClr val="FFFFFF"/>
          </a:solidFill>
          <a:ln>
            <a:noFill/>
          </a:ln>
          <a:effectLst>
            <a:outerShdw blurRad="57150" rotWithShape="0" algn="bl" dir="5100000" dist="104775">
              <a:srgbClr val="000000">
                <a:alpha val="2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aleway"/>
              <a:ea typeface="Raleway"/>
              <a:cs typeface="Raleway"/>
              <a:sym typeface="Raleway"/>
            </a:endParaRPr>
          </a:p>
        </p:txBody>
      </p:sp>
      <p:grpSp>
        <p:nvGrpSpPr>
          <p:cNvPr id="626" name="Google Shape;626;g34faf3407b0_0_1026"/>
          <p:cNvGrpSpPr/>
          <p:nvPr/>
        </p:nvGrpSpPr>
        <p:grpSpPr>
          <a:xfrm>
            <a:off x="7213471" y="1525445"/>
            <a:ext cx="2301206" cy="2301206"/>
            <a:chOff x="12685150" y="4994600"/>
            <a:chExt cx="2183100" cy="2183100"/>
          </a:xfrm>
        </p:grpSpPr>
        <p:sp>
          <p:nvSpPr>
            <p:cNvPr id="627" name="Google Shape;627;g34faf3407b0_0_1026"/>
            <p:cNvSpPr/>
            <p:nvPr/>
          </p:nvSpPr>
          <p:spPr>
            <a:xfrm>
              <a:off x="12685150" y="4994600"/>
              <a:ext cx="2183100" cy="2183100"/>
            </a:xfrm>
            <a:prstGeom prst="ellipse">
              <a:avLst/>
            </a:prstGeom>
            <a:solidFill>
              <a:srgbClr val="FFFFFF"/>
            </a:solidFill>
            <a:ln>
              <a:noFill/>
            </a:ln>
            <a:effectLst>
              <a:outerShdw blurRad="57150" rotWithShape="0" algn="bl" dir="5100000" dist="104775">
                <a:srgbClr val="000000">
                  <a:alpha val="2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Raleway"/>
                <a:ea typeface="Raleway"/>
                <a:cs typeface="Raleway"/>
                <a:sym typeface="Raleway"/>
              </a:endParaRPr>
            </a:p>
          </p:txBody>
        </p:sp>
        <p:sp>
          <p:nvSpPr>
            <p:cNvPr id="628" name="Google Shape;628;g34faf3407b0_0_1026"/>
            <p:cNvSpPr txBox="1"/>
            <p:nvPr/>
          </p:nvSpPr>
          <p:spPr>
            <a:xfrm>
              <a:off x="12746200" y="5450750"/>
              <a:ext cx="2061000" cy="127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MX" sz="1800" u="none" cap="none" strike="noStrike">
                  <a:solidFill>
                    <a:schemeClr val="dk1"/>
                  </a:solidFill>
                  <a:latin typeface="Raleway"/>
                  <a:ea typeface="Raleway"/>
                  <a:cs typeface="Raleway"/>
                  <a:sym typeface="Raleway"/>
                </a:rPr>
                <a:t>Sector-specific resources</a:t>
              </a:r>
              <a:r>
                <a:rPr b="0" i="0" lang="es-MX" sz="1800" u="none" cap="none" strike="noStrike">
                  <a:solidFill>
                    <a:schemeClr val="dk1"/>
                  </a:solidFill>
                  <a:latin typeface="Raleway"/>
                  <a:ea typeface="Raleway"/>
                  <a:cs typeface="Raleway"/>
                  <a:sym typeface="Raleway"/>
                </a:rPr>
                <a:t> for most relevant sectors of the economy</a:t>
              </a:r>
              <a:endParaRPr b="0" i="0" sz="1800" u="none" cap="none" strike="noStrike">
                <a:solidFill>
                  <a:schemeClr val="dk1"/>
                </a:solidFill>
                <a:latin typeface="Raleway"/>
                <a:ea typeface="Raleway"/>
                <a:cs typeface="Raleway"/>
                <a:sym typeface="Raleway"/>
              </a:endParaRPr>
            </a:p>
          </p:txBody>
        </p:sp>
      </p:grpSp>
      <p:sp>
        <p:nvSpPr>
          <p:cNvPr id="629" name="Google Shape;629;g34faf3407b0_0_1026"/>
          <p:cNvSpPr/>
          <p:nvPr/>
        </p:nvSpPr>
        <p:spPr>
          <a:xfrm>
            <a:off x="571500" y="1817836"/>
            <a:ext cx="3889200" cy="3426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Aviation </a:t>
            </a:r>
            <a:endParaRPr b="0" i="0" sz="1500" u="none" cap="none" strike="noStrike">
              <a:solidFill>
                <a:schemeClr val="dk1"/>
              </a:solidFill>
              <a:latin typeface="Raleway"/>
              <a:ea typeface="Raleway"/>
              <a:cs typeface="Raleway"/>
              <a:sym typeface="Raleway"/>
            </a:endParaRPr>
          </a:p>
        </p:txBody>
      </p:sp>
      <p:sp>
        <p:nvSpPr>
          <p:cNvPr id="630" name="Google Shape;630;g34faf3407b0_0_1026"/>
          <p:cNvSpPr/>
          <p:nvPr/>
        </p:nvSpPr>
        <p:spPr>
          <a:xfrm>
            <a:off x="571500" y="2235521"/>
            <a:ext cx="3889200" cy="3426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Buildings</a:t>
            </a:r>
            <a:endParaRPr b="0" i="0" sz="1500" u="none" cap="none" strike="noStrike">
              <a:solidFill>
                <a:schemeClr val="dk1"/>
              </a:solidFill>
              <a:latin typeface="Raleway"/>
              <a:ea typeface="Raleway"/>
              <a:cs typeface="Raleway"/>
              <a:sym typeface="Raleway"/>
            </a:endParaRPr>
          </a:p>
        </p:txBody>
      </p:sp>
      <p:sp>
        <p:nvSpPr>
          <p:cNvPr id="631" name="Google Shape;631;g34faf3407b0_0_1026"/>
          <p:cNvSpPr/>
          <p:nvPr/>
        </p:nvSpPr>
        <p:spPr>
          <a:xfrm>
            <a:off x="571500" y="2638799"/>
            <a:ext cx="3889200" cy="3426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Chemicals</a:t>
            </a:r>
            <a:endParaRPr b="0" i="0" sz="1500" u="none" cap="none" strike="noStrike">
              <a:solidFill>
                <a:schemeClr val="dk1"/>
              </a:solidFill>
              <a:latin typeface="Raleway"/>
              <a:ea typeface="Raleway"/>
              <a:cs typeface="Raleway"/>
              <a:sym typeface="Raleway"/>
            </a:endParaRPr>
          </a:p>
        </p:txBody>
      </p:sp>
      <p:pic>
        <p:nvPicPr>
          <p:cNvPr id="632" name="Google Shape;632;g34faf3407b0_0_1026"/>
          <p:cNvPicPr preferRelativeResize="0"/>
          <p:nvPr/>
        </p:nvPicPr>
        <p:blipFill rotWithShape="1">
          <a:blip r:embed="rId4">
            <a:alphaModFix/>
          </a:blip>
          <a:srcRect b="0" l="0" r="0" t="0"/>
          <a:stretch/>
        </p:blipFill>
        <p:spPr>
          <a:xfrm>
            <a:off x="4247646" y="2187985"/>
            <a:ext cx="439358" cy="437730"/>
          </a:xfrm>
          <a:prstGeom prst="rect">
            <a:avLst/>
          </a:prstGeom>
          <a:noFill/>
          <a:ln>
            <a:noFill/>
          </a:ln>
        </p:spPr>
      </p:pic>
      <p:sp>
        <p:nvSpPr>
          <p:cNvPr id="633" name="Google Shape;633;g34faf3407b0_0_1026"/>
          <p:cNvSpPr/>
          <p:nvPr/>
        </p:nvSpPr>
        <p:spPr>
          <a:xfrm>
            <a:off x="571500" y="3070881"/>
            <a:ext cx="3889200" cy="3426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Cement</a:t>
            </a:r>
            <a:endParaRPr b="0" i="0" sz="1500" u="none" cap="none" strike="noStrike">
              <a:solidFill>
                <a:schemeClr val="dk1"/>
              </a:solidFill>
              <a:latin typeface="Raleway"/>
              <a:ea typeface="Raleway"/>
              <a:cs typeface="Raleway"/>
              <a:sym typeface="Raleway"/>
            </a:endParaRPr>
          </a:p>
        </p:txBody>
      </p:sp>
      <p:sp>
        <p:nvSpPr>
          <p:cNvPr id="634" name="Google Shape;634;g34faf3407b0_0_1026"/>
          <p:cNvSpPr/>
          <p:nvPr/>
        </p:nvSpPr>
        <p:spPr>
          <a:xfrm>
            <a:off x="571500" y="3488565"/>
            <a:ext cx="3889200" cy="3426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Financial institutions</a:t>
            </a:r>
            <a:endParaRPr b="0" i="0" sz="1500" u="none" cap="none" strike="noStrike">
              <a:solidFill>
                <a:schemeClr val="dk1"/>
              </a:solidFill>
              <a:latin typeface="Raleway"/>
              <a:ea typeface="Raleway"/>
              <a:cs typeface="Raleway"/>
              <a:sym typeface="Raleway"/>
            </a:endParaRPr>
          </a:p>
        </p:txBody>
      </p:sp>
      <p:sp>
        <p:nvSpPr>
          <p:cNvPr id="635" name="Google Shape;635;g34faf3407b0_0_1026"/>
          <p:cNvSpPr/>
          <p:nvPr/>
        </p:nvSpPr>
        <p:spPr>
          <a:xfrm>
            <a:off x="571500" y="3925000"/>
            <a:ext cx="3889200" cy="3426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Forest, Land and Agriculture (FLAG)</a:t>
            </a:r>
            <a:endParaRPr b="0" i="0" sz="1500" u="none" cap="none" strike="noStrike">
              <a:solidFill>
                <a:schemeClr val="dk1"/>
              </a:solidFill>
              <a:latin typeface="Raleway"/>
              <a:ea typeface="Raleway"/>
              <a:cs typeface="Raleway"/>
              <a:sym typeface="Raleway"/>
            </a:endParaRPr>
          </a:p>
        </p:txBody>
      </p:sp>
      <p:sp>
        <p:nvSpPr>
          <p:cNvPr id="636" name="Google Shape;636;g34faf3407b0_0_1026"/>
          <p:cNvSpPr/>
          <p:nvPr/>
        </p:nvSpPr>
        <p:spPr>
          <a:xfrm>
            <a:off x="571500" y="4797258"/>
            <a:ext cx="3889200" cy="3426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Maritime</a:t>
            </a:r>
            <a:endParaRPr b="0" i="0" sz="1500" u="none" cap="none" strike="noStrike">
              <a:solidFill>
                <a:schemeClr val="dk1"/>
              </a:solidFill>
              <a:latin typeface="Raleway"/>
              <a:ea typeface="Raleway"/>
              <a:cs typeface="Raleway"/>
              <a:sym typeface="Raleway"/>
            </a:endParaRPr>
          </a:p>
        </p:txBody>
      </p:sp>
      <p:sp>
        <p:nvSpPr>
          <p:cNvPr id="637" name="Google Shape;637;g34faf3407b0_0_1026"/>
          <p:cNvSpPr/>
          <p:nvPr/>
        </p:nvSpPr>
        <p:spPr>
          <a:xfrm>
            <a:off x="571500" y="4360834"/>
            <a:ext cx="3889200" cy="3426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Land Transport </a:t>
            </a:r>
            <a:endParaRPr b="0" i="0" sz="1500" u="none" cap="none" strike="noStrike">
              <a:solidFill>
                <a:schemeClr val="dk1"/>
              </a:solidFill>
              <a:latin typeface="Raleway"/>
              <a:ea typeface="Raleway"/>
              <a:cs typeface="Raleway"/>
              <a:sym typeface="Raleway"/>
            </a:endParaRPr>
          </a:p>
        </p:txBody>
      </p:sp>
      <p:pic>
        <p:nvPicPr>
          <p:cNvPr id="638" name="Google Shape;638;g34faf3407b0_0_1026"/>
          <p:cNvPicPr preferRelativeResize="0"/>
          <p:nvPr/>
        </p:nvPicPr>
        <p:blipFill rotWithShape="1">
          <a:blip r:embed="rId4">
            <a:alphaModFix/>
          </a:blip>
          <a:srcRect b="0" l="0" r="0" t="0"/>
          <a:stretch/>
        </p:blipFill>
        <p:spPr>
          <a:xfrm>
            <a:off x="4247646" y="3023344"/>
            <a:ext cx="439358" cy="437730"/>
          </a:xfrm>
          <a:prstGeom prst="rect">
            <a:avLst/>
          </a:prstGeom>
          <a:noFill/>
          <a:ln>
            <a:noFill/>
          </a:ln>
        </p:spPr>
      </p:pic>
      <p:sp>
        <p:nvSpPr>
          <p:cNvPr id="639" name="Google Shape;639;g34faf3407b0_0_1026"/>
          <p:cNvSpPr/>
          <p:nvPr/>
        </p:nvSpPr>
        <p:spPr>
          <a:xfrm>
            <a:off x="571500" y="5218459"/>
            <a:ext cx="3889200" cy="3426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Power</a:t>
            </a:r>
            <a:endParaRPr b="0" i="0" sz="1500" u="none" cap="none" strike="noStrike">
              <a:solidFill>
                <a:schemeClr val="dk1"/>
              </a:solidFill>
              <a:latin typeface="Raleway"/>
              <a:ea typeface="Raleway"/>
              <a:cs typeface="Raleway"/>
              <a:sym typeface="Raleway"/>
            </a:endParaRPr>
          </a:p>
        </p:txBody>
      </p:sp>
      <p:sp>
        <p:nvSpPr>
          <p:cNvPr id="640" name="Google Shape;640;g34faf3407b0_0_1026"/>
          <p:cNvSpPr/>
          <p:nvPr/>
        </p:nvSpPr>
        <p:spPr>
          <a:xfrm>
            <a:off x="571500" y="5624707"/>
            <a:ext cx="3889200" cy="3426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Steel</a:t>
            </a:r>
            <a:endParaRPr b="0" i="0" sz="1500" u="none" cap="none" strike="noStrike">
              <a:solidFill>
                <a:schemeClr val="dk1"/>
              </a:solidFill>
              <a:latin typeface="Raleway"/>
              <a:ea typeface="Raleway"/>
              <a:cs typeface="Raleway"/>
              <a:sym typeface="Raleway"/>
            </a:endParaRPr>
          </a:p>
        </p:txBody>
      </p:sp>
      <p:pic>
        <p:nvPicPr>
          <p:cNvPr id="641" name="Google Shape;641;g34faf3407b0_0_1026"/>
          <p:cNvPicPr preferRelativeResize="0"/>
          <p:nvPr/>
        </p:nvPicPr>
        <p:blipFill rotWithShape="1">
          <a:blip r:embed="rId4">
            <a:alphaModFix/>
          </a:blip>
          <a:srcRect b="0" l="0" r="0" t="0"/>
          <a:stretch/>
        </p:blipFill>
        <p:spPr>
          <a:xfrm>
            <a:off x="4247646" y="4749721"/>
            <a:ext cx="439358" cy="437730"/>
          </a:xfrm>
          <a:prstGeom prst="rect">
            <a:avLst/>
          </a:prstGeom>
          <a:noFill/>
          <a:ln>
            <a:noFill/>
          </a:ln>
        </p:spPr>
      </p:pic>
      <p:pic>
        <p:nvPicPr>
          <p:cNvPr id="642" name="Google Shape;642;g34faf3407b0_0_1026"/>
          <p:cNvPicPr preferRelativeResize="0"/>
          <p:nvPr/>
        </p:nvPicPr>
        <p:blipFill rotWithShape="1">
          <a:blip r:embed="rId4">
            <a:alphaModFix/>
          </a:blip>
          <a:srcRect b="0" l="0" r="0" t="0"/>
          <a:stretch/>
        </p:blipFill>
        <p:spPr>
          <a:xfrm>
            <a:off x="4247646" y="3877463"/>
            <a:ext cx="439358" cy="437730"/>
          </a:xfrm>
          <a:prstGeom prst="rect">
            <a:avLst/>
          </a:prstGeom>
          <a:noFill/>
          <a:ln>
            <a:noFill/>
          </a:ln>
        </p:spPr>
      </p:pic>
      <p:pic>
        <p:nvPicPr>
          <p:cNvPr id="643" name="Google Shape;643;g34faf3407b0_0_1026"/>
          <p:cNvPicPr preferRelativeResize="0"/>
          <p:nvPr/>
        </p:nvPicPr>
        <p:blipFill rotWithShape="1">
          <a:blip r:embed="rId4">
            <a:alphaModFix/>
          </a:blip>
          <a:srcRect b="0" l="0" r="0" t="0"/>
          <a:stretch/>
        </p:blipFill>
        <p:spPr>
          <a:xfrm>
            <a:off x="4247646" y="5577170"/>
            <a:ext cx="439358" cy="437730"/>
          </a:xfrm>
          <a:prstGeom prst="rect">
            <a:avLst/>
          </a:prstGeom>
          <a:noFill/>
          <a:ln>
            <a:noFill/>
          </a:ln>
        </p:spPr>
      </p:pic>
      <p:pic>
        <p:nvPicPr>
          <p:cNvPr id="644" name="Google Shape;644;g34faf3407b0_0_1026"/>
          <p:cNvPicPr preferRelativeResize="0"/>
          <p:nvPr/>
        </p:nvPicPr>
        <p:blipFill rotWithShape="1">
          <a:blip r:embed="rId4">
            <a:alphaModFix/>
          </a:blip>
          <a:srcRect b="0" l="0" r="0" t="0"/>
          <a:stretch/>
        </p:blipFill>
        <p:spPr>
          <a:xfrm>
            <a:off x="4247646" y="1770300"/>
            <a:ext cx="439358" cy="437730"/>
          </a:xfrm>
          <a:prstGeom prst="rect">
            <a:avLst/>
          </a:prstGeom>
          <a:noFill/>
          <a:ln>
            <a:noFill/>
          </a:ln>
        </p:spPr>
      </p:pic>
      <p:pic>
        <p:nvPicPr>
          <p:cNvPr id="645" name="Google Shape;645;g34faf3407b0_0_1026"/>
          <p:cNvPicPr preferRelativeResize="0"/>
          <p:nvPr/>
        </p:nvPicPr>
        <p:blipFill rotWithShape="1">
          <a:blip r:embed="rId5">
            <a:alphaModFix/>
          </a:blip>
          <a:srcRect b="0" l="0" r="0" t="0"/>
          <a:stretch/>
        </p:blipFill>
        <p:spPr>
          <a:xfrm>
            <a:off x="4213405" y="2557146"/>
            <a:ext cx="507840" cy="505963"/>
          </a:xfrm>
          <a:prstGeom prst="rect">
            <a:avLst/>
          </a:prstGeom>
          <a:noFill/>
          <a:ln>
            <a:noFill/>
          </a:ln>
        </p:spPr>
      </p:pic>
      <p:cxnSp>
        <p:nvCxnSpPr>
          <p:cNvPr id="646" name="Google Shape;646;g34faf3407b0_0_1026"/>
          <p:cNvCxnSpPr>
            <a:stCxn id="643" idx="3"/>
          </p:cNvCxnSpPr>
          <p:nvPr/>
        </p:nvCxnSpPr>
        <p:spPr>
          <a:xfrm flipH="1" rot="10800000">
            <a:off x="4687004" y="4762535"/>
            <a:ext cx="1478400" cy="1033500"/>
          </a:xfrm>
          <a:prstGeom prst="straightConnector1">
            <a:avLst/>
          </a:prstGeom>
          <a:noFill/>
          <a:ln cap="flat" cmpd="sng" w="19050">
            <a:solidFill>
              <a:srgbClr val="0D0D0D"/>
            </a:solidFill>
            <a:prstDash val="dot"/>
            <a:round/>
            <a:headEnd len="sm" w="sm" type="none"/>
            <a:tailEnd len="sm" w="sm" type="none"/>
          </a:ln>
        </p:spPr>
      </p:cxnSp>
      <p:cxnSp>
        <p:nvCxnSpPr>
          <p:cNvPr id="647" name="Google Shape;647;g34faf3407b0_0_1026"/>
          <p:cNvCxnSpPr>
            <a:stCxn id="644" idx="3"/>
          </p:cNvCxnSpPr>
          <p:nvPr/>
        </p:nvCxnSpPr>
        <p:spPr>
          <a:xfrm>
            <a:off x="4687004" y="1989165"/>
            <a:ext cx="1356900" cy="1197300"/>
          </a:xfrm>
          <a:prstGeom prst="straightConnector1">
            <a:avLst/>
          </a:prstGeom>
          <a:noFill/>
          <a:ln cap="flat" cmpd="sng" w="19050">
            <a:solidFill>
              <a:srgbClr val="0D0D0D"/>
            </a:solidFill>
            <a:prstDash val="dot"/>
            <a:round/>
            <a:headEnd len="sm" w="sm" type="none"/>
            <a:tailEnd len="sm" w="sm" type="none"/>
          </a:ln>
        </p:spPr>
      </p:cxnSp>
      <p:grpSp>
        <p:nvGrpSpPr>
          <p:cNvPr id="648" name="Google Shape;648;g34faf3407b0_0_1026"/>
          <p:cNvGrpSpPr/>
          <p:nvPr/>
        </p:nvGrpSpPr>
        <p:grpSpPr>
          <a:xfrm>
            <a:off x="4188473" y="4229838"/>
            <a:ext cx="557704" cy="557704"/>
            <a:chOff x="4188473" y="4077438"/>
            <a:chExt cx="557704" cy="557704"/>
          </a:xfrm>
        </p:grpSpPr>
        <p:pic>
          <p:nvPicPr>
            <p:cNvPr id="649" name="Google Shape;649;g34faf3407b0_0_1026"/>
            <p:cNvPicPr preferRelativeResize="0"/>
            <p:nvPr/>
          </p:nvPicPr>
          <p:blipFill rotWithShape="1">
            <a:blip r:embed="rId6">
              <a:alphaModFix/>
            </a:blip>
            <a:srcRect b="0" l="0" r="0" t="0"/>
            <a:stretch/>
          </p:blipFill>
          <p:spPr>
            <a:xfrm>
              <a:off x="4188473" y="4077438"/>
              <a:ext cx="557704" cy="557704"/>
            </a:xfrm>
            <a:prstGeom prst="rect">
              <a:avLst/>
            </a:prstGeom>
            <a:noFill/>
            <a:ln>
              <a:noFill/>
            </a:ln>
          </p:spPr>
        </p:pic>
        <p:pic>
          <p:nvPicPr>
            <p:cNvPr id="650" name="Google Shape;650;g34faf3407b0_0_1026"/>
            <p:cNvPicPr preferRelativeResize="0"/>
            <p:nvPr/>
          </p:nvPicPr>
          <p:blipFill rotWithShape="1">
            <a:blip r:embed="rId7">
              <a:alphaModFix/>
            </a:blip>
            <a:srcRect b="0" l="0" r="0" t="0"/>
            <a:stretch/>
          </p:blipFill>
          <p:spPr>
            <a:xfrm>
              <a:off x="4278325" y="4167290"/>
              <a:ext cx="378000" cy="378000"/>
            </a:xfrm>
            <a:prstGeom prst="rect">
              <a:avLst/>
            </a:prstGeom>
            <a:noFill/>
            <a:ln>
              <a:noFill/>
            </a:ln>
          </p:spPr>
        </p:pic>
      </p:grpSp>
      <p:grpSp>
        <p:nvGrpSpPr>
          <p:cNvPr id="651" name="Google Shape;651;g34faf3407b0_0_1026"/>
          <p:cNvGrpSpPr/>
          <p:nvPr/>
        </p:nvGrpSpPr>
        <p:grpSpPr>
          <a:xfrm>
            <a:off x="8355079" y="4787280"/>
            <a:ext cx="1877175" cy="1537336"/>
            <a:chOff x="12761332" y="5330125"/>
            <a:chExt cx="2061018" cy="1687896"/>
          </a:xfrm>
        </p:grpSpPr>
        <p:sp>
          <p:nvSpPr>
            <p:cNvPr id="652" name="Google Shape;652;g34faf3407b0_0_1026"/>
            <p:cNvSpPr txBox="1"/>
            <p:nvPr/>
          </p:nvSpPr>
          <p:spPr>
            <a:xfrm>
              <a:off x="12761350" y="5330125"/>
              <a:ext cx="2061000" cy="6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Raleway"/>
                  <a:ea typeface="Raleway"/>
                  <a:cs typeface="Raleway"/>
                  <a:sym typeface="Raleway"/>
                </a:rPr>
                <a:t>Representing</a:t>
              </a:r>
              <a:endParaRPr b="0" i="0" sz="1600" u="none" cap="none" strike="noStrike">
                <a:solidFill>
                  <a:schemeClr val="dk1"/>
                </a:solidFill>
                <a:latin typeface="Raleway"/>
                <a:ea typeface="Raleway"/>
                <a:cs typeface="Raleway"/>
                <a:sym typeface="Raleway"/>
              </a:endParaRPr>
            </a:p>
          </p:txBody>
        </p:sp>
        <p:sp>
          <p:nvSpPr>
            <p:cNvPr id="653" name="Google Shape;653;g34faf3407b0_0_1026"/>
            <p:cNvSpPr txBox="1"/>
            <p:nvPr/>
          </p:nvSpPr>
          <p:spPr>
            <a:xfrm>
              <a:off x="12848482" y="5761151"/>
              <a:ext cx="1886700" cy="6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700"/>
                <a:buFont typeface="Arial"/>
                <a:buNone/>
              </a:pPr>
              <a:r>
                <a:rPr b="1" i="0" lang="es-MX" sz="4700" u="none" cap="none" strike="noStrike">
                  <a:solidFill>
                    <a:srgbClr val="5B256B"/>
                  </a:solidFill>
                  <a:latin typeface="Raleway"/>
                  <a:ea typeface="Raleway"/>
                  <a:cs typeface="Raleway"/>
                  <a:sym typeface="Raleway"/>
                </a:rPr>
                <a:t>~80%</a:t>
              </a:r>
              <a:endParaRPr b="1" i="0" sz="4700" u="none" cap="none" strike="noStrike">
                <a:solidFill>
                  <a:srgbClr val="5B256B"/>
                </a:solidFill>
                <a:latin typeface="Raleway"/>
                <a:ea typeface="Raleway"/>
                <a:cs typeface="Raleway"/>
                <a:sym typeface="Raleway"/>
              </a:endParaRPr>
            </a:p>
          </p:txBody>
        </p:sp>
        <p:sp>
          <p:nvSpPr>
            <p:cNvPr id="654" name="Google Shape;654;g34faf3407b0_0_1026"/>
            <p:cNvSpPr txBox="1"/>
            <p:nvPr/>
          </p:nvSpPr>
          <p:spPr>
            <a:xfrm>
              <a:off x="12761332" y="6402421"/>
              <a:ext cx="2061000" cy="6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Raleway"/>
                  <a:ea typeface="Raleway"/>
                  <a:cs typeface="Raleway"/>
                  <a:sym typeface="Raleway"/>
                </a:rPr>
                <a:t>of global </a:t>
              </a:r>
              <a:endParaRPr b="0" i="0" sz="16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Raleway"/>
                  <a:ea typeface="Raleway"/>
                  <a:cs typeface="Raleway"/>
                  <a:sym typeface="Raleway"/>
                </a:rPr>
                <a:t>emissions</a:t>
              </a:r>
              <a:endParaRPr b="0" i="0" sz="1600" u="none" cap="none" strike="noStrike">
                <a:solidFill>
                  <a:schemeClr val="dk1"/>
                </a:solidFill>
                <a:latin typeface="Raleway"/>
                <a:ea typeface="Raleway"/>
                <a:cs typeface="Raleway"/>
                <a:sym typeface="Raleway"/>
              </a:endParaRPr>
            </a:p>
          </p:txBody>
        </p:sp>
      </p:grpSp>
      <p:grpSp>
        <p:nvGrpSpPr>
          <p:cNvPr id="655" name="Google Shape;655;g34faf3407b0_0_1026"/>
          <p:cNvGrpSpPr/>
          <p:nvPr/>
        </p:nvGrpSpPr>
        <p:grpSpPr>
          <a:xfrm>
            <a:off x="4188473" y="5120400"/>
            <a:ext cx="557704" cy="557704"/>
            <a:chOff x="4188473" y="4077438"/>
            <a:chExt cx="557704" cy="557704"/>
          </a:xfrm>
        </p:grpSpPr>
        <p:pic>
          <p:nvPicPr>
            <p:cNvPr id="656" name="Google Shape;656;g34faf3407b0_0_1026"/>
            <p:cNvPicPr preferRelativeResize="0"/>
            <p:nvPr/>
          </p:nvPicPr>
          <p:blipFill rotWithShape="1">
            <a:blip r:embed="rId6">
              <a:alphaModFix/>
            </a:blip>
            <a:srcRect b="0" l="0" r="0" t="0"/>
            <a:stretch/>
          </p:blipFill>
          <p:spPr>
            <a:xfrm>
              <a:off x="4188473" y="4077438"/>
              <a:ext cx="557704" cy="557704"/>
            </a:xfrm>
            <a:prstGeom prst="rect">
              <a:avLst/>
            </a:prstGeom>
            <a:noFill/>
            <a:ln>
              <a:noFill/>
            </a:ln>
          </p:spPr>
        </p:pic>
        <p:pic>
          <p:nvPicPr>
            <p:cNvPr id="657" name="Google Shape;657;g34faf3407b0_0_1026"/>
            <p:cNvPicPr preferRelativeResize="0"/>
            <p:nvPr/>
          </p:nvPicPr>
          <p:blipFill rotWithShape="1">
            <a:blip r:embed="rId7">
              <a:alphaModFix/>
            </a:blip>
            <a:srcRect b="0" l="0" r="0" t="0"/>
            <a:stretch/>
          </p:blipFill>
          <p:spPr>
            <a:xfrm>
              <a:off x="4278325" y="4167290"/>
              <a:ext cx="378000" cy="378000"/>
            </a:xfrm>
            <a:prstGeom prst="rect">
              <a:avLst/>
            </a:prstGeom>
            <a:noFill/>
            <a:ln>
              <a:noFill/>
            </a:ln>
          </p:spPr>
        </p:pic>
      </p:grpSp>
      <p:grpSp>
        <p:nvGrpSpPr>
          <p:cNvPr id="658" name="Google Shape;658;g34faf3407b0_0_1026"/>
          <p:cNvGrpSpPr/>
          <p:nvPr/>
        </p:nvGrpSpPr>
        <p:grpSpPr>
          <a:xfrm>
            <a:off x="5252348" y="3310175"/>
            <a:ext cx="2196952" cy="1332000"/>
            <a:chOff x="5480948" y="3454800"/>
            <a:chExt cx="2196952" cy="1332000"/>
          </a:xfrm>
        </p:grpSpPr>
        <p:sp>
          <p:nvSpPr>
            <p:cNvPr id="659" name="Google Shape;659;g34faf3407b0_0_1026"/>
            <p:cNvSpPr txBox="1"/>
            <p:nvPr/>
          </p:nvSpPr>
          <p:spPr>
            <a:xfrm>
              <a:off x="5857200" y="4386600"/>
              <a:ext cx="182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s-MX" sz="1400" u="none" cap="none" strike="noStrike">
                  <a:solidFill>
                    <a:srgbClr val="000000"/>
                  </a:solidFill>
                  <a:latin typeface="Raleway"/>
                  <a:ea typeface="Raleway"/>
                  <a:cs typeface="Raleway"/>
                  <a:sym typeface="Raleway"/>
                </a:rPr>
                <a:t>In development</a:t>
              </a:r>
              <a:endParaRPr b="0" i="0" sz="1400" u="none" cap="none" strike="noStrike">
                <a:solidFill>
                  <a:srgbClr val="000000"/>
                </a:solidFill>
                <a:latin typeface="Raleway"/>
                <a:ea typeface="Raleway"/>
                <a:cs typeface="Raleway"/>
                <a:sym typeface="Raleway"/>
              </a:endParaRPr>
            </a:p>
          </p:txBody>
        </p:sp>
        <p:pic>
          <p:nvPicPr>
            <p:cNvPr id="660" name="Google Shape;660;g34faf3407b0_0_1026"/>
            <p:cNvPicPr preferRelativeResize="0"/>
            <p:nvPr/>
          </p:nvPicPr>
          <p:blipFill rotWithShape="1">
            <a:blip r:embed="rId8">
              <a:alphaModFix/>
            </a:blip>
            <a:srcRect b="0" l="0" r="0" t="0"/>
            <a:stretch/>
          </p:blipFill>
          <p:spPr>
            <a:xfrm>
              <a:off x="5497200" y="4391241"/>
              <a:ext cx="392300" cy="390847"/>
            </a:xfrm>
            <a:prstGeom prst="rect">
              <a:avLst/>
            </a:prstGeom>
            <a:noFill/>
            <a:ln>
              <a:noFill/>
            </a:ln>
          </p:spPr>
        </p:pic>
        <p:sp>
          <p:nvSpPr>
            <p:cNvPr id="661" name="Google Shape;661;g34faf3407b0_0_1026"/>
            <p:cNvSpPr txBox="1"/>
            <p:nvPr/>
          </p:nvSpPr>
          <p:spPr>
            <a:xfrm>
              <a:off x="5857200" y="3807600"/>
              <a:ext cx="1820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s-MX" sz="1400" u="none" cap="none" strike="noStrike">
                  <a:solidFill>
                    <a:srgbClr val="000000"/>
                  </a:solidFill>
                  <a:latin typeface="Raleway"/>
                  <a:ea typeface="Raleway"/>
                  <a:cs typeface="Raleway"/>
                  <a:sym typeface="Raleway"/>
                </a:rPr>
                <a:t>Operational with  update in progress</a:t>
              </a:r>
              <a:endParaRPr b="0" i="0" sz="1400" u="none" cap="none" strike="noStrike">
                <a:solidFill>
                  <a:srgbClr val="000000"/>
                </a:solidFill>
                <a:latin typeface="Raleway"/>
                <a:ea typeface="Raleway"/>
                <a:cs typeface="Raleway"/>
                <a:sym typeface="Raleway"/>
              </a:endParaRPr>
            </a:p>
          </p:txBody>
        </p:sp>
        <p:grpSp>
          <p:nvGrpSpPr>
            <p:cNvPr id="662" name="Google Shape;662;g34faf3407b0_0_1026"/>
            <p:cNvGrpSpPr/>
            <p:nvPr/>
          </p:nvGrpSpPr>
          <p:grpSpPr>
            <a:xfrm>
              <a:off x="5480948" y="3908395"/>
              <a:ext cx="424803" cy="424803"/>
              <a:chOff x="4188473" y="4077438"/>
              <a:chExt cx="557704" cy="557704"/>
            </a:xfrm>
          </p:grpSpPr>
          <p:pic>
            <p:nvPicPr>
              <p:cNvPr id="663" name="Google Shape;663;g34faf3407b0_0_1026"/>
              <p:cNvPicPr preferRelativeResize="0"/>
              <p:nvPr/>
            </p:nvPicPr>
            <p:blipFill rotWithShape="1">
              <a:blip r:embed="rId6">
                <a:alphaModFix/>
              </a:blip>
              <a:srcRect b="0" l="0" r="0" t="0"/>
              <a:stretch/>
            </p:blipFill>
            <p:spPr>
              <a:xfrm>
                <a:off x="4188473" y="4077438"/>
                <a:ext cx="557704" cy="557704"/>
              </a:xfrm>
              <a:prstGeom prst="rect">
                <a:avLst/>
              </a:prstGeom>
              <a:noFill/>
              <a:ln>
                <a:noFill/>
              </a:ln>
            </p:spPr>
          </p:pic>
          <p:pic>
            <p:nvPicPr>
              <p:cNvPr id="664" name="Google Shape;664;g34faf3407b0_0_1026"/>
              <p:cNvPicPr preferRelativeResize="0"/>
              <p:nvPr/>
            </p:nvPicPr>
            <p:blipFill rotWithShape="1">
              <a:blip r:embed="rId9">
                <a:alphaModFix/>
              </a:blip>
              <a:srcRect b="0" l="0" r="0" t="0"/>
              <a:stretch/>
            </p:blipFill>
            <p:spPr>
              <a:xfrm>
                <a:off x="4278325" y="4167290"/>
                <a:ext cx="378000" cy="378000"/>
              </a:xfrm>
              <a:prstGeom prst="rect">
                <a:avLst/>
              </a:prstGeom>
              <a:noFill/>
              <a:ln>
                <a:noFill/>
              </a:ln>
            </p:spPr>
          </p:pic>
        </p:grpSp>
        <p:sp>
          <p:nvSpPr>
            <p:cNvPr id="665" name="Google Shape;665;g34faf3407b0_0_1026"/>
            <p:cNvSpPr txBox="1"/>
            <p:nvPr/>
          </p:nvSpPr>
          <p:spPr>
            <a:xfrm>
              <a:off x="5857200" y="3454800"/>
              <a:ext cx="182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s-MX" sz="1400" u="none" cap="none" strike="noStrike">
                  <a:solidFill>
                    <a:srgbClr val="000000"/>
                  </a:solidFill>
                  <a:latin typeface="Raleway"/>
                  <a:ea typeface="Raleway"/>
                  <a:cs typeface="Raleway"/>
                  <a:sym typeface="Raleway"/>
                </a:rPr>
                <a:t>Operational</a:t>
              </a:r>
              <a:endParaRPr b="0" i="0" sz="1400" u="none" cap="none" strike="noStrike">
                <a:solidFill>
                  <a:srgbClr val="000000"/>
                </a:solidFill>
                <a:latin typeface="Raleway"/>
                <a:ea typeface="Raleway"/>
                <a:cs typeface="Raleway"/>
                <a:sym typeface="Raleway"/>
              </a:endParaRPr>
            </a:p>
          </p:txBody>
        </p:sp>
        <p:pic>
          <p:nvPicPr>
            <p:cNvPr id="666" name="Google Shape;666;g34faf3407b0_0_1026"/>
            <p:cNvPicPr preferRelativeResize="0"/>
            <p:nvPr/>
          </p:nvPicPr>
          <p:blipFill rotWithShape="1">
            <a:blip r:embed="rId10">
              <a:alphaModFix/>
            </a:blip>
            <a:srcRect b="0" l="0" r="0" t="0"/>
            <a:stretch/>
          </p:blipFill>
          <p:spPr>
            <a:xfrm>
              <a:off x="5523651" y="3485796"/>
              <a:ext cx="339398" cy="338138"/>
            </a:xfrm>
            <a:prstGeom prst="rect">
              <a:avLst/>
            </a:prstGeom>
            <a:noFill/>
            <a:ln>
              <a:noFill/>
            </a:ln>
          </p:spPr>
        </p:pic>
      </p:grpSp>
      <p:sp>
        <p:nvSpPr>
          <p:cNvPr id="667" name="Google Shape;667;g34faf3407b0_0_1026"/>
          <p:cNvSpPr txBox="1"/>
          <p:nvPr/>
        </p:nvSpPr>
        <p:spPr>
          <a:xfrm>
            <a:off x="483800" y="833975"/>
            <a:ext cx="10120200" cy="5793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STEP 3: DEVELOP THE TARGET | OVERVIEW OF METHODS FOR VARIOUS SECTORS</a:t>
            </a:r>
            <a:endParaRPr b="0" i="0" sz="1900" u="none" cap="none" strike="noStrike">
              <a:solidFill>
                <a:srgbClr val="333132"/>
              </a:solidFill>
              <a:latin typeface="Raleway"/>
              <a:ea typeface="Raleway"/>
              <a:cs typeface="Raleway"/>
              <a:sym typeface="Raleway"/>
            </a:endParaRPr>
          </a:p>
        </p:txBody>
      </p:sp>
      <p:sp>
        <p:nvSpPr>
          <p:cNvPr id="668" name="Google Shape;668;g34faf3407b0_0_1026"/>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rPr>
              <a:t>HOW TO SET A TARGET</a:t>
            </a:r>
            <a:endParaRPr b="1" i="0" sz="2400" u="none" cap="none" strike="noStrike">
              <a:solidFill>
                <a:srgbClr val="5D266D"/>
              </a:solidFill>
              <a:latin typeface="Raleway"/>
              <a:ea typeface="Raleway"/>
              <a:cs typeface="Raleway"/>
              <a:sym typeface="Raleway"/>
            </a:endParaRPr>
          </a:p>
        </p:txBody>
      </p:sp>
      <p:sp>
        <p:nvSpPr>
          <p:cNvPr id="669" name="Google Shape;669;g34faf3407b0_0_1026"/>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pic>
        <p:nvPicPr>
          <p:cNvPr id="670" name="Google Shape;670;g34faf3407b0_0_1026"/>
          <p:cNvPicPr preferRelativeResize="0"/>
          <p:nvPr/>
        </p:nvPicPr>
        <p:blipFill rotWithShape="1">
          <a:blip r:embed="rId4">
            <a:alphaModFix/>
          </a:blip>
          <a:srcRect b="0" l="0" r="0" t="0"/>
          <a:stretch/>
        </p:blipFill>
        <p:spPr>
          <a:xfrm>
            <a:off x="4247646" y="3450369"/>
            <a:ext cx="439358" cy="43773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grpSp>
        <p:nvGrpSpPr>
          <p:cNvPr id="675" name="Google Shape;675;g31b6d40669a_4_5146"/>
          <p:cNvGrpSpPr/>
          <p:nvPr/>
        </p:nvGrpSpPr>
        <p:grpSpPr>
          <a:xfrm>
            <a:off x="5748873" y="1282349"/>
            <a:ext cx="6148680" cy="1676358"/>
            <a:chOff x="4530625" y="884071"/>
            <a:chExt cx="4611625" cy="1257300"/>
          </a:xfrm>
        </p:grpSpPr>
        <p:cxnSp>
          <p:nvCxnSpPr>
            <p:cNvPr id="676" name="Google Shape;676;g31b6d40669a_4_5146"/>
            <p:cNvCxnSpPr/>
            <p:nvPr/>
          </p:nvCxnSpPr>
          <p:spPr>
            <a:xfrm>
              <a:off x="4530625" y="1582195"/>
              <a:ext cx="1652700" cy="0"/>
            </a:xfrm>
            <a:prstGeom prst="straightConnector1">
              <a:avLst/>
            </a:prstGeom>
            <a:noFill/>
            <a:ln cap="flat" cmpd="sng" w="9525">
              <a:solidFill>
                <a:srgbClr val="BDBDBD"/>
              </a:solidFill>
              <a:prstDash val="solid"/>
              <a:round/>
              <a:headEnd len="sm" w="sm" type="none"/>
              <a:tailEnd len="sm" w="sm" type="none"/>
            </a:ln>
          </p:spPr>
        </p:cxnSp>
        <p:sp>
          <p:nvSpPr>
            <p:cNvPr id="677" name="Google Shape;677;g31b6d40669a_4_5146"/>
            <p:cNvSpPr/>
            <p:nvPr/>
          </p:nvSpPr>
          <p:spPr>
            <a:xfrm>
              <a:off x="6014671" y="1481782"/>
              <a:ext cx="198600" cy="198300"/>
            </a:xfrm>
            <a:prstGeom prst="ellipse">
              <a:avLst/>
            </a:prstGeom>
            <a:solidFill>
              <a:srgbClr val="701C7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678" name="Google Shape;678;g31b6d40669a_4_5146"/>
            <p:cNvSpPr txBox="1"/>
            <p:nvPr/>
          </p:nvSpPr>
          <p:spPr>
            <a:xfrm>
              <a:off x="5990215" y="1423765"/>
              <a:ext cx="247500" cy="3129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00"/>
                </a:spcAft>
                <a:buClr>
                  <a:srgbClr val="000000"/>
                </a:buClr>
                <a:buSzPts val="1100"/>
                <a:buFont typeface="Arial"/>
                <a:buNone/>
              </a:pPr>
              <a:r>
                <a:rPr b="0" i="0" lang="es-MX" sz="1100" u="none" cap="none" strike="noStrike">
                  <a:solidFill>
                    <a:srgbClr val="FFFFFF"/>
                  </a:solidFill>
                  <a:latin typeface="Raleway"/>
                  <a:ea typeface="Raleway"/>
                  <a:cs typeface="Raleway"/>
                  <a:sym typeface="Raleway"/>
                </a:rPr>
                <a:t>5</a:t>
              </a:r>
              <a:endParaRPr b="0" i="0" sz="1900" u="none" cap="none" strike="noStrike">
                <a:solidFill>
                  <a:srgbClr val="FFFFFF"/>
                </a:solidFill>
                <a:latin typeface="Raleway"/>
                <a:ea typeface="Raleway"/>
                <a:cs typeface="Raleway"/>
                <a:sym typeface="Raleway"/>
              </a:endParaRPr>
            </a:p>
          </p:txBody>
        </p:sp>
        <p:sp>
          <p:nvSpPr>
            <p:cNvPr id="679" name="Google Shape;679;g31b6d40669a_4_5146"/>
            <p:cNvSpPr txBox="1"/>
            <p:nvPr/>
          </p:nvSpPr>
          <p:spPr>
            <a:xfrm>
              <a:off x="6223850" y="884071"/>
              <a:ext cx="2918400" cy="12573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100"/>
                <a:buFont typeface="Arial"/>
                <a:buNone/>
              </a:pPr>
              <a:r>
                <a:rPr b="1" i="0" lang="es-MX" sz="1600" u="sng" cap="none" strike="noStrike">
                  <a:solidFill>
                    <a:schemeClr val="hlink"/>
                  </a:solidFill>
                  <a:latin typeface="Raleway"/>
                  <a:ea typeface="Raleway"/>
                  <a:cs typeface="Raleway"/>
                  <a:sym typeface="Raleway"/>
                  <a:hlinkClick r:id="rId3"/>
                </a:rPr>
                <a:t>SBTi Services Criteria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s-MX" sz="1600" u="sng" cap="none" strike="noStrike">
                  <a:solidFill>
                    <a:schemeClr val="hlink"/>
                  </a:solidFill>
                  <a:latin typeface="Raleway"/>
                  <a:ea typeface="Raleway"/>
                  <a:cs typeface="Raleway"/>
                  <a:sym typeface="Raleway"/>
                  <a:hlinkClick r:id="rId4"/>
                </a:rPr>
                <a:t>Assessment Indicators </a:t>
              </a:r>
              <a:endParaRPr b="1" i="0" sz="1600" u="none" cap="none" strike="noStrike">
                <a:solidFill>
                  <a:schemeClr val="accent1"/>
                </a:solidFill>
                <a:latin typeface="Raleway"/>
                <a:ea typeface="Raleway"/>
                <a:cs typeface="Raleway"/>
                <a:sym typeface="Raleway"/>
              </a:endParaRPr>
            </a:p>
            <a:p>
              <a:pPr indent="0" lvl="0" marL="0" marR="0" rtl="0" algn="l">
                <a:lnSpc>
                  <a:spcPct val="115000"/>
                </a:lnSpc>
                <a:spcBef>
                  <a:spcPts val="0"/>
                </a:spcBef>
                <a:spcAft>
                  <a:spcPts val="2100"/>
                </a:spcAft>
                <a:buClr>
                  <a:srgbClr val="000000"/>
                </a:buClr>
                <a:buSzPts val="1100"/>
                <a:buFont typeface="Arial"/>
                <a:buNone/>
              </a:pPr>
              <a:r>
                <a:rPr b="0" i="0" lang="es-MX" sz="1400" u="none" cap="none" strike="noStrike">
                  <a:solidFill>
                    <a:srgbClr val="333132"/>
                  </a:solidFill>
                  <a:latin typeface="Raleway"/>
                  <a:ea typeface="Raleway"/>
                  <a:cs typeface="Raleway"/>
                  <a:sym typeface="Raleway"/>
                </a:rPr>
                <a:t>Outlines the major checks conducted by SBTi Services during the target validation process. Supports conformance of target submissions with SBTi criteria and standards.</a:t>
              </a:r>
              <a:endParaRPr b="1" i="0" sz="1400" u="none" cap="none" strike="noStrike">
                <a:solidFill>
                  <a:srgbClr val="333132"/>
                </a:solidFill>
                <a:latin typeface="Raleway"/>
                <a:ea typeface="Raleway"/>
                <a:cs typeface="Raleway"/>
                <a:sym typeface="Raleway"/>
              </a:endParaRPr>
            </a:p>
          </p:txBody>
        </p:sp>
      </p:grpSp>
      <p:grpSp>
        <p:nvGrpSpPr>
          <p:cNvPr id="680" name="Google Shape;680;g31b6d40669a_4_5146"/>
          <p:cNvGrpSpPr/>
          <p:nvPr/>
        </p:nvGrpSpPr>
        <p:grpSpPr>
          <a:xfrm>
            <a:off x="7813306" y="4938835"/>
            <a:ext cx="3702451" cy="1052960"/>
            <a:chOff x="7965706" y="4786435"/>
            <a:chExt cx="3702451" cy="1052960"/>
          </a:xfrm>
        </p:grpSpPr>
        <p:cxnSp>
          <p:nvCxnSpPr>
            <p:cNvPr id="681" name="Google Shape;681;g31b6d40669a_4_5146"/>
            <p:cNvCxnSpPr/>
            <p:nvPr/>
          </p:nvCxnSpPr>
          <p:spPr>
            <a:xfrm>
              <a:off x="7965706" y="4997541"/>
              <a:ext cx="812400" cy="0"/>
            </a:xfrm>
            <a:prstGeom prst="straightConnector1">
              <a:avLst/>
            </a:prstGeom>
            <a:noFill/>
            <a:ln cap="flat" cmpd="sng" w="9525">
              <a:solidFill>
                <a:srgbClr val="BDBDBD"/>
              </a:solidFill>
              <a:prstDash val="solid"/>
              <a:round/>
              <a:headEnd len="sm" w="sm" type="none"/>
              <a:tailEnd len="sm" w="sm" type="none"/>
            </a:ln>
          </p:spPr>
        </p:cxnSp>
        <p:sp>
          <p:nvSpPr>
            <p:cNvPr id="682" name="Google Shape;682;g31b6d40669a_4_5146"/>
            <p:cNvSpPr/>
            <p:nvPr/>
          </p:nvSpPr>
          <p:spPr>
            <a:xfrm>
              <a:off x="8553052" y="4863656"/>
              <a:ext cx="264900" cy="264300"/>
            </a:xfrm>
            <a:prstGeom prst="ellipse">
              <a:avLst/>
            </a:prstGeom>
            <a:solidFill>
              <a:srgbClr val="9225A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grpSp>
          <p:nvGrpSpPr>
            <p:cNvPr id="683" name="Google Shape;683;g31b6d40669a_4_5146"/>
            <p:cNvGrpSpPr/>
            <p:nvPr/>
          </p:nvGrpSpPr>
          <p:grpSpPr>
            <a:xfrm>
              <a:off x="8522412" y="4786435"/>
              <a:ext cx="3145745" cy="1052960"/>
              <a:chOff x="8522412" y="4405435"/>
              <a:chExt cx="3145745" cy="1052960"/>
            </a:xfrm>
          </p:grpSpPr>
          <p:sp>
            <p:nvSpPr>
              <p:cNvPr id="684" name="Google Shape;684;g31b6d40669a_4_5146"/>
              <p:cNvSpPr txBox="1"/>
              <p:nvPr/>
            </p:nvSpPr>
            <p:spPr>
              <a:xfrm>
                <a:off x="8522412" y="4405435"/>
                <a:ext cx="330000" cy="4173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00"/>
                  </a:spcAft>
                  <a:buClr>
                    <a:srgbClr val="000000"/>
                  </a:buClr>
                  <a:buSzPts val="1100"/>
                  <a:buFont typeface="Arial"/>
                  <a:buNone/>
                </a:pPr>
                <a:r>
                  <a:rPr b="0" i="0" lang="es-MX" sz="1100" u="none" cap="none" strike="noStrike">
                    <a:solidFill>
                      <a:srgbClr val="FFFFFF"/>
                    </a:solidFill>
                    <a:latin typeface="Raleway"/>
                    <a:ea typeface="Raleway"/>
                    <a:cs typeface="Raleway"/>
                    <a:sym typeface="Raleway"/>
                  </a:rPr>
                  <a:t>1</a:t>
                </a:r>
                <a:endParaRPr b="0" i="0" sz="1900" u="none" cap="none" strike="noStrike">
                  <a:solidFill>
                    <a:srgbClr val="FFFFFF"/>
                  </a:solidFill>
                  <a:latin typeface="Raleway"/>
                  <a:ea typeface="Raleway"/>
                  <a:cs typeface="Raleway"/>
                  <a:sym typeface="Raleway"/>
                </a:endParaRPr>
              </a:p>
            </p:txBody>
          </p:sp>
          <p:sp>
            <p:nvSpPr>
              <p:cNvPr id="685" name="Google Shape;685;g31b6d40669a_4_5146"/>
              <p:cNvSpPr txBox="1"/>
              <p:nvPr/>
            </p:nvSpPr>
            <p:spPr>
              <a:xfrm>
                <a:off x="8831957" y="4462095"/>
                <a:ext cx="2836200" cy="9963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chemeClr val="dk1"/>
                  </a:buClr>
                  <a:buSzPts val="1600"/>
                  <a:buFont typeface="Arial"/>
                  <a:buNone/>
                </a:pPr>
                <a:r>
                  <a:rPr b="1" i="0" lang="es-MX" sz="1600" u="sng" cap="none" strike="noStrike">
                    <a:solidFill>
                      <a:schemeClr val="hlink"/>
                    </a:solidFill>
                    <a:latin typeface="Raleway"/>
                    <a:ea typeface="Raleway"/>
                    <a:cs typeface="Raleway"/>
                    <a:sym typeface="Raleway"/>
                    <a:hlinkClick r:id="rId5"/>
                  </a:rPr>
                  <a:t>Getting Started Guide</a:t>
                </a:r>
                <a:endParaRPr b="1" i="0" sz="1600" u="none" cap="none" strike="noStrike">
                  <a:solidFill>
                    <a:schemeClr val="accent1"/>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600"/>
                  <a:buFont typeface="Arial"/>
                  <a:buNone/>
                </a:pPr>
                <a:r>
                  <a:rPr b="0" i="0" lang="es-MX" sz="1400" u="none" cap="none" strike="noStrike">
                    <a:solidFill>
                      <a:srgbClr val="333132"/>
                    </a:solidFill>
                    <a:latin typeface="Raleway"/>
                    <a:ea typeface="Raleway"/>
                    <a:cs typeface="Raleway"/>
                    <a:sym typeface="Raleway"/>
                  </a:rPr>
                  <a:t>Explains step-by-step how to set near-term and net-zero science-based targets.</a:t>
                </a:r>
                <a:endParaRPr b="1" i="0" sz="1400" u="none" cap="none" strike="noStrike">
                  <a:solidFill>
                    <a:srgbClr val="333132"/>
                  </a:solidFill>
                  <a:latin typeface="Raleway"/>
                  <a:ea typeface="Raleway"/>
                  <a:cs typeface="Raleway"/>
                  <a:sym typeface="Raleway"/>
                </a:endParaRPr>
              </a:p>
            </p:txBody>
          </p:sp>
        </p:grpSp>
      </p:grpSp>
      <p:grpSp>
        <p:nvGrpSpPr>
          <p:cNvPr id="686" name="Google Shape;686;g31b6d40669a_4_5146"/>
          <p:cNvGrpSpPr/>
          <p:nvPr/>
        </p:nvGrpSpPr>
        <p:grpSpPr>
          <a:xfrm>
            <a:off x="169000" y="2685300"/>
            <a:ext cx="4940025" cy="996375"/>
            <a:chOff x="744101" y="1672393"/>
            <a:chExt cx="3705111" cy="747300"/>
          </a:xfrm>
        </p:grpSpPr>
        <p:cxnSp>
          <p:nvCxnSpPr>
            <p:cNvPr id="687" name="Google Shape;687;g31b6d40669a_4_5146"/>
            <p:cNvCxnSpPr/>
            <p:nvPr/>
          </p:nvCxnSpPr>
          <p:spPr>
            <a:xfrm rot="10800000">
              <a:off x="2921312" y="2046052"/>
              <a:ext cx="1527900" cy="0"/>
            </a:xfrm>
            <a:prstGeom prst="straightConnector1">
              <a:avLst/>
            </a:prstGeom>
            <a:noFill/>
            <a:ln cap="flat" cmpd="sng" w="9525">
              <a:solidFill>
                <a:srgbClr val="BDBDBD"/>
              </a:solidFill>
              <a:prstDash val="solid"/>
              <a:round/>
              <a:headEnd len="sm" w="sm" type="none"/>
              <a:tailEnd len="sm" w="sm" type="none"/>
            </a:ln>
          </p:spPr>
        </p:cxnSp>
        <p:sp>
          <p:nvSpPr>
            <p:cNvPr id="688" name="Google Shape;688;g31b6d40669a_4_5146"/>
            <p:cNvSpPr/>
            <p:nvPr/>
          </p:nvSpPr>
          <p:spPr>
            <a:xfrm>
              <a:off x="2874851" y="1943786"/>
              <a:ext cx="198600" cy="198300"/>
            </a:xfrm>
            <a:prstGeom prst="ellipse">
              <a:avLst/>
            </a:prstGeom>
            <a:solidFill>
              <a:srgbClr val="701C7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689" name="Google Shape;689;g31b6d40669a_4_5146"/>
            <p:cNvSpPr txBox="1"/>
            <p:nvPr/>
          </p:nvSpPr>
          <p:spPr>
            <a:xfrm>
              <a:off x="2849841" y="1884747"/>
              <a:ext cx="247500" cy="3129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00"/>
                </a:spcAft>
                <a:buClr>
                  <a:srgbClr val="000000"/>
                </a:buClr>
                <a:buSzPts val="1100"/>
                <a:buFont typeface="Arial"/>
                <a:buNone/>
              </a:pPr>
              <a:r>
                <a:rPr b="0" i="0" lang="es-MX" sz="1100" u="none" cap="none" strike="noStrike">
                  <a:solidFill>
                    <a:srgbClr val="FFFFFF"/>
                  </a:solidFill>
                  <a:latin typeface="Raleway"/>
                  <a:ea typeface="Raleway"/>
                  <a:cs typeface="Raleway"/>
                  <a:sym typeface="Raleway"/>
                </a:rPr>
                <a:t>4</a:t>
              </a:r>
              <a:endParaRPr b="0" i="0" sz="1900" u="none" cap="none" strike="noStrike">
                <a:solidFill>
                  <a:srgbClr val="FFFFFF"/>
                </a:solidFill>
                <a:latin typeface="Raleway"/>
                <a:ea typeface="Raleway"/>
                <a:cs typeface="Raleway"/>
                <a:sym typeface="Raleway"/>
              </a:endParaRPr>
            </a:p>
          </p:txBody>
        </p:sp>
        <p:sp>
          <p:nvSpPr>
            <p:cNvPr id="690" name="Google Shape;690;g31b6d40669a_4_5146"/>
            <p:cNvSpPr txBox="1"/>
            <p:nvPr/>
          </p:nvSpPr>
          <p:spPr>
            <a:xfrm>
              <a:off x="744101" y="1672393"/>
              <a:ext cx="2127300" cy="7473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600"/>
                <a:buFont typeface="Arial"/>
                <a:buNone/>
              </a:pPr>
              <a:r>
                <a:rPr b="1" i="0" lang="es-MX" sz="1600" u="sng" cap="none" strike="noStrike">
                  <a:solidFill>
                    <a:schemeClr val="hlink"/>
                  </a:solidFill>
                  <a:latin typeface="Raleway"/>
                  <a:ea typeface="Raleway"/>
                  <a:cs typeface="Raleway"/>
                  <a:sym typeface="Raleway"/>
                  <a:hlinkClick r:id="rId6"/>
                </a:rPr>
                <a:t>Tools</a:t>
              </a:r>
              <a:endParaRPr b="1" i="0" sz="1600" u="none" cap="none" strike="noStrike">
                <a:solidFill>
                  <a:schemeClr val="accent1"/>
                </a:solidFill>
                <a:latin typeface="Raleway"/>
                <a:ea typeface="Raleway"/>
                <a:cs typeface="Raleway"/>
                <a:sym typeface="Raleway"/>
              </a:endParaRPr>
            </a:p>
            <a:p>
              <a:pPr indent="0" lvl="0" marL="0" marR="0" rtl="0" algn="r">
                <a:lnSpc>
                  <a:spcPct val="115000"/>
                </a:lnSpc>
                <a:spcBef>
                  <a:spcPts val="0"/>
                </a:spcBef>
                <a:spcAft>
                  <a:spcPts val="2100"/>
                </a:spcAft>
                <a:buClr>
                  <a:schemeClr val="dk1"/>
                </a:buClr>
                <a:buSzPts val="1100"/>
                <a:buFont typeface="Arial"/>
                <a:buNone/>
              </a:pPr>
              <a:r>
                <a:rPr b="0" i="0" lang="es-MX" sz="1400" u="none" cap="none" strike="noStrike">
                  <a:solidFill>
                    <a:srgbClr val="333132"/>
                  </a:solidFill>
                  <a:latin typeface="Raleway"/>
                  <a:ea typeface="Raleway"/>
                  <a:cs typeface="Raleway"/>
                  <a:sym typeface="Raleway"/>
                </a:rPr>
                <a:t>Excel tools for                    modeling targets.</a:t>
              </a:r>
              <a:endParaRPr b="0" i="0" sz="1400" u="none" cap="none" strike="noStrike">
                <a:solidFill>
                  <a:srgbClr val="333132"/>
                </a:solidFill>
                <a:latin typeface="Raleway"/>
                <a:ea typeface="Raleway"/>
                <a:cs typeface="Raleway"/>
                <a:sym typeface="Raleway"/>
              </a:endParaRPr>
            </a:p>
          </p:txBody>
        </p:sp>
      </p:grpSp>
      <p:grpSp>
        <p:nvGrpSpPr>
          <p:cNvPr id="691" name="Google Shape;691;g31b6d40669a_4_5146"/>
          <p:cNvGrpSpPr/>
          <p:nvPr/>
        </p:nvGrpSpPr>
        <p:grpSpPr>
          <a:xfrm>
            <a:off x="483800" y="4058150"/>
            <a:ext cx="4158524" cy="1701137"/>
            <a:chOff x="370410" y="4186125"/>
            <a:chExt cx="4158524" cy="1551000"/>
          </a:xfrm>
        </p:grpSpPr>
        <p:cxnSp>
          <p:nvCxnSpPr>
            <p:cNvPr id="692" name="Google Shape;692;g31b6d40669a_4_5146"/>
            <p:cNvCxnSpPr/>
            <p:nvPr/>
          </p:nvCxnSpPr>
          <p:spPr>
            <a:xfrm rot="10800000">
              <a:off x="3395834" y="4471384"/>
              <a:ext cx="1133100" cy="0"/>
            </a:xfrm>
            <a:prstGeom prst="straightConnector1">
              <a:avLst/>
            </a:prstGeom>
            <a:noFill/>
            <a:ln cap="flat" cmpd="sng" w="9525">
              <a:solidFill>
                <a:srgbClr val="BDBDBD"/>
              </a:solidFill>
              <a:prstDash val="solid"/>
              <a:round/>
              <a:headEnd len="sm" w="sm" type="none"/>
              <a:tailEnd len="sm" w="sm" type="none"/>
            </a:ln>
          </p:spPr>
        </p:cxnSp>
        <p:grpSp>
          <p:nvGrpSpPr>
            <p:cNvPr id="693" name="Google Shape;693;g31b6d40669a_4_5146"/>
            <p:cNvGrpSpPr/>
            <p:nvPr/>
          </p:nvGrpSpPr>
          <p:grpSpPr>
            <a:xfrm>
              <a:off x="3307693" y="4262782"/>
              <a:ext cx="330000" cy="417300"/>
              <a:chOff x="3307693" y="4262782"/>
              <a:chExt cx="330000" cy="417300"/>
            </a:xfrm>
          </p:grpSpPr>
          <p:sp>
            <p:nvSpPr>
              <p:cNvPr id="694" name="Google Shape;694;g31b6d40669a_4_5146"/>
              <p:cNvSpPr/>
              <p:nvPr/>
            </p:nvSpPr>
            <p:spPr>
              <a:xfrm>
                <a:off x="3341038" y="4337502"/>
                <a:ext cx="264900" cy="264300"/>
              </a:xfrm>
              <a:prstGeom prst="ellipse">
                <a:avLst/>
              </a:prstGeom>
              <a:solidFill>
                <a:srgbClr val="7F209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695" name="Google Shape;695;g31b6d40669a_4_5146"/>
              <p:cNvSpPr txBox="1"/>
              <p:nvPr/>
            </p:nvSpPr>
            <p:spPr>
              <a:xfrm>
                <a:off x="3307693" y="4262782"/>
                <a:ext cx="330000" cy="4173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00"/>
                  </a:spcAft>
                  <a:buClr>
                    <a:srgbClr val="000000"/>
                  </a:buClr>
                  <a:buSzPts val="1100"/>
                  <a:buFont typeface="Arial"/>
                  <a:buNone/>
                </a:pPr>
                <a:r>
                  <a:rPr b="0" i="0" lang="es-MX" sz="1100" u="none" cap="none" strike="noStrike">
                    <a:solidFill>
                      <a:srgbClr val="FFFFFF"/>
                    </a:solidFill>
                    <a:latin typeface="Raleway"/>
                    <a:ea typeface="Raleway"/>
                    <a:cs typeface="Raleway"/>
                    <a:sym typeface="Raleway"/>
                  </a:rPr>
                  <a:t>2</a:t>
                </a:r>
                <a:endParaRPr b="0" i="0" sz="1900" u="none" cap="none" strike="noStrike">
                  <a:solidFill>
                    <a:srgbClr val="FFFFFF"/>
                  </a:solidFill>
                  <a:latin typeface="Raleway"/>
                  <a:ea typeface="Raleway"/>
                  <a:cs typeface="Raleway"/>
                  <a:sym typeface="Raleway"/>
                </a:endParaRPr>
              </a:p>
            </p:txBody>
          </p:sp>
        </p:grpSp>
        <p:sp>
          <p:nvSpPr>
            <p:cNvPr id="696" name="Google Shape;696;g31b6d40669a_4_5146"/>
            <p:cNvSpPr txBox="1"/>
            <p:nvPr/>
          </p:nvSpPr>
          <p:spPr>
            <a:xfrm>
              <a:off x="370410" y="4186125"/>
              <a:ext cx="2966400" cy="15510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600"/>
                <a:buFont typeface="Arial"/>
                <a:buNone/>
              </a:pPr>
              <a:r>
                <a:rPr b="1" i="0" lang="es-MX" sz="1600" u="sng" cap="none" strike="noStrike">
                  <a:solidFill>
                    <a:schemeClr val="hlink"/>
                  </a:solidFill>
                  <a:latin typeface="Raleway"/>
                  <a:ea typeface="Raleway"/>
                  <a:cs typeface="Raleway"/>
                  <a:sym typeface="Raleway"/>
                  <a:hlinkClick r:id="rId7"/>
                </a:rPr>
                <a:t>Corporate Near-Term Criteria</a:t>
              </a:r>
              <a:r>
                <a:rPr b="1" i="0" lang="es-MX" sz="1600" u="none" cap="none" strike="noStrike">
                  <a:solidFill>
                    <a:schemeClr val="accent1"/>
                  </a:solidFill>
                  <a:latin typeface="Raleway"/>
                  <a:ea typeface="Raleway"/>
                  <a:cs typeface="Raleway"/>
                  <a:sym typeface="Raleway"/>
                </a:rPr>
                <a:t> </a:t>
              </a:r>
              <a:r>
                <a:rPr b="0" i="0" lang="es-MX" sz="1600" u="none" cap="none" strike="noStrike">
                  <a:solidFill>
                    <a:schemeClr val="dk1"/>
                  </a:solidFill>
                  <a:latin typeface="Raleway"/>
                  <a:ea typeface="Raleway"/>
                  <a:cs typeface="Raleway"/>
                  <a:sym typeface="Raleway"/>
                </a:rPr>
                <a:t>and </a:t>
              </a:r>
              <a:r>
                <a:rPr b="1" i="0" lang="es-MX" sz="1600" u="sng" cap="none" strike="noStrike">
                  <a:solidFill>
                    <a:schemeClr val="accent1"/>
                  </a:solidFill>
                  <a:latin typeface="Raleway"/>
                  <a:ea typeface="Raleway"/>
                  <a:cs typeface="Raleway"/>
                  <a:sym typeface="Raleway"/>
                </a:rPr>
                <a:t>C</a:t>
              </a:r>
              <a:r>
                <a:rPr b="1" i="0" lang="es-MX" sz="1600" u="sng" cap="none" strike="noStrike">
                  <a:solidFill>
                    <a:schemeClr val="hlink"/>
                  </a:solidFill>
                  <a:latin typeface="Raleway"/>
                  <a:ea typeface="Raleway"/>
                  <a:cs typeface="Raleway"/>
                  <a:sym typeface="Raleway"/>
                  <a:hlinkClick r:id="rId8"/>
                </a:rPr>
                <a:t>orporate </a:t>
              </a:r>
              <a:r>
                <a:rPr b="1" i="0" lang="es-MX" sz="1600" u="sng" cap="none" strike="noStrike">
                  <a:solidFill>
                    <a:schemeClr val="hlink"/>
                  </a:solidFill>
                  <a:latin typeface="Raleway"/>
                  <a:ea typeface="Raleway"/>
                  <a:cs typeface="Raleway"/>
                  <a:sym typeface="Raleway"/>
                  <a:hlinkClick r:id="rId9"/>
                  <a:extLst>
                    <a:ext uri="http://customooxmlschemas.google.com/">
                      <go:slidesCustomData xmlns:go="http://customooxmlschemas.google.com/" textRoundtripDataId="37"/>
                    </a:ext>
                  </a:extLst>
                </a:rPr>
                <a:t>Net</a:t>
              </a:r>
              <a:r>
                <a:rPr b="1" i="0" lang="es-MX" sz="1600" u="sng" cap="none" strike="noStrike">
                  <a:solidFill>
                    <a:schemeClr val="hlink"/>
                  </a:solidFill>
                  <a:latin typeface="Raleway"/>
                  <a:ea typeface="Raleway"/>
                  <a:cs typeface="Raleway"/>
                  <a:sym typeface="Raleway"/>
                  <a:hlinkClick r:id="rId10"/>
                </a:rPr>
                <a:t>-Zero Standard Criteria</a:t>
              </a:r>
              <a:endParaRPr b="1" i="0" sz="1600" u="none" cap="none" strike="noStrike">
                <a:solidFill>
                  <a:schemeClr val="accent1"/>
                </a:solidFill>
                <a:latin typeface="Raleway"/>
                <a:ea typeface="Raleway"/>
                <a:cs typeface="Raleway"/>
                <a:sym typeface="Raleway"/>
              </a:endParaRPr>
            </a:p>
            <a:p>
              <a:pPr indent="0" lvl="0" marL="0" marR="0" rtl="0" algn="r">
                <a:lnSpc>
                  <a:spcPct val="115000"/>
                </a:lnSpc>
                <a:spcBef>
                  <a:spcPts val="0"/>
                </a:spcBef>
                <a:spcAft>
                  <a:spcPts val="0"/>
                </a:spcAft>
                <a:buClr>
                  <a:schemeClr val="dk1"/>
                </a:buClr>
                <a:buSzPts val="1100"/>
                <a:buFont typeface="Arial"/>
                <a:buNone/>
              </a:pPr>
              <a:r>
                <a:rPr b="0" i="0" lang="es-MX" sz="1400" u="none" cap="none" strike="noStrike">
                  <a:solidFill>
                    <a:srgbClr val="333132"/>
                  </a:solidFill>
                  <a:latin typeface="Raleway"/>
                  <a:ea typeface="Raleway"/>
                  <a:cs typeface="Raleway"/>
                  <a:sym typeface="Raleway"/>
                </a:rPr>
                <a:t>Present the criteria companies must comply with to set near-term and net-zero science-based targets</a:t>
              </a:r>
              <a:endParaRPr b="0" i="0" sz="1400" u="none" cap="none" strike="noStrike">
                <a:solidFill>
                  <a:srgbClr val="333132"/>
                </a:solidFill>
                <a:latin typeface="Raleway"/>
                <a:ea typeface="Raleway"/>
                <a:cs typeface="Raleway"/>
                <a:sym typeface="Raleway"/>
              </a:endParaRPr>
            </a:p>
          </p:txBody>
        </p:sp>
      </p:grpSp>
      <p:grpSp>
        <p:nvGrpSpPr>
          <p:cNvPr id="697" name="Google Shape;697;g31b6d40669a_4_5146"/>
          <p:cNvGrpSpPr/>
          <p:nvPr/>
        </p:nvGrpSpPr>
        <p:grpSpPr>
          <a:xfrm>
            <a:off x="6524121" y="3060925"/>
            <a:ext cx="5487829" cy="1701000"/>
            <a:chOff x="6676521" y="2908525"/>
            <a:chExt cx="5487829" cy="1701000"/>
          </a:xfrm>
        </p:grpSpPr>
        <p:cxnSp>
          <p:nvCxnSpPr>
            <p:cNvPr id="698" name="Google Shape;698;g31b6d40669a_4_5146"/>
            <p:cNvCxnSpPr/>
            <p:nvPr/>
          </p:nvCxnSpPr>
          <p:spPr>
            <a:xfrm>
              <a:off x="6676521" y="3606636"/>
              <a:ext cx="1491900" cy="0"/>
            </a:xfrm>
            <a:prstGeom prst="straightConnector1">
              <a:avLst/>
            </a:prstGeom>
            <a:noFill/>
            <a:ln cap="flat" cmpd="sng" w="9525">
              <a:solidFill>
                <a:srgbClr val="BDBDBD"/>
              </a:solidFill>
              <a:prstDash val="solid"/>
              <a:round/>
              <a:headEnd len="sm" w="sm" type="none"/>
              <a:tailEnd len="sm" w="sm" type="none"/>
            </a:ln>
          </p:spPr>
        </p:cxnSp>
        <p:grpSp>
          <p:nvGrpSpPr>
            <p:cNvPr id="699" name="Google Shape;699;g31b6d40669a_4_5146"/>
            <p:cNvGrpSpPr/>
            <p:nvPr/>
          </p:nvGrpSpPr>
          <p:grpSpPr>
            <a:xfrm>
              <a:off x="7912810" y="2908525"/>
              <a:ext cx="4251540" cy="1701000"/>
              <a:chOff x="7912810" y="2527525"/>
              <a:chExt cx="4251540" cy="1701000"/>
            </a:xfrm>
          </p:grpSpPr>
          <p:sp>
            <p:nvSpPr>
              <p:cNvPr id="700" name="Google Shape;700;g31b6d40669a_4_5146"/>
              <p:cNvSpPr txBox="1"/>
              <p:nvPr/>
            </p:nvSpPr>
            <p:spPr>
              <a:xfrm>
                <a:off x="8222350" y="2527525"/>
                <a:ext cx="3942000" cy="17010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100"/>
                  <a:buFont typeface="Arial"/>
                  <a:buNone/>
                </a:pPr>
                <a:r>
                  <a:rPr b="1" i="0" lang="es-MX" sz="1600" u="sng" cap="none" strike="noStrike">
                    <a:solidFill>
                      <a:schemeClr val="hlink"/>
                    </a:solidFill>
                    <a:latin typeface="Raleway"/>
                    <a:ea typeface="Raleway"/>
                    <a:cs typeface="Raleway"/>
                    <a:sym typeface="Raleway"/>
                    <a:hlinkClick r:id="rId11"/>
                  </a:rPr>
                  <a:t>SBTi Services Procedure for Validation of Targets </a:t>
                </a:r>
                <a:endParaRPr b="1" i="0" sz="1600" u="none" cap="none" strike="noStrike">
                  <a:solidFill>
                    <a:schemeClr val="accent1"/>
                  </a:solidFill>
                  <a:latin typeface="Raleway"/>
                  <a:ea typeface="Raleway"/>
                  <a:cs typeface="Raleway"/>
                  <a:sym typeface="Raleway"/>
                </a:endParaRPr>
              </a:p>
              <a:p>
                <a:pPr indent="0" lvl="0" marL="0" marR="0" rtl="0" algn="l">
                  <a:lnSpc>
                    <a:spcPct val="115000"/>
                  </a:lnSpc>
                  <a:spcBef>
                    <a:spcPts val="0"/>
                  </a:spcBef>
                  <a:spcAft>
                    <a:spcPts val="2100"/>
                  </a:spcAft>
                  <a:buClr>
                    <a:schemeClr val="dk1"/>
                  </a:buClr>
                  <a:buSzPts val="1100"/>
                  <a:buFont typeface="Arial"/>
                  <a:buNone/>
                </a:pPr>
                <a:r>
                  <a:rPr b="0" i="0" lang="es-MX" sz="1400" u="none" cap="none" strike="noStrike">
                    <a:solidFill>
                      <a:srgbClr val="333132"/>
                    </a:solidFill>
                    <a:latin typeface="Raleway"/>
                    <a:ea typeface="Raleway"/>
                    <a:cs typeface="Raleway"/>
                    <a:sym typeface="Raleway"/>
                  </a:rPr>
                  <a:t>Contains practical target-setting information and explains how SBTi Services assesses criteria, sector-specific guidance and greenhouse gas accounting practices.</a:t>
                </a:r>
                <a:endParaRPr b="1" i="0" sz="1500" u="none" cap="none" strike="noStrike">
                  <a:solidFill>
                    <a:srgbClr val="333132"/>
                  </a:solidFill>
                  <a:latin typeface="Raleway"/>
                  <a:ea typeface="Raleway"/>
                  <a:cs typeface="Raleway"/>
                  <a:sym typeface="Raleway"/>
                </a:endParaRPr>
              </a:p>
            </p:txBody>
          </p:sp>
          <p:grpSp>
            <p:nvGrpSpPr>
              <p:cNvPr id="701" name="Google Shape;701;g31b6d40669a_4_5146"/>
              <p:cNvGrpSpPr/>
              <p:nvPr/>
            </p:nvGrpSpPr>
            <p:grpSpPr>
              <a:xfrm>
                <a:off x="7912810" y="3005585"/>
                <a:ext cx="330000" cy="417300"/>
                <a:chOff x="7951820" y="3603486"/>
                <a:chExt cx="330000" cy="417300"/>
              </a:xfrm>
            </p:grpSpPr>
            <p:sp>
              <p:nvSpPr>
                <p:cNvPr id="702" name="Google Shape;702;g31b6d40669a_4_5146"/>
                <p:cNvSpPr/>
                <p:nvPr/>
              </p:nvSpPr>
              <p:spPr>
                <a:xfrm>
                  <a:off x="7982461" y="3681956"/>
                  <a:ext cx="264900" cy="264300"/>
                </a:xfrm>
                <a:prstGeom prst="ellipse">
                  <a:avLst/>
                </a:prstGeom>
                <a:solidFill>
                  <a:srgbClr val="761E8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703" name="Google Shape;703;g31b6d40669a_4_5146"/>
                <p:cNvSpPr txBox="1"/>
                <p:nvPr/>
              </p:nvSpPr>
              <p:spPr>
                <a:xfrm>
                  <a:off x="7951820" y="3603486"/>
                  <a:ext cx="330000" cy="4173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00"/>
                    </a:spcAft>
                    <a:buClr>
                      <a:srgbClr val="000000"/>
                    </a:buClr>
                    <a:buSzPts val="1100"/>
                    <a:buFont typeface="Arial"/>
                    <a:buNone/>
                  </a:pPr>
                  <a:r>
                    <a:rPr b="0" i="0" lang="es-MX" sz="1100" u="none" cap="none" strike="noStrike">
                      <a:solidFill>
                        <a:srgbClr val="FFFFFF"/>
                      </a:solidFill>
                      <a:latin typeface="Raleway"/>
                      <a:ea typeface="Raleway"/>
                      <a:cs typeface="Raleway"/>
                      <a:sym typeface="Raleway"/>
                    </a:rPr>
                    <a:t>3</a:t>
                  </a:r>
                  <a:endParaRPr b="0" i="0" sz="1900" u="none" cap="none" strike="noStrike">
                    <a:solidFill>
                      <a:srgbClr val="FFFFFF"/>
                    </a:solidFill>
                    <a:latin typeface="Raleway"/>
                    <a:ea typeface="Raleway"/>
                    <a:cs typeface="Raleway"/>
                    <a:sym typeface="Raleway"/>
                  </a:endParaRPr>
                </a:p>
              </p:txBody>
            </p:sp>
          </p:grpSp>
        </p:grpSp>
      </p:grpSp>
      <p:grpSp>
        <p:nvGrpSpPr>
          <p:cNvPr id="704" name="Google Shape;704;g31b6d40669a_4_5146"/>
          <p:cNvGrpSpPr/>
          <p:nvPr/>
        </p:nvGrpSpPr>
        <p:grpSpPr>
          <a:xfrm>
            <a:off x="3637854" y="2219676"/>
            <a:ext cx="4210388" cy="3759513"/>
            <a:chOff x="3318063" y="1368287"/>
            <a:chExt cx="2408000" cy="2993481"/>
          </a:xfrm>
        </p:grpSpPr>
        <p:sp>
          <p:nvSpPr>
            <p:cNvPr id="705" name="Google Shape;705;g31b6d40669a_4_5146"/>
            <p:cNvSpPr/>
            <p:nvPr/>
          </p:nvSpPr>
          <p:spPr>
            <a:xfrm>
              <a:off x="3595785" y="2775241"/>
              <a:ext cx="1853168" cy="91915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706" name="Google Shape;706;g31b6d40669a_4_5146"/>
            <p:cNvSpPr/>
            <p:nvPr/>
          </p:nvSpPr>
          <p:spPr>
            <a:xfrm>
              <a:off x="3318063" y="3194383"/>
              <a:ext cx="1203867" cy="1167385"/>
            </a:xfrm>
            <a:custGeom>
              <a:rect b="b" l="l" r="r" t="t"/>
              <a:pathLst>
                <a:path extrusionOk="0" h="20822" w="31954">
                  <a:moveTo>
                    <a:pt x="7355" y="0"/>
                  </a:moveTo>
                  <a:lnTo>
                    <a:pt x="31954" y="8796"/>
                  </a:lnTo>
                  <a:lnTo>
                    <a:pt x="31954" y="20822"/>
                  </a:lnTo>
                  <a:lnTo>
                    <a:pt x="0" y="8895"/>
                  </a:lnTo>
                  <a:close/>
                </a:path>
              </a:pathLst>
            </a:custGeom>
            <a:solidFill>
              <a:srgbClr val="551561"/>
            </a:solidFill>
            <a:ln>
              <a:noFill/>
            </a:ln>
          </p:spPr>
        </p:sp>
        <p:sp>
          <p:nvSpPr>
            <p:cNvPr id="707" name="Google Shape;707;g31b6d40669a_4_5146"/>
            <p:cNvSpPr/>
            <p:nvPr/>
          </p:nvSpPr>
          <p:spPr>
            <a:xfrm flipH="1">
              <a:off x="4522196" y="3194383"/>
              <a:ext cx="1203867" cy="1167385"/>
            </a:xfrm>
            <a:custGeom>
              <a:rect b="b" l="l" r="r" t="t"/>
              <a:pathLst>
                <a:path extrusionOk="0" h="20822" w="31954">
                  <a:moveTo>
                    <a:pt x="7355" y="0"/>
                  </a:moveTo>
                  <a:lnTo>
                    <a:pt x="31954" y="8796"/>
                  </a:lnTo>
                  <a:lnTo>
                    <a:pt x="31954" y="20822"/>
                  </a:lnTo>
                  <a:lnTo>
                    <a:pt x="0" y="8895"/>
                  </a:lnTo>
                  <a:close/>
                </a:path>
              </a:pathLst>
            </a:custGeom>
            <a:solidFill>
              <a:srgbClr val="9225A5"/>
            </a:solidFill>
            <a:ln>
              <a:noFill/>
            </a:ln>
          </p:spPr>
        </p:sp>
        <p:sp>
          <p:nvSpPr>
            <p:cNvPr id="708" name="Google Shape;708;g31b6d40669a_4_5146"/>
            <p:cNvSpPr/>
            <p:nvPr/>
          </p:nvSpPr>
          <p:spPr>
            <a:xfrm>
              <a:off x="3844034" y="2401368"/>
              <a:ext cx="1356545" cy="67285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709" name="Google Shape;709;g31b6d40669a_4_5146"/>
            <p:cNvSpPr/>
            <p:nvPr/>
          </p:nvSpPr>
          <p:spPr>
            <a:xfrm>
              <a:off x="3930892" y="2272397"/>
              <a:ext cx="1175304" cy="581421"/>
            </a:xfrm>
            <a:custGeom>
              <a:rect b="b" l="l" r="r" t="t"/>
              <a:pathLst>
                <a:path extrusionOk="0" h="16300" w="49248">
                  <a:moveTo>
                    <a:pt x="0" y="7554"/>
                  </a:moveTo>
                  <a:lnTo>
                    <a:pt x="24649" y="16300"/>
                  </a:lnTo>
                  <a:lnTo>
                    <a:pt x="49248" y="7604"/>
                  </a:lnTo>
                  <a:lnTo>
                    <a:pt x="24599" y="0"/>
                  </a:lnTo>
                  <a:close/>
                </a:path>
              </a:pathLst>
            </a:custGeom>
            <a:solidFill>
              <a:srgbClr val="D9D9D9"/>
            </a:solidFill>
            <a:ln>
              <a:noFill/>
            </a:ln>
          </p:spPr>
        </p:sp>
        <p:sp>
          <p:nvSpPr>
            <p:cNvPr id="710" name="Google Shape;710;g31b6d40669a_4_5146"/>
            <p:cNvSpPr/>
            <p:nvPr/>
          </p:nvSpPr>
          <p:spPr>
            <a:xfrm>
              <a:off x="4052837" y="2081437"/>
              <a:ext cx="931314" cy="460727"/>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711" name="Google Shape;711;g31b6d40669a_4_5146"/>
            <p:cNvSpPr/>
            <p:nvPr/>
          </p:nvSpPr>
          <p:spPr>
            <a:xfrm>
              <a:off x="4233144" y="1787006"/>
              <a:ext cx="573183" cy="289305"/>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712" name="Google Shape;712;g31b6d40669a_4_5146"/>
            <p:cNvSpPr/>
            <p:nvPr/>
          </p:nvSpPr>
          <p:spPr>
            <a:xfrm>
              <a:off x="3640743" y="2708179"/>
              <a:ext cx="881371" cy="854431"/>
            </a:xfrm>
            <a:custGeom>
              <a:rect b="b" l="l" r="r" t="t"/>
              <a:pathLst>
                <a:path extrusionOk="0" h="20822" w="31954">
                  <a:moveTo>
                    <a:pt x="7355" y="0"/>
                  </a:moveTo>
                  <a:lnTo>
                    <a:pt x="31954" y="8796"/>
                  </a:lnTo>
                  <a:lnTo>
                    <a:pt x="31954" y="20822"/>
                  </a:lnTo>
                  <a:lnTo>
                    <a:pt x="0" y="8895"/>
                  </a:lnTo>
                  <a:close/>
                </a:path>
              </a:pathLst>
            </a:custGeom>
            <a:solidFill>
              <a:srgbClr val="551561"/>
            </a:solidFill>
            <a:ln>
              <a:noFill/>
            </a:ln>
          </p:spPr>
        </p:sp>
        <p:sp>
          <p:nvSpPr>
            <p:cNvPr id="713" name="Google Shape;713;g31b6d40669a_4_5146"/>
            <p:cNvSpPr/>
            <p:nvPr/>
          </p:nvSpPr>
          <p:spPr>
            <a:xfrm>
              <a:off x="3964720" y="2291507"/>
              <a:ext cx="555203" cy="453658"/>
            </a:xfrm>
            <a:custGeom>
              <a:rect b="b" l="l" r="r" t="t"/>
              <a:pathLst>
                <a:path extrusionOk="0" h="12771" w="23257">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714" name="Google Shape;714;g31b6d40669a_4_5146"/>
            <p:cNvSpPr/>
            <p:nvPr/>
          </p:nvSpPr>
          <p:spPr>
            <a:xfrm flipH="1">
              <a:off x="4518736" y="2291507"/>
              <a:ext cx="555203" cy="453658"/>
            </a:xfrm>
            <a:custGeom>
              <a:rect b="b" l="l" r="r" t="t"/>
              <a:pathLst>
                <a:path extrusionOk="0" h="12771" w="23257">
                  <a:moveTo>
                    <a:pt x="3727" y="0"/>
                  </a:moveTo>
                  <a:lnTo>
                    <a:pt x="0" y="4522"/>
                  </a:lnTo>
                  <a:lnTo>
                    <a:pt x="23257" y="12771"/>
                  </a:lnTo>
                  <a:lnTo>
                    <a:pt x="23257" y="7056"/>
                  </a:lnTo>
                  <a:close/>
                </a:path>
              </a:pathLst>
            </a:custGeom>
            <a:solidFill>
              <a:srgbClr val="F4B400"/>
            </a:solidFill>
            <a:ln>
              <a:noFill/>
            </a:ln>
          </p:spPr>
        </p:sp>
        <p:sp>
          <p:nvSpPr>
            <p:cNvPr id="715" name="Google Shape;715;g31b6d40669a_4_5146"/>
            <p:cNvSpPr/>
            <p:nvPr/>
          </p:nvSpPr>
          <p:spPr>
            <a:xfrm>
              <a:off x="4084537" y="1922553"/>
              <a:ext cx="435387" cy="501365"/>
            </a:xfrm>
            <a:custGeom>
              <a:rect b="b" l="l" r="r" t="t"/>
              <a:pathLst>
                <a:path extrusionOk="0" h="14114" w="18238">
                  <a:moveTo>
                    <a:pt x="6262" y="0"/>
                  </a:moveTo>
                  <a:lnTo>
                    <a:pt x="18238" y="4324"/>
                  </a:lnTo>
                  <a:lnTo>
                    <a:pt x="18238" y="14114"/>
                  </a:lnTo>
                  <a:lnTo>
                    <a:pt x="0" y="7554"/>
                  </a:lnTo>
                  <a:close/>
                </a:path>
              </a:pathLst>
            </a:custGeom>
            <a:solidFill>
              <a:srgbClr val="551561"/>
            </a:solidFill>
            <a:ln>
              <a:noFill/>
            </a:ln>
          </p:spPr>
        </p:sp>
        <p:sp>
          <p:nvSpPr>
            <p:cNvPr id="716" name="Google Shape;716;g31b6d40669a_4_5146"/>
            <p:cNvSpPr/>
            <p:nvPr/>
          </p:nvSpPr>
          <p:spPr>
            <a:xfrm flipH="1">
              <a:off x="4518735" y="1922553"/>
              <a:ext cx="435387" cy="501365"/>
            </a:xfrm>
            <a:custGeom>
              <a:rect b="b" l="l" r="r" t="t"/>
              <a:pathLst>
                <a:path extrusionOk="0" h="14114" w="18238">
                  <a:moveTo>
                    <a:pt x="6262" y="0"/>
                  </a:moveTo>
                  <a:lnTo>
                    <a:pt x="18238" y="4324"/>
                  </a:lnTo>
                  <a:lnTo>
                    <a:pt x="18238" y="14114"/>
                  </a:lnTo>
                  <a:lnTo>
                    <a:pt x="0" y="7554"/>
                  </a:lnTo>
                  <a:close/>
                </a:path>
              </a:pathLst>
            </a:custGeom>
            <a:solidFill>
              <a:srgbClr val="701C7F"/>
            </a:solidFill>
            <a:ln>
              <a:noFill/>
            </a:ln>
          </p:spPr>
        </p:sp>
        <p:sp>
          <p:nvSpPr>
            <p:cNvPr id="717" name="Google Shape;717;g31b6d40669a_4_5146"/>
            <p:cNvSpPr/>
            <p:nvPr/>
          </p:nvSpPr>
          <p:spPr>
            <a:xfrm>
              <a:off x="4266040" y="1368287"/>
              <a:ext cx="253884" cy="593119"/>
            </a:xfrm>
            <a:custGeom>
              <a:rect b="b" l="l" r="r" t="t"/>
              <a:pathLst>
                <a:path extrusionOk="0" h="16697" w="10635">
                  <a:moveTo>
                    <a:pt x="10635" y="0"/>
                  </a:moveTo>
                  <a:lnTo>
                    <a:pt x="0" y="12722"/>
                  </a:lnTo>
                  <a:lnTo>
                    <a:pt x="10635" y="16697"/>
                  </a:lnTo>
                  <a:close/>
                </a:path>
              </a:pathLst>
            </a:custGeom>
            <a:solidFill>
              <a:srgbClr val="551561"/>
            </a:solidFill>
            <a:ln>
              <a:noFill/>
            </a:ln>
          </p:spPr>
        </p:sp>
        <p:sp>
          <p:nvSpPr>
            <p:cNvPr id="718" name="Google Shape;718;g31b6d40669a_4_5146"/>
            <p:cNvSpPr/>
            <p:nvPr/>
          </p:nvSpPr>
          <p:spPr>
            <a:xfrm flipH="1">
              <a:off x="4518734" y="1368287"/>
              <a:ext cx="253884" cy="593119"/>
            </a:xfrm>
            <a:custGeom>
              <a:rect b="b" l="l" r="r" t="t"/>
              <a:pathLst>
                <a:path extrusionOk="0" h="16697" w="10635">
                  <a:moveTo>
                    <a:pt x="10635" y="0"/>
                  </a:moveTo>
                  <a:lnTo>
                    <a:pt x="0" y="12722"/>
                  </a:lnTo>
                  <a:lnTo>
                    <a:pt x="10635" y="16697"/>
                  </a:lnTo>
                  <a:close/>
                </a:path>
              </a:pathLst>
            </a:custGeom>
            <a:solidFill>
              <a:srgbClr val="701C7F"/>
            </a:solidFill>
            <a:ln>
              <a:noFill/>
            </a:ln>
          </p:spPr>
        </p:sp>
        <p:sp>
          <p:nvSpPr>
            <p:cNvPr id="719" name="Google Shape;719;g31b6d40669a_4_5146"/>
            <p:cNvSpPr/>
            <p:nvPr/>
          </p:nvSpPr>
          <p:spPr>
            <a:xfrm>
              <a:off x="3877348" y="2290728"/>
              <a:ext cx="642683" cy="657851"/>
            </a:xfrm>
            <a:custGeom>
              <a:rect b="b" l="l" r="r" t="t"/>
              <a:pathLst>
                <a:path extrusionOk="0" h="46623" w="65016">
                  <a:moveTo>
                    <a:pt x="17858" y="0"/>
                  </a:moveTo>
                  <a:lnTo>
                    <a:pt x="0" y="22135"/>
                  </a:lnTo>
                  <a:lnTo>
                    <a:pt x="65016" y="46623"/>
                  </a:lnTo>
                  <a:lnTo>
                    <a:pt x="65016" y="17537"/>
                  </a:lnTo>
                  <a:close/>
                </a:path>
              </a:pathLst>
            </a:custGeom>
            <a:solidFill>
              <a:srgbClr val="551561"/>
            </a:solidFill>
            <a:ln>
              <a:noFill/>
            </a:ln>
          </p:spPr>
        </p:sp>
        <p:sp>
          <p:nvSpPr>
            <p:cNvPr id="720" name="Google Shape;720;g31b6d40669a_4_5146"/>
            <p:cNvSpPr/>
            <p:nvPr/>
          </p:nvSpPr>
          <p:spPr>
            <a:xfrm flipH="1">
              <a:off x="4518572" y="2291772"/>
              <a:ext cx="642683" cy="657851"/>
            </a:xfrm>
            <a:custGeom>
              <a:rect b="b" l="l" r="r" t="t"/>
              <a:pathLst>
                <a:path extrusionOk="0" h="46623" w="65016">
                  <a:moveTo>
                    <a:pt x="17858" y="0"/>
                  </a:moveTo>
                  <a:lnTo>
                    <a:pt x="0" y="22135"/>
                  </a:lnTo>
                  <a:lnTo>
                    <a:pt x="65016" y="46623"/>
                  </a:lnTo>
                  <a:lnTo>
                    <a:pt x="65016" y="17537"/>
                  </a:lnTo>
                  <a:close/>
                </a:path>
              </a:pathLst>
            </a:custGeom>
            <a:solidFill>
              <a:srgbClr val="761E86"/>
            </a:solidFill>
            <a:ln>
              <a:noFill/>
            </a:ln>
          </p:spPr>
        </p:sp>
        <p:sp>
          <p:nvSpPr>
            <p:cNvPr id="721" name="Google Shape;721;g31b6d40669a_4_5146"/>
            <p:cNvSpPr/>
            <p:nvPr/>
          </p:nvSpPr>
          <p:spPr>
            <a:xfrm flipH="1">
              <a:off x="4522009" y="2708179"/>
              <a:ext cx="881371" cy="854431"/>
            </a:xfrm>
            <a:custGeom>
              <a:rect b="b" l="l" r="r" t="t"/>
              <a:pathLst>
                <a:path extrusionOk="0" h="20822" w="31954">
                  <a:moveTo>
                    <a:pt x="7355" y="0"/>
                  </a:moveTo>
                  <a:lnTo>
                    <a:pt x="31954" y="8796"/>
                  </a:lnTo>
                  <a:lnTo>
                    <a:pt x="31954" y="20822"/>
                  </a:lnTo>
                  <a:lnTo>
                    <a:pt x="0" y="8895"/>
                  </a:lnTo>
                  <a:close/>
                </a:path>
              </a:pathLst>
            </a:custGeom>
            <a:solidFill>
              <a:srgbClr val="7F2090"/>
            </a:solidFill>
            <a:ln>
              <a:noFill/>
            </a:ln>
          </p:spPr>
        </p:sp>
      </p:grpSp>
      <p:sp>
        <p:nvSpPr>
          <p:cNvPr id="722" name="Google Shape;722;g31b6d40669a_4_5146"/>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rPr>
              <a:t>HOW TO SET A TARGET</a:t>
            </a:r>
            <a:endParaRPr b="1" i="0" sz="2400" u="none" cap="none" strike="noStrike">
              <a:solidFill>
                <a:srgbClr val="5D266D"/>
              </a:solidFill>
              <a:latin typeface="Raleway"/>
              <a:ea typeface="Raleway"/>
              <a:cs typeface="Raleway"/>
              <a:sym typeface="Raleway"/>
            </a:endParaRPr>
          </a:p>
        </p:txBody>
      </p:sp>
      <p:sp>
        <p:nvSpPr>
          <p:cNvPr id="723" name="Google Shape;723;g31b6d40669a_4_5146"/>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STEP 3: DEVELOP THE TARGET | KEY RESOURCES OVERVIEW</a:t>
            </a:r>
            <a:endParaRPr b="0" i="0" sz="1900" u="none" cap="none" strike="noStrike">
              <a:solidFill>
                <a:srgbClr val="333132"/>
              </a:solidFill>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pic>
        <p:nvPicPr>
          <p:cNvPr id="728" name="Google Shape;728;g31b6d40669a_4_5324" title="Screenshot 2025-07-24 at 11.57.49 p.m. Large.jpeg"/>
          <p:cNvPicPr preferRelativeResize="0"/>
          <p:nvPr/>
        </p:nvPicPr>
        <p:blipFill rotWithShape="1">
          <a:blip r:embed="rId3">
            <a:alphaModFix/>
          </a:blip>
          <a:srcRect b="0" l="0" r="0" t="0"/>
          <a:stretch/>
        </p:blipFill>
        <p:spPr>
          <a:xfrm>
            <a:off x="5716900" y="1263750"/>
            <a:ext cx="5166800" cy="2830049"/>
          </a:xfrm>
          <a:prstGeom prst="rect">
            <a:avLst/>
          </a:prstGeom>
          <a:noFill/>
          <a:ln>
            <a:noFill/>
          </a:ln>
        </p:spPr>
      </p:pic>
      <p:sp>
        <p:nvSpPr>
          <p:cNvPr id="729" name="Google Shape;729;g31b6d40669a_4_5324"/>
          <p:cNvSpPr/>
          <p:nvPr/>
        </p:nvSpPr>
        <p:spPr>
          <a:xfrm>
            <a:off x="9810800" y="1933975"/>
            <a:ext cx="530100" cy="192900"/>
          </a:xfrm>
          <a:prstGeom prst="rect">
            <a:avLst/>
          </a:prstGeom>
          <a:noFill/>
          <a:ln cap="flat" cmpd="sng" w="38100">
            <a:solidFill>
              <a:srgbClr val="CF41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0" name="Google Shape;730;g31b6d40669a_4_5324"/>
          <p:cNvGrpSpPr/>
          <p:nvPr/>
        </p:nvGrpSpPr>
        <p:grpSpPr>
          <a:xfrm>
            <a:off x="983763" y="1609397"/>
            <a:ext cx="4580931" cy="677100"/>
            <a:chOff x="983763" y="1609397"/>
            <a:chExt cx="4580931" cy="677100"/>
          </a:xfrm>
        </p:grpSpPr>
        <p:sp>
          <p:nvSpPr>
            <p:cNvPr id="731" name="Google Shape;731;g31b6d40669a_4_5324"/>
            <p:cNvSpPr/>
            <p:nvPr/>
          </p:nvSpPr>
          <p:spPr>
            <a:xfrm>
              <a:off x="4953294" y="1734678"/>
              <a:ext cx="611400" cy="314100"/>
            </a:xfrm>
            <a:prstGeom prst="rightArrow">
              <a:avLst>
                <a:gd fmla="val 50000" name="adj1"/>
                <a:gd fmla="val 50000" name="adj2"/>
              </a:avLst>
            </a:prstGeom>
            <a:solidFill>
              <a:srgbClr val="CF4143"/>
            </a:solidFill>
            <a:ln cap="flat" cmpd="sng" w="9525">
              <a:solidFill>
                <a:srgbClr val="CF41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g31b6d40669a_4_5324"/>
            <p:cNvSpPr txBox="1"/>
            <p:nvPr/>
          </p:nvSpPr>
          <p:spPr>
            <a:xfrm>
              <a:off x="983763" y="1609397"/>
              <a:ext cx="4478400" cy="677100"/>
            </a:xfrm>
            <a:prstGeom prst="rect">
              <a:avLst/>
            </a:prstGeom>
            <a:noFill/>
            <a:ln>
              <a:noFill/>
            </a:ln>
          </p:spPr>
          <p:txBody>
            <a:bodyPr anchorCtr="0" anchor="t" bIns="91425" lIns="91425" spcFirstLastPara="1" rIns="91425" wrap="square" tIns="91425">
              <a:spAutoFit/>
            </a:bodyPr>
            <a:lstStyle/>
            <a:p>
              <a:pPr indent="-191601" lvl="0" marL="360000" marR="0" rtl="0" algn="l">
                <a:lnSpc>
                  <a:spcPct val="100000"/>
                </a:lnSpc>
                <a:spcBef>
                  <a:spcPts val="1000"/>
                </a:spcBef>
                <a:spcAft>
                  <a:spcPts val="0"/>
                </a:spcAft>
                <a:buClr>
                  <a:srgbClr val="000000"/>
                </a:buClr>
                <a:buSzPts val="1600"/>
                <a:buFont typeface="Raleway"/>
                <a:buAutoNum type="arabicPeriod"/>
              </a:pPr>
              <a:r>
                <a:rPr b="0" i="0" lang="es-MX" sz="1600" u="none" cap="none" strike="noStrike">
                  <a:solidFill>
                    <a:srgbClr val="333132"/>
                  </a:solidFill>
                  <a:latin typeface="Raleway"/>
                  <a:ea typeface="Raleway"/>
                  <a:cs typeface="Raleway"/>
                  <a:sym typeface="Raleway"/>
                </a:rPr>
                <a:t>Access the initiative's website: </a:t>
              </a:r>
              <a:r>
                <a:rPr b="0" i="0" lang="es-MX" sz="1600" u="sng" cap="none" strike="noStrike">
                  <a:solidFill>
                    <a:schemeClr val="hlink"/>
                  </a:solidFill>
                  <a:latin typeface="Raleway"/>
                  <a:ea typeface="Raleway"/>
                  <a:cs typeface="Raleway"/>
                  <a:sym typeface="Raleway"/>
                  <a:hlinkClick r:id="rId4"/>
                </a:rPr>
                <a:t>www.sciencebasedtargets.org</a:t>
              </a:r>
              <a:r>
                <a:rPr b="0" i="0" lang="es-MX" sz="1600" u="none" cap="none" strike="noStrike">
                  <a:solidFill>
                    <a:srgbClr val="000000"/>
                  </a:solidFill>
                  <a:latin typeface="Raleway"/>
                  <a:ea typeface="Raleway"/>
                  <a:cs typeface="Raleway"/>
                  <a:sym typeface="Raleway"/>
                </a:rPr>
                <a:t>. </a:t>
              </a:r>
              <a:endParaRPr b="0" i="0" sz="1600" u="none" cap="none" strike="noStrike">
                <a:solidFill>
                  <a:srgbClr val="000000"/>
                </a:solidFill>
                <a:latin typeface="Raleway"/>
                <a:ea typeface="Raleway"/>
                <a:cs typeface="Raleway"/>
                <a:sym typeface="Raleway"/>
              </a:endParaRPr>
            </a:p>
          </p:txBody>
        </p:sp>
      </p:grpSp>
      <p:pic>
        <p:nvPicPr>
          <p:cNvPr id="733" name="Google Shape;733;g31b6d40669a_4_5324" title="Screenshot 2025-07-24 at 11.58.07 p.m. Large.jpeg"/>
          <p:cNvPicPr preferRelativeResize="0"/>
          <p:nvPr/>
        </p:nvPicPr>
        <p:blipFill rotWithShape="1">
          <a:blip r:embed="rId5">
            <a:alphaModFix/>
          </a:blip>
          <a:srcRect b="-129" l="-2627" r="-2902" t="130"/>
          <a:stretch/>
        </p:blipFill>
        <p:spPr>
          <a:xfrm>
            <a:off x="850450" y="3185300"/>
            <a:ext cx="5357798" cy="2780527"/>
          </a:xfrm>
          <a:prstGeom prst="rect">
            <a:avLst/>
          </a:prstGeom>
          <a:noFill/>
          <a:ln>
            <a:noFill/>
          </a:ln>
        </p:spPr>
      </p:pic>
      <p:sp>
        <p:nvSpPr>
          <p:cNvPr id="734" name="Google Shape;734;g31b6d40669a_4_5324"/>
          <p:cNvSpPr txBox="1"/>
          <p:nvPr/>
        </p:nvSpPr>
        <p:spPr>
          <a:xfrm>
            <a:off x="6546450" y="4141100"/>
            <a:ext cx="4581000" cy="1051800"/>
          </a:xfrm>
          <a:prstGeom prst="rect">
            <a:avLst/>
          </a:prstGeom>
          <a:noFill/>
          <a:ln>
            <a:noFill/>
          </a:ln>
        </p:spPr>
        <p:txBody>
          <a:bodyPr anchorCtr="0" anchor="t" bIns="91425" lIns="91425" spcFirstLastPara="1" rIns="91425" wrap="square" tIns="91425">
            <a:spAutoFit/>
          </a:bodyPr>
          <a:lstStyle/>
          <a:p>
            <a:pPr indent="-344487" lvl="0" marL="344487" marR="0" rtl="0" algn="l">
              <a:lnSpc>
                <a:spcPct val="100000"/>
              </a:lnSpc>
              <a:spcBef>
                <a:spcPts val="1000"/>
              </a:spcBef>
              <a:spcAft>
                <a:spcPts val="0"/>
              </a:spcAft>
              <a:buClr>
                <a:srgbClr val="000000"/>
              </a:buClr>
              <a:buSzPts val="1700"/>
              <a:buFont typeface="Arial"/>
              <a:buNone/>
            </a:pPr>
            <a:r>
              <a:rPr b="0" i="0" lang="es-MX" sz="1600" u="none" cap="none" strike="noStrike">
                <a:solidFill>
                  <a:srgbClr val="333132"/>
                </a:solidFill>
                <a:latin typeface="Raleway"/>
                <a:ea typeface="Raleway"/>
                <a:cs typeface="Raleway"/>
                <a:sym typeface="Raleway"/>
              </a:rPr>
              <a:t>3.  Scroll down a little bit.</a:t>
            </a:r>
            <a:endParaRPr b="0" i="1" sz="1600" u="none" cap="none" strike="noStrike">
              <a:solidFill>
                <a:srgbClr val="333132"/>
              </a:solidFill>
              <a:latin typeface="Raleway"/>
              <a:ea typeface="Raleway"/>
              <a:cs typeface="Raleway"/>
              <a:sym typeface="Raleway"/>
            </a:endParaRPr>
          </a:p>
          <a:p>
            <a:pPr indent="-269999" lvl="0" marL="269999" marR="0" rtl="0" algn="l">
              <a:lnSpc>
                <a:spcPct val="100000"/>
              </a:lnSpc>
              <a:spcBef>
                <a:spcPts val="1000"/>
              </a:spcBef>
              <a:spcAft>
                <a:spcPts val="0"/>
              </a:spcAft>
              <a:buClr>
                <a:srgbClr val="000000"/>
              </a:buClr>
              <a:buSzPts val="1700"/>
              <a:buFont typeface="Arial"/>
              <a:buNone/>
            </a:pPr>
            <a:r>
              <a:rPr b="0" i="0" lang="es-MX" sz="1600" u="none" cap="none" strike="noStrike">
                <a:solidFill>
                  <a:srgbClr val="333132"/>
                </a:solidFill>
                <a:latin typeface="Raleway"/>
                <a:ea typeface="Raleway"/>
                <a:cs typeface="Raleway"/>
                <a:sym typeface="Raleway"/>
              </a:rPr>
              <a:t>4.  Click on the corresponding menu and access the resources you want.</a:t>
            </a:r>
            <a:endParaRPr b="0" i="0" sz="1600" u="none" cap="none" strike="noStrike">
              <a:solidFill>
                <a:srgbClr val="333132"/>
              </a:solidFill>
              <a:latin typeface="Raleway"/>
              <a:ea typeface="Raleway"/>
              <a:cs typeface="Raleway"/>
              <a:sym typeface="Raleway"/>
            </a:endParaRPr>
          </a:p>
        </p:txBody>
      </p:sp>
      <p:sp>
        <p:nvSpPr>
          <p:cNvPr id="735" name="Google Shape;735;g31b6d40669a_4_5324"/>
          <p:cNvSpPr/>
          <p:nvPr/>
        </p:nvSpPr>
        <p:spPr>
          <a:xfrm>
            <a:off x="1327177" y="3926100"/>
            <a:ext cx="3420300" cy="372600"/>
          </a:xfrm>
          <a:prstGeom prst="rect">
            <a:avLst/>
          </a:prstGeom>
          <a:noFill/>
          <a:ln cap="flat" cmpd="sng" w="38100">
            <a:solidFill>
              <a:srgbClr val="CF41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g31b6d40669a_4_5324"/>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extLst>
                  <a:ext uri="http://customooxmlschemas.google.com/">
                    <go:slidesCustomData xmlns:go="http://customooxmlschemas.google.com/" textRoundtripDataId="38"/>
                  </a:ext>
                </a:extLst>
              </a:rPr>
              <a:t>HOW TO SET A TARGET</a:t>
            </a:r>
            <a:endParaRPr b="1" i="0" sz="2400" u="none" cap="none" strike="noStrike">
              <a:solidFill>
                <a:srgbClr val="5D266D"/>
              </a:solidFill>
              <a:latin typeface="Raleway"/>
              <a:ea typeface="Raleway"/>
              <a:cs typeface="Raleway"/>
              <a:sym typeface="Raleway"/>
            </a:endParaRPr>
          </a:p>
        </p:txBody>
      </p:sp>
      <p:sp>
        <p:nvSpPr>
          <p:cNvPr id="737" name="Google Shape;737;g31b6d40669a_4_5324"/>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STEP 3: DEVELOP THE TARGET | WHERE TO FIND KEY RESOURCES </a:t>
            </a:r>
            <a:endParaRPr b="0" i="0" sz="1900" u="none" cap="none" strike="noStrike">
              <a:solidFill>
                <a:srgbClr val="333132"/>
              </a:solidFill>
              <a:latin typeface="Raleway"/>
              <a:ea typeface="Raleway"/>
              <a:cs typeface="Raleway"/>
              <a:sym typeface="Raleway"/>
            </a:endParaRPr>
          </a:p>
        </p:txBody>
      </p:sp>
      <p:sp>
        <p:nvSpPr>
          <p:cNvPr id="738" name="Google Shape;738;g31b6d40669a_4_5324"/>
          <p:cNvSpPr txBox="1"/>
          <p:nvPr/>
        </p:nvSpPr>
        <p:spPr>
          <a:xfrm>
            <a:off x="983763" y="2397085"/>
            <a:ext cx="4478400" cy="677100"/>
          </a:xfrm>
          <a:prstGeom prst="rect">
            <a:avLst/>
          </a:prstGeom>
          <a:noFill/>
          <a:ln>
            <a:noFill/>
          </a:ln>
        </p:spPr>
        <p:txBody>
          <a:bodyPr anchorCtr="0" anchor="t" bIns="91425" lIns="91425" spcFirstLastPara="1" rIns="91425" wrap="square" tIns="91425">
            <a:spAutoFit/>
          </a:bodyPr>
          <a:lstStyle/>
          <a:p>
            <a:pPr indent="-276225" lvl="0" marL="361950" marR="0" rtl="0" algn="l">
              <a:lnSpc>
                <a:spcPct val="100000"/>
              </a:lnSpc>
              <a:spcBef>
                <a:spcPts val="1000"/>
              </a:spcBef>
              <a:spcAft>
                <a:spcPts val="0"/>
              </a:spcAft>
              <a:buClr>
                <a:srgbClr val="000000"/>
              </a:buClr>
              <a:buSzPts val="1600"/>
              <a:buFont typeface="Arial"/>
              <a:buNone/>
            </a:pPr>
            <a:r>
              <a:rPr b="0" i="0" lang="es-MX" sz="1600" u="none" cap="none" strike="noStrike">
                <a:solidFill>
                  <a:srgbClr val="000000"/>
                </a:solidFill>
                <a:latin typeface="Raleway"/>
                <a:ea typeface="Raleway"/>
                <a:cs typeface="Raleway"/>
                <a:sym typeface="Raleway"/>
              </a:rPr>
              <a:t> 2. </a:t>
            </a:r>
            <a:r>
              <a:rPr b="0" i="0" lang="es-MX" sz="1600" u="none" cap="none" strike="noStrike">
                <a:solidFill>
                  <a:srgbClr val="333132"/>
                </a:solidFill>
                <a:latin typeface="Raleway"/>
                <a:ea typeface="Raleway"/>
                <a:cs typeface="Raleway"/>
                <a:sym typeface="Raleway"/>
              </a:rPr>
              <a:t>On the main menu, click on "</a:t>
            </a:r>
            <a:r>
              <a:rPr b="0" i="1" lang="es-MX" sz="1600" u="none" cap="none" strike="noStrike">
                <a:solidFill>
                  <a:srgbClr val="333132"/>
                </a:solidFill>
                <a:latin typeface="Raleway"/>
                <a:ea typeface="Raleway"/>
                <a:cs typeface="Raleway"/>
                <a:sym typeface="Raleway"/>
              </a:rPr>
              <a:t>Resource library</a:t>
            </a:r>
            <a:r>
              <a:rPr b="0" i="0" lang="es-MX" sz="1600" u="none" cap="none" strike="noStrike">
                <a:solidFill>
                  <a:srgbClr val="333132"/>
                </a:solidFill>
                <a:latin typeface="Raleway"/>
                <a:ea typeface="Raleway"/>
                <a:cs typeface="Raleway"/>
                <a:sym typeface="Raleway"/>
              </a:rPr>
              <a:t>"</a:t>
            </a:r>
            <a:r>
              <a:rPr b="0" i="0" lang="es-MX" sz="1600" u="none" cap="none" strike="noStrike">
                <a:solidFill>
                  <a:srgbClr val="000000"/>
                </a:solidFill>
                <a:latin typeface="Raleway"/>
                <a:ea typeface="Raleway"/>
                <a:cs typeface="Raleway"/>
                <a:sym typeface="Raleway"/>
              </a:rPr>
              <a:t>.</a:t>
            </a:r>
            <a:endParaRPr b="0" i="0" sz="1600" u="none" cap="none" strike="noStrike">
              <a:solidFill>
                <a:srgbClr val="000000"/>
              </a:solidFill>
              <a:latin typeface="Raleway"/>
              <a:ea typeface="Raleway"/>
              <a:cs typeface="Raleway"/>
              <a:sym typeface="Raleway"/>
            </a:endParaRPr>
          </a:p>
        </p:txBody>
      </p:sp>
      <p:sp>
        <p:nvSpPr>
          <p:cNvPr id="739" name="Google Shape;739;g31b6d40669a_4_5324"/>
          <p:cNvSpPr/>
          <p:nvPr/>
        </p:nvSpPr>
        <p:spPr>
          <a:xfrm rot="5400000">
            <a:off x="-2191825" y="5565900"/>
            <a:ext cx="104400" cy="90300"/>
          </a:xfrm>
          <a:prstGeom prst="triangle">
            <a:avLst>
              <a:gd fmla="val 50000" name="adj"/>
            </a:avLst>
          </a:prstGeom>
          <a:solidFill>
            <a:srgbClr val="FF4D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40" name="Google Shape;740;g31b6d40669a_4_5324">
            <a:hlinkClick r:id="rId6"/>
          </p:cNvPr>
          <p:cNvSpPr/>
          <p:nvPr/>
        </p:nvSpPr>
        <p:spPr>
          <a:xfrm>
            <a:off x="100" y="5949950"/>
            <a:ext cx="12620400" cy="908100"/>
          </a:xfrm>
          <a:prstGeom prst="round2DiagRect">
            <a:avLst>
              <a:gd fmla="val 50000" name="adj1"/>
              <a:gd fmla="val 0" name="adj2"/>
            </a:avLst>
          </a:prstGeom>
          <a:solidFill>
            <a:srgbClr val="F7F7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41" name="Google Shape;741;g31b6d40669a_4_5324"/>
          <p:cNvSpPr txBox="1"/>
          <p:nvPr/>
        </p:nvSpPr>
        <p:spPr>
          <a:xfrm>
            <a:off x="3674393" y="6196250"/>
            <a:ext cx="413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Looking for target validation resources? Visit</a:t>
            </a:r>
            <a:endParaRPr b="0" i="0" sz="1500" u="none" cap="none" strike="noStrike">
              <a:solidFill>
                <a:srgbClr val="000000"/>
              </a:solidFill>
              <a:latin typeface="Raleway"/>
              <a:ea typeface="Raleway"/>
              <a:cs typeface="Raleway"/>
              <a:sym typeface="Raleway"/>
            </a:endParaRPr>
          </a:p>
        </p:txBody>
      </p:sp>
      <p:grpSp>
        <p:nvGrpSpPr>
          <p:cNvPr id="742" name="Google Shape;742;g31b6d40669a_4_5324"/>
          <p:cNvGrpSpPr/>
          <p:nvPr/>
        </p:nvGrpSpPr>
        <p:grpSpPr>
          <a:xfrm>
            <a:off x="7739691" y="6143592"/>
            <a:ext cx="1765264" cy="520815"/>
            <a:chOff x="224181" y="2202417"/>
            <a:chExt cx="1692000" cy="499200"/>
          </a:xfrm>
        </p:grpSpPr>
        <p:sp>
          <p:nvSpPr>
            <p:cNvPr id="743" name="Google Shape;743;g31b6d40669a_4_5324">
              <a:hlinkClick r:id="rId7"/>
            </p:cNvPr>
            <p:cNvSpPr/>
            <p:nvPr/>
          </p:nvSpPr>
          <p:spPr>
            <a:xfrm>
              <a:off x="224181" y="2202417"/>
              <a:ext cx="1692000" cy="499200"/>
            </a:xfrm>
            <a:prstGeom prst="roundRect">
              <a:avLst>
                <a:gd fmla="val 48987" name="adj"/>
              </a:avLst>
            </a:prstGeom>
            <a:solidFill>
              <a:srgbClr val="12284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MX" sz="1200" u="none" cap="none" strike="noStrike">
                  <a:solidFill>
                    <a:schemeClr val="lt1"/>
                  </a:solidFill>
                  <a:latin typeface="Raleway"/>
                  <a:ea typeface="Raleway"/>
                  <a:cs typeface="Raleway"/>
                  <a:sym typeface="Raleway"/>
                </a:rPr>
                <a:t>   sbtiservices.com</a:t>
              </a:r>
              <a:endParaRPr b="1" i="0" sz="1200" u="none" cap="none" strike="noStrike">
                <a:solidFill>
                  <a:schemeClr val="lt1"/>
                </a:solidFill>
                <a:latin typeface="Raleway"/>
                <a:ea typeface="Raleway"/>
                <a:cs typeface="Raleway"/>
                <a:sym typeface="Raleway"/>
              </a:endParaRPr>
            </a:p>
          </p:txBody>
        </p:sp>
        <p:sp>
          <p:nvSpPr>
            <p:cNvPr id="744" name="Google Shape;744;g31b6d40669a_4_5324"/>
            <p:cNvSpPr/>
            <p:nvPr/>
          </p:nvSpPr>
          <p:spPr>
            <a:xfrm rot="5400000">
              <a:off x="381949" y="2409005"/>
              <a:ext cx="100200" cy="86100"/>
            </a:xfrm>
            <a:prstGeom prst="triangle">
              <a:avLst>
                <a:gd fmla="val 50000" name="adj"/>
              </a:avLst>
            </a:prstGeom>
            <a:solidFill>
              <a:srgbClr val="FF4D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sp>
        <p:nvSpPr>
          <p:cNvPr id="745" name="Google Shape;745;g31b6d40669a_4_5324"/>
          <p:cNvSpPr txBox="1"/>
          <p:nvPr/>
        </p:nvSpPr>
        <p:spPr>
          <a:xfrm>
            <a:off x="3115646" y="6042350"/>
            <a:ext cx="11397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0" i="0" lang="es-MX" sz="3500" u="none" cap="none" strike="noStrike">
                <a:solidFill>
                  <a:srgbClr val="000000"/>
                </a:solidFill>
                <a:latin typeface="Arial"/>
                <a:ea typeface="Arial"/>
                <a:cs typeface="Arial"/>
                <a:sym typeface="Arial"/>
              </a:rPr>
              <a:t>🔍</a:t>
            </a:r>
            <a:endParaRPr b="0" i="0" sz="35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36d26a74b0e_0_318"/>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TARGET VALIDATION </a:t>
            </a:r>
            <a:r>
              <a:rPr b="1" i="0" lang="es-MX" sz="2900" u="none" cap="none" strike="noStrike">
                <a:solidFill>
                  <a:srgbClr val="5D266D"/>
                </a:solidFill>
                <a:latin typeface="Raleway"/>
                <a:ea typeface="Raleway"/>
                <a:cs typeface="Raleway"/>
                <a:sym typeface="Raleway"/>
                <a:extLst>
                  <a:ext uri="http://customooxmlschemas.google.com/">
                    <go:slidesCustomData xmlns:go="http://customooxmlschemas.google.com/" textRoundtripDataId="40"/>
                  </a:ext>
                </a:extLst>
              </a:rPr>
              <a:t>PROCESS</a:t>
            </a:r>
            <a:endParaRPr b="1" i="0" sz="2900" u="none" cap="none" strike="noStrike">
              <a:solidFill>
                <a:srgbClr val="5D266D"/>
              </a:solidFill>
              <a:latin typeface="Raleway"/>
              <a:ea typeface="Raleway"/>
              <a:cs typeface="Raleway"/>
              <a:sym typeface="Raleway"/>
            </a:endParaRPr>
          </a:p>
        </p:txBody>
      </p:sp>
      <p:grpSp>
        <p:nvGrpSpPr>
          <p:cNvPr id="751" name="Google Shape;751;g36d26a74b0e_0_318"/>
          <p:cNvGrpSpPr/>
          <p:nvPr/>
        </p:nvGrpSpPr>
        <p:grpSpPr>
          <a:xfrm>
            <a:off x="8346801" y="1589925"/>
            <a:ext cx="3420000" cy="1827875"/>
            <a:chOff x="8513763" y="1630950"/>
            <a:chExt cx="3420000" cy="1827875"/>
          </a:xfrm>
        </p:grpSpPr>
        <p:grpSp>
          <p:nvGrpSpPr>
            <p:cNvPr id="752" name="Google Shape;752;g36d26a74b0e_0_318"/>
            <p:cNvGrpSpPr/>
            <p:nvPr/>
          </p:nvGrpSpPr>
          <p:grpSpPr>
            <a:xfrm>
              <a:off x="8513763" y="1630950"/>
              <a:ext cx="3420000" cy="627900"/>
              <a:chOff x="7589126" y="5001163"/>
              <a:chExt cx="3420000" cy="627900"/>
            </a:xfrm>
          </p:grpSpPr>
          <p:sp>
            <p:nvSpPr>
              <p:cNvPr id="753" name="Google Shape;753;g36d26a74b0e_0_318"/>
              <p:cNvSpPr/>
              <p:nvPr/>
            </p:nvSpPr>
            <p:spPr>
              <a:xfrm rot="5400000">
                <a:off x="8985176" y="3605113"/>
                <a:ext cx="627900" cy="3420000"/>
              </a:xfrm>
              <a:prstGeom prst="roundRect">
                <a:avLst>
                  <a:gd fmla="val 50000" name="adj"/>
                </a:avLst>
              </a:prstGeom>
              <a:solidFill>
                <a:srgbClr val="D7783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50" u="none" cap="none" strike="noStrike">
                  <a:solidFill>
                    <a:srgbClr val="000000"/>
                  </a:solidFill>
                  <a:latin typeface="Raleway"/>
                  <a:ea typeface="Raleway"/>
                  <a:cs typeface="Raleway"/>
                  <a:sym typeface="Raleway"/>
                </a:endParaRPr>
              </a:p>
            </p:txBody>
          </p:sp>
          <p:sp>
            <p:nvSpPr>
              <p:cNvPr id="754" name="Google Shape;754;g36d26a74b0e_0_318"/>
              <p:cNvSpPr/>
              <p:nvPr/>
            </p:nvSpPr>
            <p:spPr>
              <a:xfrm>
                <a:off x="7725871" y="5097613"/>
                <a:ext cx="435000" cy="435000"/>
              </a:xfrm>
              <a:prstGeom prst="ellipse">
                <a:avLst/>
              </a:prstGeom>
              <a:solidFill>
                <a:srgbClr val="FFFFFF"/>
              </a:solidFill>
              <a:ln>
                <a:noFill/>
              </a:ln>
              <a:effectLst>
                <a:outerShdw blurRad="228600" rotWithShape="0" algn="tl" dir="5400000" dist="50800">
                  <a:srgbClr val="000000">
                    <a:alpha val="51372"/>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s-MX" sz="1450" u="none" cap="none" strike="noStrike">
                    <a:solidFill>
                      <a:srgbClr val="D77832"/>
                    </a:solidFill>
                    <a:latin typeface="Raleway"/>
                    <a:ea typeface="Raleway"/>
                    <a:cs typeface="Raleway"/>
                    <a:sym typeface="Raleway"/>
                  </a:rPr>
                  <a:t>5</a:t>
                </a:r>
                <a:endParaRPr b="1" i="0" sz="1450" u="none" cap="none" strike="noStrike">
                  <a:solidFill>
                    <a:srgbClr val="D77832"/>
                  </a:solidFill>
                  <a:latin typeface="Raleway"/>
                  <a:ea typeface="Raleway"/>
                  <a:cs typeface="Raleway"/>
                  <a:sym typeface="Raleway"/>
                </a:endParaRPr>
              </a:p>
            </p:txBody>
          </p:sp>
          <p:sp>
            <p:nvSpPr>
              <p:cNvPr id="755" name="Google Shape;755;g36d26a74b0e_0_318"/>
              <p:cNvSpPr txBox="1"/>
              <p:nvPr/>
            </p:nvSpPr>
            <p:spPr>
              <a:xfrm>
                <a:off x="8165400" y="5086663"/>
                <a:ext cx="2652000" cy="4569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500"/>
                  <a:buFont typeface="Arial"/>
                  <a:buNone/>
                </a:pPr>
                <a:r>
                  <a:rPr b="1" i="0" lang="es-MX" sz="1450" u="none" cap="none" strike="noStrike">
                    <a:solidFill>
                      <a:srgbClr val="FFFFFF"/>
                    </a:solidFill>
                    <a:latin typeface="Raleway"/>
                    <a:ea typeface="Raleway"/>
                    <a:cs typeface="Raleway"/>
                    <a:sym typeface="Raleway"/>
                  </a:rPr>
                  <a:t>COMMUNICATING </a:t>
                </a:r>
                <a:endParaRPr b="1" i="0" sz="1450" u="none" cap="none" strike="noStrike">
                  <a:solidFill>
                    <a:srgbClr val="FFFFFF"/>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1500"/>
                  <a:buFont typeface="Arial"/>
                  <a:buNone/>
                </a:pPr>
                <a:r>
                  <a:rPr b="1" i="0" lang="es-MX" sz="1450" u="none" cap="none" strike="noStrike">
                    <a:solidFill>
                      <a:srgbClr val="FFFFFF"/>
                    </a:solidFill>
                    <a:latin typeface="Raleway"/>
                    <a:ea typeface="Raleway"/>
                    <a:cs typeface="Raleway"/>
                    <a:sym typeface="Raleway"/>
                  </a:rPr>
                  <a:t>DECISION &amp; FEEDBACK</a:t>
                </a:r>
                <a:endParaRPr b="1" i="0" sz="1450" u="none" cap="none" strike="noStrike">
                  <a:solidFill>
                    <a:srgbClr val="FFFFFF"/>
                  </a:solidFill>
                  <a:latin typeface="Raleway"/>
                  <a:ea typeface="Raleway"/>
                  <a:cs typeface="Raleway"/>
                  <a:sym typeface="Raleway"/>
                </a:endParaRPr>
              </a:p>
            </p:txBody>
          </p:sp>
        </p:grpSp>
        <p:sp>
          <p:nvSpPr>
            <p:cNvPr id="756" name="Google Shape;756;g36d26a74b0e_0_318"/>
            <p:cNvSpPr txBox="1"/>
            <p:nvPr/>
          </p:nvSpPr>
          <p:spPr>
            <a:xfrm>
              <a:off x="8525013" y="2259125"/>
              <a:ext cx="3397500" cy="11997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00"/>
                </a:spcAft>
                <a:buClr>
                  <a:srgbClr val="000000"/>
                </a:buClr>
                <a:buSzPts val="1100"/>
                <a:buFont typeface="Arial"/>
                <a:buNone/>
              </a:pPr>
              <a:r>
                <a:rPr b="0" i="0" lang="es-MX" sz="1450" u="none" cap="none" strike="noStrike">
                  <a:solidFill>
                    <a:srgbClr val="000000"/>
                  </a:solidFill>
                  <a:latin typeface="Raleway"/>
                  <a:ea typeface="Raleway"/>
                  <a:cs typeface="Raleway"/>
                  <a:sym typeface="Raleway"/>
                  <a:extLst>
                    <a:ext uri="http://customooxmlschemas.google.com/">
                      <go:slidesCustomData xmlns:go="http://customooxmlschemas.google.com/" textRoundtripDataId="41"/>
                    </a:ext>
                  </a:extLst>
                </a:rPr>
                <a:t>The company receives a target validation report and a decision </a:t>
              </a:r>
              <a:r>
                <a:rPr b="0" i="0" lang="es-MX" sz="1450" u="none" cap="none" strike="noStrike">
                  <a:solidFill>
                    <a:srgbClr val="000000"/>
                  </a:solidFill>
                  <a:latin typeface="Raleway"/>
                  <a:ea typeface="Raleway"/>
                  <a:cs typeface="Raleway"/>
                  <a:sym typeface="Raleway"/>
                </a:rPr>
                <a:t>letter at the end of the Validation Process</a:t>
              </a:r>
              <a:endParaRPr b="1" i="0" sz="1450" u="none" cap="none" strike="noStrike">
                <a:solidFill>
                  <a:schemeClr val="dk1"/>
                </a:solidFill>
                <a:latin typeface="Raleway"/>
                <a:ea typeface="Raleway"/>
                <a:cs typeface="Raleway"/>
                <a:sym typeface="Raleway"/>
              </a:endParaRPr>
            </a:p>
          </p:txBody>
        </p:sp>
      </p:grpSp>
      <p:grpSp>
        <p:nvGrpSpPr>
          <p:cNvPr id="757" name="Google Shape;757;g36d26a74b0e_0_318"/>
          <p:cNvGrpSpPr/>
          <p:nvPr/>
        </p:nvGrpSpPr>
        <p:grpSpPr>
          <a:xfrm>
            <a:off x="6526688" y="4089531"/>
            <a:ext cx="3240000" cy="1782019"/>
            <a:chOff x="6715725" y="1358131"/>
            <a:chExt cx="3240000" cy="1782019"/>
          </a:xfrm>
        </p:grpSpPr>
        <p:grpSp>
          <p:nvGrpSpPr>
            <p:cNvPr id="758" name="Google Shape;758;g36d26a74b0e_0_318"/>
            <p:cNvGrpSpPr/>
            <p:nvPr/>
          </p:nvGrpSpPr>
          <p:grpSpPr>
            <a:xfrm>
              <a:off x="6715725" y="1358131"/>
              <a:ext cx="3240000" cy="648000"/>
              <a:chOff x="6715728" y="1358131"/>
              <a:chExt cx="3240000" cy="648000"/>
            </a:xfrm>
          </p:grpSpPr>
          <p:sp>
            <p:nvSpPr>
              <p:cNvPr id="759" name="Google Shape;759;g36d26a74b0e_0_318"/>
              <p:cNvSpPr/>
              <p:nvPr/>
            </p:nvSpPr>
            <p:spPr>
              <a:xfrm rot="5400000">
                <a:off x="8011728" y="62131"/>
                <a:ext cx="648000" cy="3240000"/>
              </a:xfrm>
              <a:prstGeom prst="roundRect">
                <a:avLst>
                  <a:gd fmla="val 50000" name="adj"/>
                </a:avLst>
              </a:prstGeom>
              <a:solidFill>
                <a:srgbClr val="CF414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760" name="Google Shape;760;g36d26a74b0e_0_318"/>
              <p:cNvSpPr/>
              <p:nvPr/>
            </p:nvSpPr>
            <p:spPr>
              <a:xfrm>
                <a:off x="6863125" y="1464781"/>
                <a:ext cx="434700" cy="434700"/>
              </a:xfrm>
              <a:prstGeom prst="ellipse">
                <a:avLst/>
              </a:prstGeom>
              <a:solidFill>
                <a:srgbClr val="FFFFFF"/>
              </a:solidFill>
              <a:ln>
                <a:noFill/>
              </a:ln>
              <a:effectLst>
                <a:outerShdw blurRad="228600" rotWithShape="0" algn="tl" dir="5400000" dist="50800">
                  <a:srgbClr val="000000">
                    <a:alpha val="51372"/>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s-MX" sz="1800" u="none" cap="none" strike="noStrike">
                    <a:solidFill>
                      <a:srgbClr val="CF4143"/>
                    </a:solidFill>
                    <a:latin typeface="Raleway"/>
                    <a:ea typeface="Raleway"/>
                    <a:cs typeface="Raleway"/>
                    <a:sym typeface="Raleway"/>
                  </a:rPr>
                  <a:t>4</a:t>
                </a:r>
                <a:endParaRPr b="1" i="0" sz="1800" u="none" cap="none" strike="noStrike">
                  <a:solidFill>
                    <a:srgbClr val="CF4143"/>
                  </a:solidFill>
                  <a:latin typeface="Raleway"/>
                  <a:ea typeface="Raleway"/>
                  <a:cs typeface="Raleway"/>
                  <a:sym typeface="Raleway"/>
                </a:endParaRPr>
              </a:p>
            </p:txBody>
          </p:sp>
          <p:sp>
            <p:nvSpPr>
              <p:cNvPr id="761" name="Google Shape;761;g36d26a74b0e_0_318"/>
              <p:cNvSpPr txBox="1"/>
              <p:nvPr/>
            </p:nvSpPr>
            <p:spPr>
              <a:xfrm>
                <a:off x="7300100" y="1453531"/>
                <a:ext cx="2551500" cy="4572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500"/>
                  <a:buFont typeface="Arial"/>
                  <a:buNone/>
                </a:pPr>
                <a:r>
                  <a:rPr b="1" i="0" lang="es-MX" sz="1700" u="none" cap="none" strike="noStrike">
                    <a:solidFill>
                      <a:srgbClr val="FFFFFF"/>
                    </a:solidFill>
                    <a:latin typeface="Raleway"/>
                    <a:ea typeface="Raleway"/>
                    <a:cs typeface="Raleway"/>
                    <a:sym typeface="Raleway"/>
                  </a:rPr>
                  <a:t>VALIDATION PROCESS</a:t>
                </a:r>
                <a:endParaRPr b="1" i="0" sz="1700" u="none" cap="none" strike="noStrike">
                  <a:solidFill>
                    <a:srgbClr val="FFFFFF"/>
                  </a:solidFill>
                  <a:latin typeface="Raleway"/>
                  <a:ea typeface="Raleway"/>
                  <a:cs typeface="Raleway"/>
                  <a:sym typeface="Raleway"/>
                </a:endParaRPr>
              </a:p>
            </p:txBody>
          </p:sp>
        </p:grpSp>
        <p:sp>
          <p:nvSpPr>
            <p:cNvPr id="762" name="Google Shape;762;g36d26a74b0e_0_318"/>
            <p:cNvSpPr txBox="1"/>
            <p:nvPr/>
          </p:nvSpPr>
          <p:spPr>
            <a:xfrm>
              <a:off x="6715725" y="2029550"/>
              <a:ext cx="3240000" cy="1110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00"/>
                </a:spcAft>
                <a:buClr>
                  <a:srgbClr val="000000"/>
                </a:buClr>
                <a:buSzPts val="1100"/>
                <a:buFont typeface="Arial"/>
                <a:buNone/>
              </a:pPr>
              <a:r>
                <a:rPr b="0" i="0" lang="es-MX" sz="1450" u="none" cap="none" strike="noStrike">
                  <a:solidFill>
                    <a:srgbClr val="000000"/>
                  </a:solidFill>
                  <a:latin typeface="Raleway"/>
                  <a:ea typeface="Raleway"/>
                  <a:cs typeface="Raleway"/>
                  <a:sym typeface="Raleway"/>
                </a:rPr>
                <a:t>Company’s submission and evidence provided is reviewed to evaluate if targets are in compliance with SBTi Standard(s) </a:t>
              </a:r>
              <a:r>
                <a:rPr b="0" i="0" lang="es-MX" sz="1450" u="none" cap="none" strike="noStrike">
                  <a:solidFill>
                    <a:schemeClr val="dk1"/>
                  </a:solidFill>
                  <a:latin typeface="Raleway"/>
                  <a:ea typeface="Raleway"/>
                  <a:cs typeface="Raleway"/>
                  <a:sym typeface="Raleway"/>
                </a:rPr>
                <a:t>within </a:t>
              </a:r>
              <a:r>
                <a:rPr b="0" i="0" lang="es-MX" sz="145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42"/>
                    </a:ext>
                  </a:extLst>
                </a:rPr>
                <a:t>30 business days of the validation start date</a:t>
              </a:r>
              <a:r>
                <a:rPr b="0" i="0" lang="es-MX" sz="1450" u="none" cap="none" strike="noStrike">
                  <a:solidFill>
                    <a:schemeClr val="dk1"/>
                  </a:solidFill>
                  <a:latin typeface="Raleway"/>
                  <a:ea typeface="Raleway"/>
                  <a:cs typeface="Raleway"/>
                  <a:sym typeface="Raleway"/>
                </a:rPr>
                <a:t>, using the </a:t>
              </a:r>
              <a:r>
                <a:rPr b="0" i="0" lang="es-MX" sz="1450" u="sng" cap="none" strike="noStrike">
                  <a:solidFill>
                    <a:schemeClr val="hlink"/>
                  </a:solidFill>
                  <a:latin typeface="Raleway"/>
                  <a:ea typeface="Raleway"/>
                  <a:cs typeface="Raleway"/>
                  <a:sym typeface="Raleway"/>
                  <a:hlinkClick r:id="rId3"/>
                </a:rPr>
                <a:t>validation schedule</a:t>
              </a:r>
              <a:r>
                <a:rPr b="0" i="0" lang="es-MX" sz="1450" u="none" cap="none" strike="noStrike">
                  <a:solidFill>
                    <a:srgbClr val="000000"/>
                  </a:solidFill>
                  <a:latin typeface="Raleway"/>
                  <a:ea typeface="Raleway"/>
                  <a:cs typeface="Raleway"/>
                  <a:sym typeface="Raleway"/>
                </a:rPr>
                <a:t>.</a:t>
              </a:r>
              <a:endParaRPr b="1" i="0" sz="1450" u="none" cap="none" strike="noStrike">
                <a:solidFill>
                  <a:srgbClr val="000000"/>
                </a:solidFill>
                <a:latin typeface="Raleway"/>
                <a:ea typeface="Raleway"/>
                <a:cs typeface="Raleway"/>
                <a:sym typeface="Raleway"/>
              </a:endParaRPr>
            </a:p>
          </p:txBody>
        </p:sp>
      </p:grpSp>
      <p:grpSp>
        <p:nvGrpSpPr>
          <p:cNvPr id="763" name="Google Shape;763;g36d26a74b0e_0_318"/>
          <p:cNvGrpSpPr/>
          <p:nvPr/>
        </p:nvGrpSpPr>
        <p:grpSpPr>
          <a:xfrm>
            <a:off x="4237500" y="1589731"/>
            <a:ext cx="3542100" cy="1944619"/>
            <a:chOff x="4415750" y="1580206"/>
            <a:chExt cx="3542100" cy="1944619"/>
          </a:xfrm>
        </p:grpSpPr>
        <p:grpSp>
          <p:nvGrpSpPr>
            <p:cNvPr id="764" name="Google Shape;764;g36d26a74b0e_0_318"/>
            <p:cNvGrpSpPr/>
            <p:nvPr/>
          </p:nvGrpSpPr>
          <p:grpSpPr>
            <a:xfrm>
              <a:off x="4476800" y="1580206"/>
              <a:ext cx="3420000" cy="648000"/>
              <a:chOff x="6178725" y="1358119"/>
              <a:chExt cx="3420000" cy="648000"/>
            </a:xfrm>
          </p:grpSpPr>
          <p:sp>
            <p:nvSpPr>
              <p:cNvPr id="765" name="Google Shape;765;g36d26a74b0e_0_318"/>
              <p:cNvSpPr/>
              <p:nvPr/>
            </p:nvSpPr>
            <p:spPr>
              <a:xfrm rot="5400000">
                <a:off x="7564725" y="-27881"/>
                <a:ext cx="648000" cy="3420000"/>
              </a:xfrm>
              <a:prstGeom prst="roundRect">
                <a:avLst>
                  <a:gd fmla="val 50000" name="adj"/>
                </a:avLst>
              </a:prstGeom>
              <a:solidFill>
                <a:srgbClr val="5A236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766" name="Google Shape;766;g36d26a74b0e_0_318"/>
              <p:cNvSpPr/>
              <p:nvPr/>
            </p:nvSpPr>
            <p:spPr>
              <a:xfrm>
                <a:off x="6348058" y="1464619"/>
                <a:ext cx="435000" cy="435000"/>
              </a:xfrm>
              <a:prstGeom prst="ellipse">
                <a:avLst/>
              </a:prstGeom>
              <a:solidFill>
                <a:srgbClr val="FFFFFF"/>
              </a:solidFill>
              <a:ln>
                <a:noFill/>
              </a:ln>
              <a:effectLst>
                <a:outerShdw blurRad="228600" rotWithShape="0" algn="tl" dir="5400000" dist="50800">
                  <a:srgbClr val="000000">
                    <a:alpha val="51372"/>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s-MX" sz="1800" u="none" cap="none" strike="noStrike">
                    <a:solidFill>
                      <a:srgbClr val="551561"/>
                    </a:solidFill>
                    <a:latin typeface="Raleway"/>
                    <a:ea typeface="Raleway"/>
                    <a:cs typeface="Raleway"/>
                    <a:sym typeface="Raleway"/>
                  </a:rPr>
                  <a:t>3</a:t>
                </a:r>
                <a:endParaRPr b="1" i="0" sz="1800" u="none" cap="none" strike="noStrike">
                  <a:solidFill>
                    <a:srgbClr val="551561"/>
                  </a:solidFill>
                  <a:latin typeface="Raleway"/>
                  <a:ea typeface="Raleway"/>
                  <a:cs typeface="Raleway"/>
                  <a:sym typeface="Raleway"/>
                </a:endParaRPr>
              </a:p>
            </p:txBody>
          </p:sp>
          <p:sp>
            <p:nvSpPr>
              <p:cNvPr id="767" name="Google Shape;767;g36d26a74b0e_0_318"/>
              <p:cNvSpPr txBox="1"/>
              <p:nvPr/>
            </p:nvSpPr>
            <p:spPr>
              <a:xfrm>
                <a:off x="6783050" y="1453513"/>
                <a:ext cx="2670300" cy="4572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500"/>
                  <a:buFont typeface="Arial"/>
                  <a:buNone/>
                </a:pPr>
                <a:r>
                  <a:rPr b="1" i="0" lang="es-MX" sz="1800" u="none" cap="none" strike="noStrike">
                    <a:solidFill>
                      <a:srgbClr val="FFFFFF"/>
                    </a:solidFill>
                    <a:latin typeface="Raleway"/>
                    <a:ea typeface="Raleway"/>
                    <a:cs typeface="Raleway"/>
                    <a:sym typeface="Raleway"/>
                  </a:rPr>
                  <a:t>DATA SUBMISSION</a:t>
                </a:r>
                <a:endParaRPr b="1" i="0" sz="1800" u="none" cap="none" strike="noStrike">
                  <a:solidFill>
                    <a:srgbClr val="FFFFFF"/>
                  </a:solidFill>
                  <a:latin typeface="Raleway"/>
                  <a:ea typeface="Raleway"/>
                  <a:cs typeface="Raleway"/>
                  <a:sym typeface="Raleway"/>
                </a:endParaRPr>
              </a:p>
            </p:txBody>
          </p:sp>
        </p:grpSp>
        <p:sp>
          <p:nvSpPr>
            <p:cNvPr id="768" name="Google Shape;768;g36d26a74b0e_0_318"/>
            <p:cNvSpPr txBox="1"/>
            <p:nvPr/>
          </p:nvSpPr>
          <p:spPr>
            <a:xfrm>
              <a:off x="4415750" y="2228225"/>
              <a:ext cx="3542100" cy="1296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600"/>
                <a:buFont typeface="Arial"/>
                <a:buNone/>
              </a:pPr>
              <a:r>
                <a:rPr b="0" i="0" lang="es-MX" sz="1450" u="none" cap="none" strike="noStrike">
                  <a:solidFill>
                    <a:schemeClr val="dk1"/>
                  </a:solidFill>
                  <a:latin typeface="Raleway"/>
                  <a:ea typeface="Raleway"/>
                  <a:cs typeface="Raleway"/>
                  <a:sym typeface="Raleway"/>
                </a:rPr>
                <a:t>Upload any sector tools into the Validation Portal. Provide details for invoicing and sign the contract via DocuSign before submitting </a:t>
              </a:r>
              <a:r>
                <a:rPr b="0" i="0" lang="es-MX" sz="145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43"/>
                    </a:ext>
                  </a:extLst>
                </a:rPr>
                <a:t>to SBTi Services</a:t>
              </a:r>
              <a:r>
                <a:rPr b="0" i="0" lang="es-MX" sz="1450" u="none" cap="none" strike="noStrike">
                  <a:solidFill>
                    <a:schemeClr val="dk1"/>
                  </a:solidFill>
                  <a:latin typeface="Raleway"/>
                  <a:ea typeface="Raleway"/>
                  <a:cs typeface="Raleway"/>
                  <a:sym typeface="Raleway"/>
                </a:rPr>
                <a:t> </a:t>
              </a:r>
              <a:endParaRPr b="0" i="0" sz="1450" u="none" cap="none" strike="noStrike">
                <a:solidFill>
                  <a:schemeClr val="dk1"/>
                </a:solidFill>
                <a:latin typeface="Raleway"/>
                <a:ea typeface="Raleway"/>
                <a:cs typeface="Raleway"/>
                <a:sym typeface="Raleway"/>
              </a:endParaRPr>
            </a:p>
          </p:txBody>
        </p:sp>
      </p:grpSp>
      <p:grpSp>
        <p:nvGrpSpPr>
          <p:cNvPr id="769" name="Google Shape;769;g36d26a74b0e_0_318"/>
          <p:cNvGrpSpPr/>
          <p:nvPr/>
        </p:nvGrpSpPr>
        <p:grpSpPr>
          <a:xfrm>
            <a:off x="2261325" y="4089531"/>
            <a:ext cx="3240012" cy="1982144"/>
            <a:chOff x="2088050" y="1358119"/>
            <a:chExt cx="3240012" cy="1982144"/>
          </a:xfrm>
        </p:grpSpPr>
        <p:sp>
          <p:nvSpPr>
            <p:cNvPr id="770" name="Google Shape;770;g36d26a74b0e_0_318"/>
            <p:cNvSpPr txBox="1"/>
            <p:nvPr/>
          </p:nvSpPr>
          <p:spPr>
            <a:xfrm>
              <a:off x="2088050" y="2029563"/>
              <a:ext cx="3240000" cy="13107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600"/>
                <a:buFont typeface="Arial"/>
                <a:buNone/>
              </a:pPr>
              <a:r>
                <a:rPr b="0" i="0" lang="es-MX" sz="1450" u="none" cap="none" strike="noStrike">
                  <a:solidFill>
                    <a:schemeClr val="dk1"/>
                  </a:solidFill>
                  <a:latin typeface="Raleway"/>
                  <a:ea typeface="Raleway"/>
                  <a:cs typeface="Raleway"/>
                  <a:sym typeface="Raleway"/>
                </a:rPr>
                <a:t>S</a:t>
              </a:r>
              <a:r>
                <a:rPr b="0" i="0" lang="es-MX" sz="145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44"/>
                    </a:ext>
                  </a:extLst>
                </a:rPr>
                <a:t>elect the relevant </a:t>
              </a:r>
              <a:r>
                <a:rPr b="0" i="0" lang="es-MX" sz="1450" u="sng" cap="none" strike="noStrike">
                  <a:solidFill>
                    <a:schemeClr val="hlink"/>
                  </a:solidFill>
                  <a:latin typeface="Raleway"/>
                  <a:ea typeface="Raleway"/>
                  <a:cs typeface="Raleway"/>
                  <a:sym typeface="Raleway"/>
                  <a:hlinkClick r:id="rId4"/>
                  <a:extLst>
                    <a:ext uri="http://customooxmlschemas.google.com/">
                      <go:slidesCustomData xmlns:go="http://customooxmlschemas.google.com/" textRoundtripDataId="45"/>
                    </a:ext>
                  </a:extLst>
                </a:rPr>
                <a:t>validation </a:t>
              </a:r>
              <a:r>
                <a:rPr b="0" i="0" lang="es-MX" sz="1450" u="sng" cap="none" strike="noStrike">
                  <a:solidFill>
                    <a:schemeClr val="hlink"/>
                  </a:solidFill>
                  <a:latin typeface="Raleway"/>
                  <a:ea typeface="Raleway"/>
                  <a:cs typeface="Raleway"/>
                  <a:sym typeface="Raleway"/>
                  <a:hlinkClick r:id="rId5"/>
                  <a:extLst>
                    <a:ext uri="http://customooxmlschemas.google.com/">
                      <go:slidesCustomData xmlns:go="http://customooxmlschemas.google.com/" textRoundtripDataId="46"/>
                    </a:ext>
                  </a:extLst>
                </a:rPr>
                <a:t>services</a:t>
              </a:r>
              <a:r>
                <a:rPr b="0" i="0" lang="es-MX" sz="145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47"/>
                    </a:ext>
                  </a:extLst>
                </a:rPr>
                <a:t>, prepare your submission forms. The Validation Portal checks data entered against core criteria and displays error and information messages to guide your submission </a:t>
              </a:r>
              <a:endParaRPr b="0" i="0" sz="1450" u="none" cap="none" strike="noStrike">
                <a:solidFill>
                  <a:srgbClr val="000000"/>
                </a:solidFill>
                <a:latin typeface="Raleway"/>
                <a:ea typeface="Raleway"/>
                <a:cs typeface="Raleway"/>
                <a:sym typeface="Raleway"/>
              </a:endParaRPr>
            </a:p>
          </p:txBody>
        </p:sp>
        <p:grpSp>
          <p:nvGrpSpPr>
            <p:cNvPr id="771" name="Google Shape;771;g36d26a74b0e_0_318"/>
            <p:cNvGrpSpPr/>
            <p:nvPr/>
          </p:nvGrpSpPr>
          <p:grpSpPr>
            <a:xfrm>
              <a:off x="2088062" y="1358119"/>
              <a:ext cx="3240000" cy="648000"/>
              <a:chOff x="2088062" y="1358119"/>
              <a:chExt cx="3240000" cy="648000"/>
            </a:xfrm>
          </p:grpSpPr>
          <p:sp>
            <p:nvSpPr>
              <p:cNvPr id="772" name="Google Shape;772;g36d26a74b0e_0_318"/>
              <p:cNvSpPr/>
              <p:nvPr/>
            </p:nvSpPr>
            <p:spPr>
              <a:xfrm rot="5400000">
                <a:off x="3384062" y="62119"/>
                <a:ext cx="648000" cy="3240000"/>
              </a:xfrm>
              <a:prstGeom prst="roundRect">
                <a:avLst>
                  <a:gd fmla="val 50000" name="adj"/>
                </a:avLst>
              </a:prstGeom>
              <a:solidFill>
                <a:srgbClr val="354EA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773" name="Google Shape;773;g36d26a74b0e_0_318"/>
              <p:cNvSpPr txBox="1"/>
              <p:nvPr/>
            </p:nvSpPr>
            <p:spPr>
              <a:xfrm>
                <a:off x="2649150" y="1453519"/>
                <a:ext cx="2481600" cy="4572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500"/>
                  <a:buFont typeface="Arial"/>
                  <a:buNone/>
                </a:pPr>
                <a:r>
                  <a:rPr b="1" i="0" lang="es-MX" sz="1800" u="none" cap="none" strike="noStrike">
                    <a:solidFill>
                      <a:srgbClr val="FFFFFF"/>
                    </a:solidFill>
                    <a:latin typeface="Raleway"/>
                    <a:ea typeface="Raleway"/>
                    <a:cs typeface="Raleway"/>
                    <a:sym typeface="Raleway"/>
                  </a:rPr>
                  <a:t>SUBMISSION FORM</a:t>
                </a:r>
                <a:endParaRPr b="1" i="0" sz="1800" u="none" cap="none" strike="noStrike">
                  <a:solidFill>
                    <a:srgbClr val="FFFFFF"/>
                  </a:solidFill>
                  <a:latin typeface="Raleway"/>
                  <a:ea typeface="Raleway"/>
                  <a:cs typeface="Raleway"/>
                  <a:sym typeface="Raleway"/>
                </a:endParaRPr>
              </a:p>
            </p:txBody>
          </p:sp>
          <p:sp>
            <p:nvSpPr>
              <p:cNvPr id="774" name="Google Shape;774;g36d26a74b0e_0_318"/>
              <p:cNvSpPr/>
              <p:nvPr/>
            </p:nvSpPr>
            <p:spPr>
              <a:xfrm>
                <a:off x="2232575" y="1464919"/>
                <a:ext cx="435000" cy="434400"/>
              </a:xfrm>
              <a:prstGeom prst="ellipse">
                <a:avLst/>
              </a:prstGeom>
              <a:solidFill>
                <a:srgbClr val="FFFFFF"/>
              </a:solidFill>
              <a:ln>
                <a:noFill/>
              </a:ln>
              <a:effectLst>
                <a:outerShdw blurRad="228600" rotWithShape="0" algn="tl" dir="5400000" dist="50800">
                  <a:srgbClr val="000000">
                    <a:alpha val="51372"/>
                  </a:srgbClr>
                </a:outerShdw>
              </a:effectLst>
            </p:spPr>
            <p:txBody>
              <a:bodyPr anchorCtr="0" anchor="ctr" bIns="121900" lIns="121900" spcFirstLastPara="1" rIns="90575"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s-MX" sz="1800" u="none" cap="none" strike="noStrike">
                    <a:solidFill>
                      <a:srgbClr val="344EA1"/>
                    </a:solidFill>
                    <a:latin typeface="Raleway"/>
                    <a:ea typeface="Raleway"/>
                    <a:cs typeface="Raleway"/>
                    <a:sym typeface="Raleway"/>
                  </a:rPr>
                  <a:t>2</a:t>
                </a:r>
                <a:endParaRPr b="1" i="0" sz="1800" u="none" cap="none" strike="noStrike">
                  <a:solidFill>
                    <a:srgbClr val="344EA1"/>
                  </a:solidFill>
                  <a:latin typeface="Raleway"/>
                  <a:ea typeface="Raleway"/>
                  <a:cs typeface="Raleway"/>
                  <a:sym typeface="Raleway"/>
                </a:endParaRPr>
              </a:p>
            </p:txBody>
          </p:sp>
        </p:grpSp>
      </p:grpSp>
      <p:grpSp>
        <p:nvGrpSpPr>
          <p:cNvPr id="775" name="Google Shape;775;g36d26a74b0e_0_318"/>
          <p:cNvGrpSpPr/>
          <p:nvPr/>
        </p:nvGrpSpPr>
        <p:grpSpPr>
          <a:xfrm>
            <a:off x="425193" y="1589719"/>
            <a:ext cx="3240007" cy="2038906"/>
            <a:chOff x="348993" y="1665919"/>
            <a:chExt cx="3240007" cy="2038906"/>
          </a:xfrm>
        </p:grpSpPr>
        <p:grpSp>
          <p:nvGrpSpPr>
            <p:cNvPr id="776" name="Google Shape;776;g36d26a74b0e_0_318"/>
            <p:cNvGrpSpPr/>
            <p:nvPr/>
          </p:nvGrpSpPr>
          <p:grpSpPr>
            <a:xfrm>
              <a:off x="348993" y="1665919"/>
              <a:ext cx="3240000" cy="648300"/>
              <a:chOff x="149123" y="3591988"/>
              <a:chExt cx="3240000" cy="648300"/>
            </a:xfrm>
          </p:grpSpPr>
          <p:sp>
            <p:nvSpPr>
              <p:cNvPr id="777" name="Google Shape;777;g36d26a74b0e_0_318"/>
              <p:cNvSpPr/>
              <p:nvPr/>
            </p:nvSpPr>
            <p:spPr>
              <a:xfrm rot="5400000">
                <a:off x="1444973" y="2296138"/>
                <a:ext cx="648300" cy="3240000"/>
              </a:xfrm>
              <a:prstGeom prst="roundRect">
                <a:avLst>
                  <a:gd fmla="val 50000" name="adj"/>
                </a:avLst>
              </a:prstGeom>
              <a:solidFill>
                <a:srgbClr val="0F284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778" name="Google Shape;778;g36d26a74b0e_0_318"/>
              <p:cNvSpPr/>
              <p:nvPr/>
            </p:nvSpPr>
            <p:spPr>
              <a:xfrm>
                <a:off x="290845" y="3698638"/>
                <a:ext cx="435000" cy="435000"/>
              </a:xfrm>
              <a:prstGeom prst="ellipse">
                <a:avLst/>
              </a:prstGeom>
              <a:solidFill>
                <a:srgbClr val="FFFFFF"/>
              </a:solidFill>
              <a:ln>
                <a:noFill/>
              </a:ln>
              <a:effectLst>
                <a:outerShdw blurRad="228600" rotWithShape="0" algn="tl" dir="5400000" dist="50800">
                  <a:srgbClr val="000000">
                    <a:alpha val="51372"/>
                  </a:srgbClr>
                </a:outerShdw>
              </a:effectLst>
            </p:spPr>
            <p:txBody>
              <a:bodyPr anchorCtr="0" anchor="ctr" bIns="121900" lIns="900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s-MX" sz="1800" u="none" cap="none" strike="noStrike">
                    <a:solidFill>
                      <a:srgbClr val="333132"/>
                    </a:solidFill>
                    <a:latin typeface="Raleway"/>
                    <a:ea typeface="Raleway"/>
                    <a:cs typeface="Raleway"/>
                    <a:sym typeface="Raleway"/>
                  </a:rPr>
                  <a:t>1</a:t>
                </a:r>
                <a:endParaRPr b="1" i="0" sz="1800" u="none" cap="none" strike="noStrike">
                  <a:solidFill>
                    <a:srgbClr val="333132"/>
                  </a:solidFill>
                  <a:latin typeface="Raleway"/>
                  <a:ea typeface="Raleway"/>
                  <a:cs typeface="Raleway"/>
                  <a:sym typeface="Raleway"/>
                </a:endParaRPr>
              </a:p>
            </p:txBody>
          </p:sp>
          <p:sp>
            <p:nvSpPr>
              <p:cNvPr id="779" name="Google Shape;779;g36d26a74b0e_0_318"/>
              <p:cNvSpPr txBox="1"/>
              <p:nvPr/>
            </p:nvSpPr>
            <p:spPr>
              <a:xfrm>
                <a:off x="745025" y="3687538"/>
                <a:ext cx="2551500" cy="4572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1500"/>
                  <a:buFont typeface="Arial"/>
                  <a:buNone/>
                </a:pPr>
                <a:r>
                  <a:rPr b="1" i="0" lang="es-MX" sz="1800" u="none" cap="none" strike="noStrike">
                    <a:solidFill>
                      <a:srgbClr val="FFFFFF"/>
                    </a:solidFill>
                    <a:latin typeface="Raleway"/>
                    <a:ea typeface="Raleway"/>
                    <a:cs typeface="Raleway"/>
                    <a:sym typeface="Raleway"/>
                  </a:rPr>
                  <a:t>REGISTRATION</a:t>
                </a:r>
                <a:endParaRPr b="1" i="0" sz="1800" u="none" cap="none" strike="noStrike">
                  <a:solidFill>
                    <a:srgbClr val="FFFFFF"/>
                  </a:solidFill>
                  <a:latin typeface="Raleway"/>
                  <a:ea typeface="Raleway"/>
                  <a:cs typeface="Raleway"/>
                  <a:sym typeface="Raleway"/>
                </a:endParaRPr>
              </a:p>
            </p:txBody>
          </p:sp>
        </p:grpSp>
        <p:sp>
          <p:nvSpPr>
            <p:cNvPr id="780" name="Google Shape;780;g36d26a74b0e_0_318"/>
            <p:cNvSpPr txBox="1"/>
            <p:nvPr/>
          </p:nvSpPr>
          <p:spPr>
            <a:xfrm>
              <a:off x="349000" y="2311325"/>
              <a:ext cx="3240000" cy="13935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600"/>
                <a:buFont typeface="Arial"/>
                <a:buNone/>
              </a:pPr>
              <a:r>
                <a:rPr b="0" i="0" lang="es-MX" sz="1450" u="none" cap="none" strike="noStrike">
                  <a:solidFill>
                    <a:schemeClr val="dk1"/>
                  </a:solidFill>
                  <a:latin typeface="Raleway"/>
                  <a:ea typeface="Raleway"/>
                  <a:cs typeface="Raleway"/>
                  <a:sym typeface="Raleway"/>
                </a:rPr>
                <a:t>Before submitting a commitment or target for validation, companies must register on the Validation Portal to confirm eligibility, organization type and pricing tier. </a:t>
              </a:r>
              <a:endParaRPr b="0" i="0" sz="1450" u="none" cap="none" strike="noStrike">
                <a:solidFill>
                  <a:srgbClr val="000000"/>
                </a:solidFill>
                <a:latin typeface="Raleway"/>
                <a:ea typeface="Raleway"/>
                <a:cs typeface="Raleway"/>
                <a:sym typeface="Raleway"/>
              </a:endParaRPr>
            </a:p>
          </p:txBody>
        </p:sp>
      </p:grpSp>
      <p:sp>
        <p:nvSpPr>
          <p:cNvPr id="781" name="Google Shape;781;g36d26a74b0e_0_318"/>
          <p:cNvSpPr txBox="1"/>
          <p:nvPr/>
        </p:nvSpPr>
        <p:spPr>
          <a:xfrm>
            <a:off x="483800" y="833975"/>
            <a:ext cx="45513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Updated June 2025</a:t>
            </a:r>
            <a:endParaRPr b="0" i="0" sz="1900" u="none" cap="none" strike="noStrike">
              <a:solidFill>
                <a:srgbClr val="333132"/>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A4A"/>
        </a:solidFill>
      </p:bgPr>
    </p:bg>
    <p:spTree>
      <p:nvGrpSpPr>
        <p:cNvPr id="191" name="Shape 191"/>
        <p:cNvGrpSpPr/>
        <p:nvPr/>
      </p:nvGrpSpPr>
      <p:grpSpPr>
        <a:xfrm>
          <a:off x="0" y="0"/>
          <a:ext cx="0" cy="0"/>
          <a:chOff x="0" y="0"/>
          <a:chExt cx="0" cy="0"/>
        </a:xfrm>
      </p:grpSpPr>
      <p:pic>
        <p:nvPicPr>
          <p:cNvPr id="192" name="Google Shape;192;p19"/>
          <p:cNvPicPr preferRelativeResize="0"/>
          <p:nvPr/>
        </p:nvPicPr>
        <p:blipFill rotWithShape="1">
          <a:blip r:embed="rId3">
            <a:alphaModFix/>
          </a:blip>
          <a:srcRect b="0" l="0" r="0" t="0"/>
          <a:stretch/>
        </p:blipFill>
        <p:spPr>
          <a:xfrm>
            <a:off x="0" y="0"/>
            <a:ext cx="12192000" cy="72000"/>
          </a:xfrm>
          <a:prstGeom prst="rect">
            <a:avLst/>
          </a:prstGeom>
          <a:noFill/>
          <a:ln>
            <a:noFill/>
          </a:ln>
        </p:spPr>
      </p:pic>
      <p:sp>
        <p:nvSpPr>
          <p:cNvPr id="193" name="Google Shape;193;p19"/>
          <p:cNvSpPr txBox="1"/>
          <p:nvPr/>
        </p:nvSpPr>
        <p:spPr>
          <a:xfrm>
            <a:off x="6806775" y="2391000"/>
            <a:ext cx="5067300" cy="2076000"/>
          </a:xfrm>
          <a:prstGeom prst="rect">
            <a:avLst/>
          </a:prstGeom>
          <a:noFill/>
          <a:ln>
            <a:noFill/>
          </a:ln>
        </p:spPr>
        <p:txBody>
          <a:bodyPr anchorCtr="0" anchor="ctr" bIns="45700" lIns="91425" spcFirstLastPara="1" rIns="91425" wrap="square" tIns="45700">
            <a:noAutofit/>
          </a:bodyPr>
          <a:lstStyle/>
          <a:p>
            <a:pPr indent="-360000" lvl="0" marL="360000" marR="0" rtl="0" algn="l">
              <a:lnSpc>
                <a:spcPct val="100000"/>
              </a:lnSpc>
              <a:spcBef>
                <a:spcPts val="0"/>
              </a:spcBef>
              <a:spcAft>
                <a:spcPts val="0"/>
              </a:spcAft>
              <a:buClr>
                <a:srgbClr val="000000"/>
              </a:buClr>
              <a:buSzPts val="4000"/>
              <a:buFont typeface="Arial"/>
              <a:buNone/>
            </a:pPr>
            <a:r>
              <a:rPr b="1" i="0" lang="es-MX" sz="3700" u="none" cap="none" strike="noStrike">
                <a:solidFill>
                  <a:schemeClr val="lt1"/>
                </a:solidFill>
                <a:latin typeface="Raleway"/>
                <a:ea typeface="Raleway"/>
                <a:cs typeface="Raleway"/>
                <a:sym typeface="Raleway"/>
              </a:rPr>
              <a:t>I. INTRODUCTION </a:t>
            </a:r>
            <a:endParaRPr b="1" i="0" sz="3700" u="none" cap="none" strike="noStrike">
              <a:solidFill>
                <a:schemeClr val="lt1"/>
              </a:solidFill>
              <a:latin typeface="Raleway"/>
              <a:ea typeface="Raleway"/>
              <a:cs typeface="Raleway"/>
              <a:sym typeface="Raleway"/>
            </a:endParaRPr>
          </a:p>
          <a:p>
            <a:pPr indent="-360000" lvl="0" marL="360000" marR="0" rtl="0" algn="l">
              <a:lnSpc>
                <a:spcPct val="100000"/>
              </a:lnSpc>
              <a:spcBef>
                <a:spcPts val="0"/>
              </a:spcBef>
              <a:spcAft>
                <a:spcPts val="0"/>
              </a:spcAft>
              <a:buClr>
                <a:srgbClr val="000000"/>
              </a:buClr>
              <a:buSzPts val="4000"/>
              <a:buFont typeface="Arial"/>
              <a:buNone/>
            </a:pPr>
            <a:r>
              <a:rPr b="1" i="0" lang="es-MX" sz="3700" u="none" cap="none" strike="noStrike">
                <a:solidFill>
                  <a:schemeClr val="lt1"/>
                </a:solidFill>
                <a:latin typeface="Raleway"/>
                <a:ea typeface="Raleway"/>
                <a:cs typeface="Raleway"/>
                <a:sym typeface="Raleway"/>
              </a:rPr>
              <a:t>   TO THE SCIENCE BASED TARGETS INITIATIVE </a:t>
            </a:r>
            <a:endParaRPr b="1" i="0" sz="3700" u="none" cap="none" strike="noStrike">
              <a:solidFill>
                <a:srgbClr val="000000"/>
              </a:solidFill>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pic>
        <p:nvPicPr>
          <p:cNvPr id="786" name="Google Shape;786;g31b6d40669a_4_5793" title="circle.png"/>
          <p:cNvPicPr preferRelativeResize="0"/>
          <p:nvPr/>
        </p:nvPicPr>
        <p:blipFill>
          <a:blip r:embed="rId3">
            <a:alphaModFix/>
          </a:blip>
          <a:stretch>
            <a:fillRect/>
          </a:stretch>
        </p:blipFill>
        <p:spPr>
          <a:xfrm>
            <a:off x="232675" y="1933400"/>
            <a:ext cx="2400300" cy="2076450"/>
          </a:xfrm>
          <a:prstGeom prst="rect">
            <a:avLst/>
          </a:prstGeom>
          <a:noFill/>
          <a:ln>
            <a:noFill/>
          </a:ln>
        </p:spPr>
      </p:pic>
      <p:sp>
        <p:nvSpPr>
          <p:cNvPr id="787" name="Google Shape;787;g31b6d40669a_4_5793"/>
          <p:cNvSpPr/>
          <p:nvPr/>
        </p:nvSpPr>
        <p:spPr>
          <a:xfrm>
            <a:off x="-18750" y="4509300"/>
            <a:ext cx="12192000" cy="2348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88" name="Google Shape;788;g31b6d40669a_4_5793"/>
          <p:cNvGraphicFramePr/>
          <p:nvPr/>
        </p:nvGraphicFramePr>
        <p:xfrm>
          <a:off x="380537" y="4664818"/>
          <a:ext cx="3000000" cy="3000000"/>
        </p:xfrm>
        <a:graphic>
          <a:graphicData uri="http://schemas.openxmlformats.org/drawingml/2006/table">
            <a:tbl>
              <a:tblPr>
                <a:noFill/>
                <a:tableStyleId>{F1B63BD0-C18D-4723-B26C-613B3C58FD26}</a:tableStyleId>
              </a:tblPr>
              <a:tblGrid>
                <a:gridCol w="5483875"/>
                <a:gridCol w="5794725"/>
              </a:tblGrid>
              <a:tr h="284100">
                <a:tc>
                  <a:txBody>
                    <a:bodyPr/>
                    <a:lstStyle/>
                    <a:p>
                      <a:pPr indent="0" lvl="0" marL="0" marR="0" rtl="0" algn="ctr">
                        <a:lnSpc>
                          <a:spcPct val="100000"/>
                        </a:lnSpc>
                        <a:spcBef>
                          <a:spcPts val="0"/>
                        </a:spcBef>
                        <a:spcAft>
                          <a:spcPts val="0"/>
                        </a:spcAft>
                        <a:buClr>
                          <a:srgbClr val="000000"/>
                        </a:buClr>
                        <a:buSzPts val="1800"/>
                        <a:buFont typeface="Arial"/>
                        <a:buNone/>
                      </a:pPr>
                      <a:r>
                        <a:rPr b="1" lang="es-MX" sz="1600" u="none" cap="none" strike="noStrike">
                          <a:solidFill>
                            <a:schemeClr val="lt1"/>
                          </a:solidFill>
                          <a:latin typeface="Raleway"/>
                          <a:ea typeface="Raleway"/>
                          <a:cs typeface="Raleway"/>
                          <a:sym typeface="Raleway"/>
                        </a:rPr>
                        <a:t>False Net-Zero Claim</a:t>
                      </a:r>
                      <a:endParaRPr b="1" sz="12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7793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s-MX" sz="1600" u="none" cap="none" strike="noStrike">
                          <a:solidFill>
                            <a:schemeClr val="lt1"/>
                          </a:solidFill>
                          <a:latin typeface="Raleway"/>
                          <a:ea typeface="Raleway"/>
                          <a:cs typeface="Raleway"/>
                          <a:sym typeface="Raleway"/>
                        </a:rPr>
                        <a:t>Accurate Net-Zero Claim</a:t>
                      </a:r>
                      <a:endParaRPr b="1" sz="12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5C266D"/>
                    </a:solidFill>
                  </a:tcPr>
                </a:tc>
              </a:tr>
              <a:tr h="387400">
                <a:tc>
                  <a:txBody>
                    <a:bodyPr/>
                    <a:lstStyle/>
                    <a:p>
                      <a:pPr indent="0" lvl="0" marL="107999" marR="0" rtl="0" algn="l">
                        <a:lnSpc>
                          <a:spcPct val="100000"/>
                        </a:lnSpc>
                        <a:spcBef>
                          <a:spcPts val="0"/>
                        </a:spcBef>
                        <a:spcAft>
                          <a:spcPts val="0"/>
                        </a:spcAft>
                        <a:buClr>
                          <a:srgbClr val="000000"/>
                        </a:buClr>
                        <a:buSzPts val="1400"/>
                        <a:buFont typeface="Arial"/>
                        <a:buNone/>
                      </a:pPr>
                      <a:r>
                        <a:rPr lang="es-MX" sz="1200" u="none" cap="none" strike="noStrike">
                          <a:solidFill>
                            <a:srgbClr val="333132"/>
                          </a:solidFill>
                          <a:latin typeface="Raleway"/>
                          <a:ea typeface="Raleway"/>
                          <a:cs typeface="Raleway"/>
                          <a:sym typeface="Raleway"/>
                        </a:rPr>
                        <a:t>Our company has already achieved net-zero emissions because we offset our entire emissions footprint.</a:t>
                      </a:r>
                      <a:endParaRPr sz="1200" u="none" cap="none" strike="noStrike">
                        <a:solidFill>
                          <a:srgbClr val="333132"/>
                        </a:solidFill>
                        <a:latin typeface="Raleway"/>
                        <a:ea typeface="Raleway"/>
                        <a:cs typeface="Raleway"/>
                        <a:sym typeface="Raleway"/>
                      </a:endParaRPr>
                    </a:p>
                  </a:txBody>
                  <a:tcPr marT="45725" marB="45725" marR="91450" marL="91450" anchor="ctr">
                    <a:lnT cap="flat" cmpd="sng" w="9525">
                      <a:solidFill>
                        <a:schemeClr val="lt1"/>
                      </a:solidFill>
                      <a:prstDash val="solid"/>
                      <a:round/>
                      <a:headEnd len="sm" w="sm" type="none"/>
                      <a:tailEnd len="sm" w="sm" type="none"/>
                    </a:lnT>
                    <a:solidFill>
                      <a:srgbClr val="D77932">
                        <a:alpha val="12156"/>
                      </a:srgbClr>
                    </a:solidFill>
                  </a:tcPr>
                </a:tc>
                <a:tc>
                  <a:txBody>
                    <a:bodyPr/>
                    <a:lstStyle/>
                    <a:p>
                      <a:pPr indent="0" lvl="0" marL="107999" marR="0" rtl="0" algn="l">
                        <a:lnSpc>
                          <a:spcPct val="100000"/>
                        </a:lnSpc>
                        <a:spcBef>
                          <a:spcPts val="0"/>
                        </a:spcBef>
                        <a:spcAft>
                          <a:spcPts val="0"/>
                        </a:spcAft>
                        <a:buClr>
                          <a:schemeClr val="dk1"/>
                        </a:buClr>
                        <a:buSzPts val="1400"/>
                        <a:buFont typeface="Raleway"/>
                        <a:buNone/>
                      </a:pPr>
                      <a:r>
                        <a:rPr lang="es-MX" sz="1200" u="none" cap="none" strike="noStrike">
                          <a:solidFill>
                            <a:srgbClr val="333132"/>
                          </a:solidFill>
                          <a:latin typeface="Raleway"/>
                          <a:ea typeface="Raleway"/>
                          <a:cs typeface="Raleway"/>
                          <a:sym typeface="Raleway"/>
                        </a:rPr>
                        <a:t>In addition to our net-zero emissions targets that promote direct reductions, our company has invested in beyond value chain mitigation. </a:t>
                      </a:r>
                      <a:endParaRPr sz="1200" u="none" cap="none" strike="noStrike">
                        <a:solidFill>
                          <a:srgbClr val="333132"/>
                        </a:solidFill>
                        <a:latin typeface="Raleway"/>
                        <a:ea typeface="Raleway"/>
                        <a:cs typeface="Raleway"/>
                        <a:sym typeface="Raleway"/>
                      </a:endParaRPr>
                    </a:p>
                  </a:txBody>
                  <a:tcPr marT="45725" marB="45725" marR="91450" marL="91450" anchor="ctr">
                    <a:lnT cap="flat" cmpd="sng" w="9525">
                      <a:solidFill>
                        <a:schemeClr val="lt1"/>
                      </a:solidFill>
                      <a:prstDash val="solid"/>
                      <a:round/>
                      <a:headEnd len="sm" w="sm" type="none"/>
                      <a:tailEnd len="sm" w="sm" type="none"/>
                    </a:lnT>
                    <a:solidFill>
                      <a:srgbClr val="5D266D">
                        <a:alpha val="10980"/>
                      </a:srgbClr>
                    </a:solidFill>
                  </a:tcPr>
                </a:tc>
              </a:tr>
              <a:tr h="697300">
                <a:tc>
                  <a:txBody>
                    <a:bodyPr/>
                    <a:lstStyle/>
                    <a:p>
                      <a:pPr indent="0" lvl="0" marL="107999" marR="0" rtl="0" algn="l">
                        <a:lnSpc>
                          <a:spcPct val="100000"/>
                        </a:lnSpc>
                        <a:spcBef>
                          <a:spcPts val="0"/>
                        </a:spcBef>
                        <a:spcAft>
                          <a:spcPts val="0"/>
                        </a:spcAft>
                        <a:buClr>
                          <a:schemeClr val="dk1"/>
                        </a:buClr>
                        <a:buSzPts val="1400"/>
                        <a:buFont typeface="Raleway"/>
                        <a:buNone/>
                      </a:pPr>
                      <a:r>
                        <a:rPr lang="es-MX" sz="1200" u="none" cap="none" strike="noStrike">
                          <a:solidFill>
                            <a:srgbClr val="333132"/>
                          </a:solidFill>
                          <a:latin typeface="Raleway"/>
                          <a:ea typeface="Raleway"/>
                          <a:cs typeface="Raleway"/>
                          <a:sym typeface="Raleway"/>
                        </a:rPr>
                        <a:t>Our company will be net-zero as soon as we reduce emissions 90% across scopes 1 and 2.</a:t>
                      </a:r>
                      <a:endParaRPr sz="1200" u="none" cap="none" strike="noStrike">
                        <a:solidFill>
                          <a:srgbClr val="333132"/>
                        </a:solidFill>
                        <a:latin typeface="Raleway"/>
                        <a:ea typeface="Raleway"/>
                        <a:cs typeface="Raleway"/>
                        <a:sym typeface="Raleway"/>
                      </a:endParaRPr>
                    </a:p>
                  </a:txBody>
                  <a:tcPr marT="45725" marB="45725" marR="91450" marL="91450" anchor="ctr">
                    <a:solidFill>
                      <a:srgbClr val="D77932">
                        <a:alpha val="12156"/>
                      </a:srgbClr>
                    </a:solidFill>
                  </a:tcPr>
                </a:tc>
                <a:tc>
                  <a:txBody>
                    <a:bodyPr/>
                    <a:lstStyle/>
                    <a:p>
                      <a:pPr indent="0" lvl="0" marL="107999" marR="0" rtl="0" algn="l">
                        <a:lnSpc>
                          <a:spcPct val="100000"/>
                        </a:lnSpc>
                        <a:spcBef>
                          <a:spcPts val="0"/>
                        </a:spcBef>
                        <a:spcAft>
                          <a:spcPts val="0"/>
                        </a:spcAft>
                        <a:buClr>
                          <a:schemeClr val="dk1"/>
                        </a:buClr>
                        <a:buSzPts val="1400"/>
                        <a:buFont typeface="Raleway"/>
                        <a:buNone/>
                      </a:pPr>
                      <a:r>
                        <a:rPr lang="es-MX" sz="1200" u="none" cap="none" strike="noStrike">
                          <a:solidFill>
                            <a:srgbClr val="333132"/>
                          </a:solidFill>
                          <a:latin typeface="Raleway"/>
                          <a:ea typeface="Raleway"/>
                          <a:cs typeface="Raleway"/>
                          <a:sym typeface="Raleway"/>
                        </a:rPr>
                        <a:t>Our company will reach net-zero once we’ve directly reduced emissions 90% or more across scope 1, 2, and 3, and permanently neutralized any residual emissions.</a:t>
                      </a:r>
                      <a:endParaRPr sz="1200" u="none" cap="none" strike="noStrike">
                        <a:solidFill>
                          <a:srgbClr val="333132"/>
                        </a:solidFill>
                        <a:latin typeface="Raleway"/>
                        <a:ea typeface="Raleway"/>
                        <a:cs typeface="Raleway"/>
                        <a:sym typeface="Raleway"/>
                      </a:endParaRPr>
                    </a:p>
                  </a:txBody>
                  <a:tcPr marT="45725" marB="45725" marR="91450" marL="91450" anchor="ctr">
                    <a:solidFill>
                      <a:srgbClr val="5D266D">
                        <a:alpha val="10980"/>
                      </a:srgbClr>
                    </a:solidFill>
                  </a:tcPr>
                </a:tc>
              </a:tr>
              <a:tr h="387400">
                <a:tc>
                  <a:txBody>
                    <a:bodyPr/>
                    <a:lstStyle/>
                    <a:p>
                      <a:pPr indent="0" lvl="0" marL="107999" marR="0" rtl="0" algn="l">
                        <a:lnSpc>
                          <a:spcPct val="100000"/>
                        </a:lnSpc>
                        <a:spcBef>
                          <a:spcPts val="0"/>
                        </a:spcBef>
                        <a:spcAft>
                          <a:spcPts val="0"/>
                        </a:spcAft>
                        <a:buClr>
                          <a:schemeClr val="dk1"/>
                        </a:buClr>
                        <a:buSzPts val="1400"/>
                        <a:buFont typeface="Raleway"/>
                        <a:buNone/>
                      </a:pPr>
                      <a:r>
                        <a:rPr lang="es-MX" sz="1200" u="none" cap="none" strike="noStrike">
                          <a:solidFill>
                            <a:srgbClr val="333132"/>
                          </a:solidFill>
                          <a:latin typeface="Raleway"/>
                          <a:ea typeface="Raleway"/>
                          <a:cs typeface="Raleway"/>
                          <a:sym typeface="Raleway"/>
                        </a:rPr>
                        <a:t>Our company has SBTi approved near-term targets for 2030 that are 1.5˚C aligned and therefore we will be net-zero by 2030. </a:t>
                      </a:r>
                      <a:endParaRPr sz="1200" u="none" cap="none" strike="noStrike">
                        <a:solidFill>
                          <a:srgbClr val="333132"/>
                        </a:solidFill>
                        <a:latin typeface="Raleway"/>
                        <a:ea typeface="Raleway"/>
                        <a:cs typeface="Raleway"/>
                        <a:sym typeface="Raleway"/>
                      </a:endParaRPr>
                    </a:p>
                  </a:txBody>
                  <a:tcPr marT="45725" marB="45725" marR="91450" marL="91450" anchor="ctr">
                    <a:solidFill>
                      <a:srgbClr val="D77932">
                        <a:alpha val="12156"/>
                      </a:srgbClr>
                    </a:solidFill>
                  </a:tcPr>
                </a:tc>
                <a:tc>
                  <a:txBody>
                    <a:bodyPr/>
                    <a:lstStyle/>
                    <a:p>
                      <a:pPr indent="0" lvl="0" marL="107999" marR="0" rtl="0" algn="l">
                        <a:lnSpc>
                          <a:spcPct val="100000"/>
                        </a:lnSpc>
                        <a:spcBef>
                          <a:spcPts val="0"/>
                        </a:spcBef>
                        <a:spcAft>
                          <a:spcPts val="0"/>
                        </a:spcAft>
                        <a:buClr>
                          <a:schemeClr val="dk1"/>
                        </a:buClr>
                        <a:buSzPts val="1400"/>
                        <a:buFont typeface="Raleway"/>
                        <a:buNone/>
                      </a:pPr>
                      <a:r>
                        <a:rPr lang="es-MX" sz="1200" u="none" cap="none" strike="noStrike">
                          <a:solidFill>
                            <a:srgbClr val="333132"/>
                          </a:solidFill>
                          <a:latin typeface="Raleway"/>
                          <a:ea typeface="Raleway"/>
                          <a:cs typeface="Raleway"/>
                          <a:sym typeface="Raleway"/>
                        </a:rPr>
                        <a:t>Our company’s targets to halve emissions by 2030 put us on the path to being net-zero by 2050. </a:t>
                      </a:r>
                      <a:endParaRPr sz="1200" u="none" cap="none" strike="noStrike">
                        <a:solidFill>
                          <a:srgbClr val="333132"/>
                        </a:solidFill>
                        <a:latin typeface="Raleway"/>
                        <a:ea typeface="Raleway"/>
                        <a:cs typeface="Raleway"/>
                        <a:sym typeface="Raleway"/>
                      </a:endParaRPr>
                    </a:p>
                  </a:txBody>
                  <a:tcPr marT="45725" marB="45725" marR="91450" marL="91450" anchor="ctr">
                    <a:solidFill>
                      <a:srgbClr val="5D266D">
                        <a:alpha val="10980"/>
                      </a:srgbClr>
                    </a:solidFill>
                  </a:tcPr>
                </a:tc>
              </a:tr>
            </a:tbl>
          </a:graphicData>
        </a:graphic>
      </p:graphicFrame>
      <p:sp>
        <p:nvSpPr>
          <p:cNvPr id="789" name="Google Shape;789;g31b6d40669a_4_5793"/>
          <p:cNvSpPr txBox="1"/>
          <p:nvPr/>
        </p:nvSpPr>
        <p:spPr>
          <a:xfrm>
            <a:off x="3656625" y="1430087"/>
            <a:ext cx="8221200" cy="3020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700"/>
              <a:buFont typeface="Arial"/>
              <a:buNone/>
            </a:pPr>
            <a:r>
              <a:rPr b="1" i="0" lang="es-MX" sz="1500" u="none" cap="none" strike="noStrike">
                <a:solidFill>
                  <a:srgbClr val="333132"/>
                </a:solidFill>
                <a:latin typeface="Raleway"/>
                <a:ea typeface="Raleway"/>
                <a:cs typeface="Raleway"/>
                <a:sym typeface="Raleway"/>
              </a:rPr>
              <a:t>The </a:t>
            </a:r>
            <a:r>
              <a:rPr b="1" i="0" lang="es-MX" sz="1500" u="sng" cap="none" strike="noStrike">
                <a:solidFill>
                  <a:schemeClr val="accent1"/>
                </a:solidFill>
                <a:latin typeface="Raleway"/>
                <a:ea typeface="Raleway"/>
                <a:cs typeface="Raleway"/>
                <a:sym typeface="Raleway"/>
                <a:hlinkClick r:id="rId4">
                  <a:extLst>
                    <a:ext uri="{A12FA001-AC4F-418D-AE19-62706E023703}">
                      <ahyp:hlinkClr val="tx"/>
                    </a:ext>
                  </a:extLst>
                </a:hlinkClick>
              </a:rPr>
              <a:t>SBTi Communications Guidance</a:t>
            </a:r>
            <a:r>
              <a:rPr b="1" i="0" lang="es-MX" sz="1500" u="none" cap="none" strike="noStrike">
                <a:solidFill>
                  <a:srgbClr val="333132"/>
                </a:solidFill>
                <a:latin typeface="Raleway"/>
                <a:ea typeface="Raleway"/>
                <a:cs typeface="Raleway"/>
                <a:sym typeface="Raleway"/>
              </a:rPr>
              <a:t>:</a:t>
            </a:r>
            <a:endParaRPr b="0" i="0" sz="1500" u="none" cap="none" strike="noStrike">
              <a:solidFill>
                <a:srgbClr val="333132"/>
              </a:solidFill>
              <a:latin typeface="Raleway"/>
              <a:ea typeface="Raleway"/>
              <a:cs typeface="Raleway"/>
              <a:sym typeface="Raleway"/>
            </a:endParaRPr>
          </a:p>
          <a:p>
            <a:pPr indent="-273050" lvl="0" marL="285750" marR="0" rtl="0" algn="l">
              <a:lnSpc>
                <a:spcPct val="115000"/>
              </a:lnSpc>
              <a:spcBef>
                <a:spcPts val="600"/>
              </a:spcBef>
              <a:spcAft>
                <a:spcPts val="0"/>
              </a:spcAft>
              <a:buClr>
                <a:srgbClr val="333132"/>
              </a:buClr>
              <a:buSzPts val="1500"/>
              <a:buFont typeface="Arial"/>
              <a:buChar char="●"/>
            </a:pPr>
            <a:r>
              <a:rPr b="0" i="0" lang="es-MX" sz="1500" u="none" cap="none" strike="noStrike">
                <a:solidFill>
                  <a:srgbClr val="333132"/>
                </a:solidFill>
                <a:latin typeface="Raleway"/>
                <a:ea typeface="Raleway"/>
                <a:cs typeface="Raleway"/>
                <a:sym typeface="Raleway"/>
              </a:rPr>
              <a:t>Once approved, companies must communicate their targets. </a:t>
            </a:r>
            <a:endParaRPr b="0" i="0" sz="1500" u="none" cap="none" strike="noStrike">
              <a:solidFill>
                <a:srgbClr val="333132"/>
              </a:solidFill>
              <a:latin typeface="Raleway"/>
              <a:ea typeface="Raleway"/>
              <a:cs typeface="Raleway"/>
              <a:sym typeface="Raleway"/>
            </a:endParaRPr>
          </a:p>
          <a:p>
            <a:pPr indent="-273050" lvl="0" marL="285750" marR="0" rtl="0" algn="l">
              <a:lnSpc>
                <a:spcPct val="115000"/>
              </a:lnSpc>
              <a:spcBef>
                <a:spcPts val="600"/>
              </a:spcBef>
              <a:spcAft>
                <a:spcPts val="0"/>
              </a:spcAft>
              <a:buClr>
                <a:srgbClr val="333132"/>
              </a:buClr>
              <a:buSzPts val="1500"/>
              <a:buFont typeface="Arial"/>
              <a:buChar char="●"/>
            </a:pPr>
            <a:r>
              <a:rPr b="0" i="0" lang="es-MX" sz="1500" u="none" cap="none" strike="noStrike">
                <a:solidFill>
                  <a:srgbClr val="333132"/>
                </a:solidFill>
                <a:latin typeface="Raleway"/>
                <a:ea typeface="Raleway"/>
                <a:cs typeface="Raleway"/>
                <a:sym typeface="Raleway"/>
              </a:rPr>
              <a:t>The SBTi publishes approved targets on </a:t>
            </a:r>
            <a:r>
              <a:rPr b="0" i="0" lang="es-MX" sz="1500" u="sng" cap="none" strike="noStrike">
                <a:solidFill>
                  <a:schemeClr val="hlink"/>
                </a:solidFill>
                <a:latin typeface="Raleway"/>
                <a:ea typeface="Raleway"/>
                <a:cs typeface="Raleway"/>
                <a:sym typeface="Raleway"/>
                <a:hlinkClick r:id="rId5"/>
              </a:rPr>
              <a:t>its website</a:t>
            </a:r>
            <a:r>
              <a:rPr b="0" i="0" lang="es-MX" sz="1500" u="none" cap="none" strike="noStrike">
                <a:solidFill>
                  <a:schemeClr val="dk1"/>
                </a:solidFill>
                <a:latin typeface="Raleway"/>
                <a:ea typeface="Raleway"/>
                <a:cs typeface="Raleway"/>
                <a:sym typeface="Raleway"/>
              </a:rPr>
              <a:t> on a weekly basis, one month after validation. </a:t>
            </a:r>
            <a:endParaRPr b="0" i="0" sz="1500" u="none" cap="none" strike="noStrike">
              <a:solidFill>
                <a:srgbClr val="333132"/>
              </a:solidFill>
              <a:latin typeface="Raleway"/>
              <a:ea typeface="Raleway"/>
              <a:cs typeface="Raleway"/>
              <a:sym typeface="Raleway"/>
            </a:endParaRPr>
          </a:p>
          <a:p>
            <a:pPr indent="-273050" lvl="0" marL="285750" marR="0" rtl="0" algn="l">
              <a:lnSpc>
                <a:spcPct val="115000"/>
              </a:lnSpc>
              <a:spcBef>
                <a:spcPts val="600"/>
              </a:spcBef>
              <a:spcAft>
                <a:spcPts val="0"/>
              </a:spcAft>
              <a:buClr>
                <a:srgbClr val="333132"/>
              </a:buClr>
              <a:buSzPts val="1500"/>
              <a:buFont typeface="Arial"/>
              <a:buChar char="●"/>
            </a:pPr>
            <a:r>
              <a:rPr b="0" i="0" lang="es-MX" sz="1500" u="none" cap="none" strike="noStrike">
                <a:solidFill>
                  <a:srgbClr val="333132"/>
                </a:solidFill>
                <a:latin typeface="Raleway"/>
                <a:ea typeface="Raleway"/>
                <a:cs typeface="Raleway"/>
                <a:sym typeface="Raleway"/>
              </a:rPr>
              <a:t>SBTi communication guidelines: </a:t>
            </a:r>
            <a:endParaRPr b="0" i="0" sz="1500" u="none" cap="none" strike="noStrike">
              <a:solidFill>
                <a:srgbClr val="333132"/>
              </a:solidFill>
              <a:latin typeface="Raleway"/>
              <a:ea typeface="Raleway"/>
              <a:cs typeface="Raleway"/>
              <a:sym typeface="Raleway"/>
            </a:endParaRPr>
          </a:p>
          <a:p>
            <a:pPr indent="-323850" lvl="1" marL="914400" marR="0" rtl="0" algn="l">
              <a:lnSpc>
                <a:spcPct val="115000"/>
              </a:lnSpc>
              <a:spcBef>
                <a:spcPts val="600"/>
              </a:spcBef>
              <a:spcAft>
                <a:spcPts val="0"/>
              </a:spcAft>
              <a:buClr>
                <a:srgbClr val="333132"/>
              </a:buClr>
              <a:buSzPts val="1500"/>
              <a:buFont typeface="Arial"/>
              <a:buChar char="○"/>
            </a:pPr>
            <a:r>
              <a:rPr b="0" i="0" lang="es-MX" sz="1500" u="none" cap="none" strike="noStrike">
                <a:solidFill>
                  <a:srgbClr val="333132"/>
                </a:solidFill>
                <a:latin typeface="Raleway"/>
                <a:ea typeface="Raleway"/>
                <a:cs typeface="Raleway"/>
                <a:sym typeface="Raleway"/>
              </a:rPr>
              <a:t>Support corporates accurately communicate at all stages of their SBTi process.</a:t>
            </a:r>
            <a:endParaRPr b="0" i="0" sz="1500" u="none" cap="none" strike="noStrike">
              <a:solidFill>
                <a:srgbClr val="333132"/>
              </a:solidFill>
              <a:latin typeface="Raleway"/>
              <a:ea typeface="Raleway"/>
              <a:cs typeface="Raleway"/>
              <a:sym typeface="Raleway"/>
            </a:endParaRPr>
          </a:p>
          <a:p>
            <a:pPr indent="-323850" lvl="1" marL="914400" marR="0" rtl="0" algn="l">
              <a:lnSpc>
                <a:spcPct val="115000"/>
              </a:lnSpc>
              <a:spcBef>
                <a:spcPts val="0"/>
              </a:spcBef>
              <a:spcAft>
                <a:spcPts val="0"/>
              </a:spcAft>
              <a:buClr>
                <a:srgbClr val="333132"/>
              </a:buClr>
              <a:buSzPts val="1500"/>
              <a:buFont typeface="Arial"/>
              <a:buChar char="○"/>
            </a:pPr>
            <a:r>
              <a:rPr b="0" i="0" lang="es-MX" sz="1500" u="none" cap="none" strike="noStrike">
                <a:solidFill>
                  <a:srgbClr val="333132"/>
                </a:solidFill>
                <a:latin typeface="Raleway"/>
                <a:ea typeface="Raleway"/>
                <a:cs typeface="Raleway"/>
                <a:sym typeface="Raleway"/>
                <a:extLst>
                  <a:ext uri="http://customooxmlschemas.google.com/">
                    <go:slidesCustomData xmlns:go="http://customooxmlschemas.google.com/" textRoundtripDataId="48"/>
                  </a:ext>
                </a:extLst>
              </a:rPr>
              <a:t>Should be carefully reviewed before booking a slot for validation.</a:t>
            </a:r>
            <a:endParaRPr b="0" i="0" sz="1500" u="none" cap="none" strike="noStrike">
              <a:solidFill>
                <a:srgbClr val="333132"/>
              </a:solidFill>
              <a:latin typeface="Raleway"/>
              <a:ea typeface="Raleway"/>
              <a:cs typeface="Raleway"/>
              <a:sym typeface="Raleway"/>
            </a:endParaRPr>
          </a:p>
          <a:p>
            <a:pPr indent="-323850" lvl="1" marL="914400" marR="0" rtl="0" algn="l">
              <a:lnSpc>
                <a:spcPct val="115000"/>
              </a:lnSpc>
              <a:spcBef>
                <a:spcPts val="0"/>
              </a:spcBef>
              <a:spcAft>
                <a:spcPts val="0"/>
              </a:spcAft>
              <a:buClr>
                <a:srgbClr val="333132"/>
              </a:buClr>
              <a:buSzPts val="1500"/>
              <a:buFont typeface="Arial"/>
              <a:buChar char="○"/>
            </a:pPr>
            <a:r>
              <a:rPr b="0" i="0" lang="es-MX" sz="1500" u="none" cap="none" strike="noStrike">
                <a:solidFill>
                  <a:srgbClr val="333132"/>
                </a:solidFill>
                <a:latin typeface="Raleway"/>
                <a:ea typeface="Raleway"/>
                <a:cs typeface="Raleway"/>
                <a:sym typeface="Raleway"/>
              </a:rPr>
              <a:t>Are particularly useful for companies that have previously made net-zero or carbon neutral claims and are aligning with the SBTi Corporate Net-Zero Standard.</a:t>
            </a:r>
            <a:endParaRPr b="0" i="0" sz="1500" u="none" cap="none" strike="noStrike">
              <a:solidFill>
                <a:srgbClr val="333132"/>
              </a:solidFill>
              <a:latin typeface="Raleway"/>
              <a:ea typeface="Raleway"/>
              <a:cs typeface="Raleway"/>
              <a:sym typeface="Raleway"/>
            </a:endParaRPr>
          </a:p>
        </p:txBody>
      </p:sp>
      <p:pic>
        <p:nvPicPr>
          <p:cNvPr descr="Chevron arrows outline" id="790" name="Google Shape;790;g31b6d40669a_4_5793"/>
          <p:cNvPicPr preferRelativeResize="0"/>
          <p:nvPr/>
        </p:nvPicPr>
        <p:blipFill rotWithShape="1">
          <a:blip r:embed="rId6">
            <a:alphaModFix/>
          </a:blip>
          <a:srcRect b="0" l="0" r="0" t="0"/>
          <a:stretch/>
        </p:blipFill>
        <p:spPr>
          <a:xfrm>
            <a:off x="2666027" y="2608137"/>
            <a:ext cx="705400" cy="705400"/>
          </a:xfrm>
          <a:prstGeom prst="rect">
            <a:avLst/>
          </a:prstGeom>
          <a:noFill/>
          <a:ln>
            <a:noFill/>
          </a:ln>
        </p:spPr>
      </p:pic>
      <p:sp>
        <p:nvSpPr>
          <p:cNvPr id="791" name="Google Shape;791;g31b6d40669a_4_5793"/>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rPr>
              <a:t>HOW TO SET A TARGET</a:t>
            </a:r>
            <a:endParaRPr b="1" i="0" sz="2400" u="none" cap="none" strike="noStrike">
              <a:solidFill>
                <a:srgbClr val="5D266D"/>
              </a:solidFill>
              <a:latin typeface="Raleway"/>
              <a:ea typeface="Raleway"/>
              <a:cs typeface="Raleway"/>
              <a:sym typeface="Raleway"/>
            </a:endParaRPr>
          </a:p>
        </p:txBody>
      </p:sp>
      <p:sp>
        <p:nvSpPr>
          <p:cNvPr id="792" name="Google Shape;792;g31b6d40669a_4_5793"/>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STEP 5: COMMUNICATION GUIDELINES</a:t>
            </a:r>
            <a:endParaRPr b="0" i="0" sz="1900" u="none" cap="none" strike="noStrike">
              <a:solidFill>
                <a:srgbClr val="333132"/>
              </a:solidFill>
              <a:latin typeface="Raleway"/>
              <a:ea typeface="Raleway"/>
              <a:cs typeface="Raleway"/>
              <a:sym typeface="Raleway"/>
            </a:endParaRPr>
          </a:p>
        </p:txBody>
      </p:sp>
      <p:pic>
        <p:nvPicPr>
          <p:cNvPr id="793" name="Google Shape;793;g31b6d40669a_4_5793" title="sbt_communicate_icon.png"/>
          <p:cNvPicPr preferRelativeResize="0"/>
          <p:nvPr/>
        </p:nvPicPr>
        <p:blipFill>
          <a:blip r:embed="rId7">
            <a:alphaModFix/>
          </a:blip>
          <a:stretch>
            <a:fillRect/>
          </a:stretch>
        </p:blipFill>
        <p:spPr>
          <a:xfrm>
            <a:off x="979188" y="2584513"/>
            <a:ext cx="907274" cy="774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pic>
        <p:nvPicPr>
          <p:cNvPr id="798" name="Google Shape;798;p56" title="circle.png"/>
          <p:cNvPicPr preferRelativeResize="0"/>
          <p:nvPr/>
        </p:nvPicPr>
        <p:blipFill>
          <a:blip r:embed="rId3">
            <a:alphaModFix/>
          </a:blip>
          <a:stretch>
            <a:fillRect/>
          </a:stretch>
        </p:blipFill>
        <p:spPr>
          <a:xfrm>
            <a:off x="994675" y="2619200"/>
            <a:ext cx="2400300" cy="2076450"/>
          </a:xfrm>
          <a:prstGeom prst="rect">
            <a:avLst/>
          </a:prstGeom>
          <a:noFill/>
          <a:ln>
            <a:noFill/>
          </a:ln>
        </p:spPr>
      </p:pic>
      <p:sp>
        <p:nvSpPr>
          <p:cNvPr id="799" name="Google Shape;799;p56"/>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400" u="none" cap="none" strike="noStrike">
                <a:solidFill>
                  <a:srgbClr val="5D266D"/>
                </a:solidFill>
                <a:latin typeface="Raleway"/>
                <a:ea typeface="Raleway"/>
                <a:cs typeface="Raleway"/>
                <a:sym typeface="Raleway"/>
              </a:rPr>
              <a:t>HOW TO SET A TARGET</a:t>
            </a:r>
            <a:endParaRPr b="1" i="0" sz="2400" u="none" cap="none" strike="noStrike">
              <a:solidFill>
                <a:srgbClr val="5D266D"/>
              </a:solidFill>
              <a:latin typeface="Raleway"/>
              <a:ea typeface="Raleway"/>
              <a:cs typeface="Raleway"/>
              <a:sym typeface="Raleway"/>
            </a:endParaRPr>
          </a:p>
        </p:txBody>
      </p:sp>
      <p:sp>
        <p:nvSpPr>
          <p:cNvPr id="800" name="Google Shape;800;p56"/>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STEP 6: DISCLOSE</a:t>
            </a:r>
            <a:endParaRPr b="0" i="0" sz="1900" u="none" cap="none" strike="noStrike">
              <a:solidFill>
                <a:srgbClr val="333132"/>
              </a:solidFill>
              <a:latin typeface="Raleway"/>
              <a:ea typeface="Raleway"/>
              <a:cs typeface="Raleway"/>
              <a:sym typeface="Raleway"/>
            </a:endParaRPr>
          </a:p>
        </p:txBody>
      </p:sp>
      <p:sp>
        <p:nvSpPr>
          <p:cNvPr id="801" name="Google Shape;801;p56"/>
          <p:cNvSpPr txBox="1"/>
          <p:nvPr/>
        </p:nvSpPr>
        <p:spPr>
          <a:xfrm>
            <a:off x="5667387" y="1854300"/>
            <a:ext cx="5323500" cy="3966600"/>
          </a:xfrm>
          <a:prstGeom prst="rect">
            <a:avLst/>
          </a:prstGeom>
          <a:noFill/>
          <a:ln>
            <a:noFill/>
          </a:ln>
        </p:spPr>
        <p:txBody>
          <a:bodyPr anchorCtr="0" anchor="t" bIns="91425" lIns="91425" spcFirstLastPara="1" rIns="91425" wrap="square" tIns="91425">
            <a:spAutoFit/>
          </a:bodyPr>
          <a:lstStyle/>
          <a:p>
            <a:pPr indent="-285750" lvl="0" marL="285750" marR="0" rtl="0" algn="l">
              <a:lnSpc>
                <a:spcPct val="115000"/>
              </a:lnSpc>
              <a:spcBef>
                <a:spcPts val="0"/>
              </a:spcBef>
              <a:spcAft>
                <a:spcPts val="0"/>
              </a:spcAft>
              <a:buClr>
                <a:schemeClr val="dk1"/>
              </a:buClr>
              <a:buSzPts val="1800"/>
              <a:buFont typeface="Arial"/>
              <a:buChar char="●"/>
            </a:pPr>
            <a:r>
              <a:rPr b="0" i="0" lang="es-MX" sz="1800" u="none" cap="none" strike="noStrike">
                <a:solidFill>
                  <a:schemeClr val="dk1"/>
                </a:solidFill>
                <a:latin typeface="Raleway"/>
                <a:ea typeface="Raleway"/>
                <a:cs typeface="Raleway"/>
                <a:sym typeface="Raleway"/>
              </a:rPr>
              <a:t>Companies </a:t>
            </a:r>
            <a:r>
              <a:rPr b="1" i="0" lang="es-MX" sz="1800" u="none" cap="none" strike="noStrike">
                <a:solidFill>
                  <a:schemeClr val="dk1"/>
                </a:solidFill>
                <a:latin typeface="Raleway"/>
                <a:ea typeface="Raleway"/>
                <a:cs typeface="Raleway"/>
                <a:sym typeface="Raleway"/>
              </a:rPr>
              <a:t>must</a:t>
            </a:r>
            <a:r>
              <a:rPr b="0" i="0" lang="es-MX" sz="1800" u="none" cap="none" strike="noStrike">
                <a:solidFill>
                  <a:schemeClr val="dk1"/>
                </a:solidFill>
                <a:latin typeface="Raleway"/>
                <a:ea typeface="Raleway"/>
                <a:cs typeface="Raleway"/>
                <a:sym typeface="Raleway"/>
              </a:rPr>
              <a:t> publicly disclose their emissions inventory and progress against their targets on an annual basis.</a:t>
            </a:r>
            <a:endParaRPr b="0" i="0" sz="18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Raleway"/>
              <a:ea typeface="Raleway"/>
              <a:cs typeface="Raleway"/>
              <a:sym typeface="Raleway"/>
            </a:endParaRPr>
          </a:p>
          <a:p>
            <a:pPr indent="-285750" lvl="0" marL="285750" marR="0" rtl="0" algn="l">
              <a:lnSpc>
                <a:spcPct val="115000"/>
              </a:lnSpc>
              <a:spcBef>
                <a:spcPts val="0"/>
              </a:spcBef>
              <a:spcAft>
                <a:spcPts val="0"/>
              </a:spcAft>
              <a:buClr>
                <a:schemeClr val="dk1"/>
              </a:buClr>
              <a:buSzPts val="1800"/>
              <a:buFont typeface="Arial"/>
              <a:buChar char="●"/>
            </a:pPr>
            <a:r>
              <a:rPr b="0" i="0" lang="es-MX" sz="1800" u="none" cap="none" strike="noStrike">
                <a:solidFill>
                  <a:schemeClr val="dk1"/>
                </a:solidFill>
                <a:latin typeface="Raleway"/>
                <a:ea typeface="Raleway"/>
                <a:cs typeface="Raleway"/>
                <a:sym typeface="Raleway"/>
              </a:rPr>
              <a:t>Recommendations include annual reports, sustainability reports, the company’s website, and/or </a:t>
            </a:r>
            <a:r>
              <a:rPr b="0" i="0" lang="es-MX" sz="1800" u="sng" cap="none" strike="noStrike">
                <a:solidFill>
                  <a:schemeClr val="hlink"/>
                </a:solidFill>
                <a:latin typeface="Raleway"/>
                <a:ea typeface="Raleway"/>
                <a:cs typeface="Raleway"/>
                <a:sym typeface="Raleway"/>
                <a:hlinkClick r:id="rId4"/>
              </a:rPr>
              <a:t>disclosure through CDP’s annual questionnaire</a:t>
            </a:r>
            <a:r>
              <a:rPr b="0" i="0" lang="es-MX" sz="1400" u="none" cap="none" strike="noStrike">
                <a:solidFill>
                  <a:schemeClr val="dk1"/>
                </a:solidFill>
                <a:uFill>
                  <a:noFill/>
                </a:uFill>
                <a:latin typeface="Arial"/>
                <a:ea typeface="Arial"/>
                <a:cs typeface="Arial"/>
                <a:sym typeface="Arial"/>
                <a:hlinkClick r:id="rId5">
                  <a:extLst>
                    <a:ext uri="{A12FA001-AC4F-418D-AE19-62706E023703}">
                      <ahyp:hlinkClr val="tx"/>
                    </a:ext>
                  </a:extLst>
                </a:hlinkClick>
              </a:rPr>
              <a:t>.</a:t>
            </a:r>
            <a:endParaRPr b="0" i="0" sz="1800" u="none" cap="none" strike="noStrike">
              <a:solidFill>
                <a:schemeClr val="dk1"/>
              </a:solidFill>
              <a:latin typeface="Raleway"/>
              <a:ea typeface="Raleway"/>
              <a:cs typeface="Raleway"/>
              <a:sym typeface="Raleway"/>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Raleway"/>
              <a:ea typeface="Raleway"/>
              <a:cs typeface="Raleway"/>
              <a:sym typeface="Raleway"/>
            </a:endParaRPr>
          </a:p>
          <a:p>
            <a:pPr indent="-285750" lvl="0" marL="285750" marR="0" rtl="0" algn="l">
              <a:lnSpc>
                <a:spcPct val="115000"/>
              </a:lnSpc>
              <a:spcBef>
                <a:spcPts val="0"/>
              </a:spcBef>
              <a:spcAft>
                <a:spcPts val="0"/>
              </a:spcAft>
              <a:buClr>
                <a:schemeClr val="dk1"/>
              </a:buClr>
              <a:buSzPts val="1800"/>
              <a:buFont typeface="Raleway"/>
              <a:buChar char="●"/>
            </a:pPr>
            <a:r>
              <a:rPr b="0" i="0" lang="es-MX" sz="1800" u="none" cap="none" strike="noStrike">
                <a:solidFill>
                  <a:schemeClr val="dk1"/>
                </a:solidFill>
                <a:latin typeface="Raleway"/>
                <a:ea typeface="Raleway"/>
                <a:cs typeface="Raleway"/>
                <a:sym typeface="Raleway"/>
              </a:rPr>
              <a:t>Reporting guidance can be found in Annex D of the </a:t>
            </a:r>
            <a:r>
              <a:rPr b="0" i="0" lang="es-MX" sz="1800" u="sng" cap="none" strike="noStrike">
                <a:solidFill>
                  <a:schemeClr val="hlink"/>
                </a:solidFill>
                <a:latin typeface="Raleway"/>
                <a:ea typeface="Raleway"/>
                <a:cs typeface="Raleway"/>
                <a:sym typeface="Raleway"/>
                <a:hlinkClick r:id="rId6"/>
              </a:rPr>
              <a:t>SBTi Corporate Net-Zero Standard</a:t>
            </a:r>
            <a:r>
              <a:rPr b="0" i="0" lang="es-MX" sz="1800" u="none" cap="none" strike="noStrike">
                <a:solidFill>
                  <a:srgbClr val="000000"/>
                </a:solidFill>
                <a:latin typeface="Raleway"/>
                <a:ea typeface="Raleway"/>
                <a:cs typeface="Raleway"/>
                <a:sym typeface="Raleway"/>
              </a:rPr>
              <a:t>.</a:t>
            </a:r>
            <a:endParaRPr b="0" i="0" sz="1800" u="none" cap="none" strike="noStrike">
              <a:solidFill>
                <a:schemeClr val="dk1"/>
              </a:solidFill>
              <a:latin typeface="Raleway"/>
              <a:ea typeface="Raleway"/>
              <a:cs typeface="Raleway"/>
              <a:sym typeface="Raleway"/>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Raleway"/>
              <a:ea typeface="Raleway"/>
              <a:cs typeface="Raleway"/>
              <a:sym typeface="Raleway"/>
            </a:endParaRPr>
          </a:p>
        </p:txBody>
      </p:sp>
      <p:pic>
        <p:nvPicPr>
          <p:cNvPr descr="Chevron arrows outline" id="802" name="Google Shape;802;p56"/>
          <p:cNvPicPr preferRelativeResize="0"/>
          <p:nvPr/>
        </p:nvPicPr>
        <p:blipFill rotWithShape="1">
          <a:blip r:embed="rId7">
            <a:alphaModFix/>
          </a:blip>
          <a:srcRect b="0" l="0" r="0" t="0"/>
          <a:stretch/>
        </p:blipFill>
        <p:spPr>
          <a:xfrm>
            <a:off x="4082478" y="3484900"/>
            <a:ext cx="705400" cy="705400"/>
          </a:xfrm>
          <a:prstGeom prst="rect">
            <a:avLst/>
          </a:prstGeom>
          <a:noFill/>
          <a:ln>
            <a:noFill/>
          </a:ln>
        </p:spPr>
      </p:pic>
      <p:sp>
        <p:nvSpPr>
          <p:cNvPr id="803" name="Google Shape;803;p56"/>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pic>
        <p:nvPicPr>
          <p:cNvPr id="804" name="Google Shape;804;p56" title="sbt_dislose_icon.png"/>
          <p:cNvPicPr preferRelativeResize="0"/>
          <p:nvPr/>
        </p:nvPicPr>
        <p:blipFill>
          <a:blip r:embed="rId8">
            <a:alphaModFix/>
          </a:blip>
          <a:stretch>
            <a:fillRect/>
          </a:stretch>
        </p:blipFill>
        <p:spPr>
          <a:xfrm>
            <a:off x="1738225" y="3283012"/>
            <a:ext cx="913200" cy="7488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57"/>
          <p:cNvSpPr txBox="1"/>
          <p:nvPr/>
        </p:nvSpPr>
        <p:spPr>
          <a:xfrm>
            <a:off x="5892375" y="2487000"/>
            <a:ext cx="5842500" cy="188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33132"/>
              </a:buClr>
              <a:buSzPts val="4100"/>
              <a:buFont typeface="Arial"/>
              <a:buNone/>
            </a:pPr>
            <a:r>
              <a:rPr b="1" i="0" lang="es-MX" sz="3600" u="none" cap="none" strike="noStrike">
                <a:solidFill>
                  <a:schemeClr val="dk1"/>
                </a:solidFill>
                <a:latin typeface="Raleway"/>
                <a:ea typeface="Raleway"/>
                <a:cs typeface="Raleway"/>
                <a:sym typeface="Raleway"/>
              </a:rPr>
              <a:t>SME ROUTE:</a:t>
            </a:r>
            <a:br>
              <a:rPr b="1" i="0" lang="es-MX" sz="3600" u="none" cap="none" strike="noStrike">
                <a:solidFill>
                  <a:schemeClr val="dk1"/>
                </a:solidFill>
                <a:latin typeface="Raleway"/>
                <a:ea typeface="Raleway"/>
                <a:cs typeface="Raleway"/>
                <a:sym typeface="Raleway"/>
              </a:rPr>
            </a:br>
            <a:r>
              <a:rPr b="0" i="0" lang="es-MX" sz="3600" u="none" cap="none" strike="noStrike">
                <a:solidFill>
                  <a:schemeClr val="dk1"/>
                </a:solidFill>
                <a:latin typeface="Raleway"/>
                <a:ea typeface="Raleway"/>
                <a:cs typeface="Raleway"/>
                <a:sym typeface="Raleway"/>
              </a:rPr>
              <a:t>SMALL AND MEDIUM- SIZED ENTERPRISES</a:t>
            </a:r>
            <a:endParaRPr b="0" i="0" sz="3600" u="none" cap="none" strike="noStrike">
              <a:solidFill>
                <a:schemeClr val="dk1"/>
              </a:solidFill>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pic>
        <p:nvPicPr>
          <p:cNvPr descr="Shape, circle&#10;&#10;Description automatically generated" id="815" name="Google Shape;815;g31c977dbd7d_0_2585"/>
          <p:cNvPicPr preferRelativeResize="0"/>
          <p:nvPr/>
        </p:nvPicPr>
        <p:blipFill rotWithShape="1">
          <a:blip r:embed="rId3">
            <a:alphaModFix/>
          </a:blip>
          <a:srcRect b="0" l="0" r="0" t="0"/>
          <a:stretch/>
        </p:blipFill>
        <p:spPr>
          <a:xfrm>
            <a:off x="-1462075" y="1009675"/>
            <a:ext cx="6858002" cy="6858002"/>
          </a:xfrm>
          <a:prstGeom prst="rect">
            <a:avLst/>
          </a:prstGeom>
          <a:noFill/>
          <a:ln>
            <a:noFill/>
          </a:ln>
        </p:spPr>
      </p:pic>
      <p:sp>
        <p:nvSpPr>
          <p:cNvPr id="816" name="Google Shape;816;g31c977dbd7d_0_2585"/>
          <p:cNvSpPr txBox="1"/>
          <p:nvPr>
            <p:ph idx="4294967295" type="title"/>
          </p:nvPr>
        </p:nvSpPr>
        <p:spPr>
          <a:xfrm>
            <a:off x="5787225" y="1009675"/>
            <a:ext cx="5725800" cy="788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s-MX" sz="2900">
                <a:solidFill>
                  <a:srgbClr val="5C266D"/>
                </a:solidFill>
                <a:latin typeface="Raleway"/>
                <a:ea typeface="Raleway"/>
                <a:cs typeface="Raleway"/>
                <a:sym typeface="Raleway"/>
              </a:rPr>
              <a:t>TARGET-SETTING </a:t>
            </a:r>
            <a:endParaRPr b="1" sz="2900">
              <a:solidFill>
                <a:srgbClr val="5C266D"/>
              </a:solidFill>
              <a:latin typeface="Raleway"/>
              <a:ea typeface="Raleway"/>
              <a:cs typeface="Raleway"/>
              <a:sym typeface="Raleway"/>
            </a:endParaRPr>
          </a:p>
          <a:p>
            <a:pPr indent="0" lvl="0" marL="0" rtl="0" algn="l">
              <a:lnSpc>
                <a:spcPct val="90000"/>
              </a:lnSpc>
              <a:spcBef>
                <a:spcPts val="0"/>
              </a:spcBef>
              <a:spcAft>
                <a:spcPts val="0"/>
              </a:spcAft>
              <a:buSzPts val="4400"/>
              <a:buNone/>
            </a:pPr>
            <a:r>
              <a:rPr b="1" lang="es-MX" sz="2900">
                <a:solidFill>
                  <a:srgbClr val="5C266D"/>
                </a:solidFill>
                <a:latin typeface="Raleway"/>
                <a:ea typeface="Raleway"/>
                <a:cs typeface="Raleway"/>
                <a:sym typeface="Raleway"/>
              </a:rPr>
              <a:t>ROUTE FOR SMEs</a:t>
            </a:r>
            <a:endParaRPr b="1" sz="2900">
              <a:solidFill>
                <a:srgbClr val="5C266D"/>
              </a:solidFill>
              <a:latin typeface="Raleway"/>
              <a:ea typeface="Raleway"/>
              <a:cs typeface="Raleway"/>
              <a:sym typeface="Raleway"/>
            </a:endParaRPr>
          </a:p>
        </p:txBody>
      </p:sp>
      <p:sp>
        <p:nvSpPr>
          <p:cNvPr id="817" name="Google Shape;817;g31c977dbd7d_0_2585"/>
          <p:cNvSpPr txBox="1"/>
          <p:nvPr>
            <p:ph idx="4294967295" type="body"/>
          </p:nvPr>
        </p:nvSpPr>
        <p:spPr>
          <a:xfrm>
            <a:off x="5787225" y="2085775"/>
            <a:ext cx="5725800" cy="4181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1000"/>
              </a:spcBef>
              <a:spcAft>
                <a:spcPts val="0"/>
              </a:spcAft>
              <a:buSzPts val="2800"/>
              <a:buNone/>
            </a:pPr>
            <a:r>
              <a:rPr lang="es-MX" sz="1800">
                <a:latin typeface="Raleway"/>
                <a:ea typeface="Raleway"/>
                <a:cs typeface="Raleway"/>
                <a:sym typeface="Raleway"/>
              </a:rPr>
              <a:t>The SME route provides SMEs a </a:t>
            </a:r>
            <a:r>
              <a:rPr b="1" lang="es-MX" sz="1800">
                <a:latin typeface="Raleway"/>
                <a:ea typeface="Raleway"/>
                <a:cs typeface="Raleway"/>
                <a:sym typeface="Raleway"/>
              </a:rPr>
              <a:t>streamlined target validation process</a:t>
            </a:r>
            <a:r>
              <a:rPr lang="es-MX" sz="1800">
                <a:latin typeface="Raleway"/>
                <a:ea typeface="Raleway"/>
                <a:cs typeface="Raleway"/>
                <a:sym typeface="Raleway"/>
              </a:rPr>
              <a:t> to set near-term and net-zero science-based targets.</a:t>
            </a:r>
            <a:endParaRPr sz="1800">
              <a:latin typeface="Raleway"/>
              <a:ea typeface="Raleway"/>
              <a:cs typeface="Raleway"/>
              <a:sym typeface="Raleway"/>
            </a:endParaRPr>
          </a:p>
          <a:p>
            <a:pPr indent="0" lvl="0" marL="0" rtl="0" algn="l">
              <a:lnSpc>
                <a:spcPct val="115000"/>
              </a:lnSpc>
              <a:spcBef>
                <a:spcPts val="1000"/>
              </a:spcBef>
              <a:spcAft>
                <a:spcPts val="0"/>
              </a:spcAft>
              <a:buSzPts val="2800"/>
              <a:buNone/>
            </a:pPr>
            <a:r>
              <a:rPr b="1" lang="es-MX" sz="1800">
                <a:latin typeface="Raleway"/>
                <a:ea typeface="Raleway"/>
                <a:cs typeface="Raleway"/>
                <a:sym typeface="Raleway"/>
              </a:rPr>
              <a:t>Main differences from the standard route:</a:t>
            </a:r>
            <a:endParaRPr b="1" sz="1800">
              <a:latin typeface="Raleway"/>
              <a:ea typeface="Raleway"/>
              <a:cs typeface="Raleway"/>
              <a:sym typeface="Raleway"/>
            </a:endParaRPr>
          </a:p>
          <a:p>
            <a:pPr indent="-342900" lvl="0" marL="457200" rtl="0" algn="l">
              <a:lnSpc>
                <a:spcPct val="115000"/>
              </a:lnSpc>
              <a:spcBef>
                <a:spcPts val="1000"/>
              </a:spcBef>
              <a:spcAft>
                <a:spcPts val="0"/>
              </a:spcAft>
              <a:buSzPts val="1800"/>
              <a:buFont typeface="Raleway"/>
              <a:buChar char="●"/>
            </a:pPr>
            <a:r>
              <a:rPr lang="es-MX" sz="1800">
                <a:latin typeface="Raleway"/>
                <a:ea typeface="Raleway"/>
                <a:cs typeface="Raleway"/>
                <a:sym typeface="Raleway"/>
              </a:rPr>
              <a:t>SMEs </a:t>
            </a:r>
            <a:r>
              <a:rPr b="1" lang="es-MX" sz="1800">
                <a:latin typeface="Raleway"/>
                <a:ea typeface="Raleway"/>
                <a:cs typeface="Raleway"/>
                <a:sym typeface="Raleway"/>
              </a:rPr>
              <a:t>skip the commitment step </a:t>
            </a:r>
            <a:r>
              <a:rPr lang="es-MX" sz="1800">
                <a:latin typeface="Raleway"/>
                <a:ea typeface="Raleway"/>
                <a:cs typeface="Raleway"/>
                <a:sym typeface="Raleway"/>
              </a:rPr>
              <a:t>and go straight to submitting targets. </a:t>
            </a:r>
            <a:endParaRPr sz="1800">
              <a:latin typeface="Raleway"/>
              <a:ea typeface="Raleway"/>
              <a:cs typeface="Raleway"/>
              <a:sym typeface="Raleway"/>
            </a:endParaRPr>
          </a:p>
          <a:p>
            <a:pPr indent="-342900" lvl="0" marL="457200" rtl="0" algn="l">
              <a:lnSpc>
                <a:spcPct val="115000"/>
              </a:lnSpc>
              <a:spcBef>
                <a:spcPts val="1000"/>
              </a:spcBef>
              <a:spcAft>
                <a:spcPts val="0"/>
              </a:spcAft>
              <a:buSzPts val="1800"/>
              <a:buFont typeface="Raleway"/>
              <a:buChar char="●"/>
            </a:pPr>
            <a:r>
              <a:rPr lang="es-MX" sz="1800">
                <a:latin typeface="Raleway"/>
                <a:ea typeface="Raleway"/>
                <a:cs typeface="Raleway"/>
                <a:sym typeface="Raleway"/>
              </a:rPr>
              <a:t>When setting near-term targets, SMEs are </a:t>
            </a:r>
            <a:r>
              <a:rPr b="1" lang="es-MX" sz="1800">
                <a:latin typeface="Raleway"/>
                <a:ea typeface="Raleway"/>
                <a:cs typeface="Raleway"/>
                <a:sym typeface="Raleway"/>
              </a:rPr>
              <a:t>not required to set scope 3 targets.</a:t>
            </a:r>
            <a:r>
              <a:rPr lang="es-MX" sz="1800">
                <a:latin typeface="Raleway"/>
                <a:ea typeface="Raleway"/>
                <a:cs typeface="Raleway"/>
                <a:sym typeface="Raleway"/>
              </a:rPr>
              <a:t> They do need to commit to measuring and reducing scope 3 emissions.</a:t>
            </a:r>
            <a:endParaRPr sz="1800">
              <a:latin typeface="Raleway"/>
              <a:ea typeface="Raleway"/>
              <a:cs typeface="Raleway"/>
              <a:sym typeface="Raleway"/>
            </a:endParaRPr>
          </a:p>
          <a:p>
            <a:pPr indent="-342900" lvl="0" marL="457200" rtl="0" algn="l">
              <a:lnSpc>
                <a:spcPct val="115000"/>
              </a:lnSpc>
              <a:spcBef>
                <a:spcPts val="1000"/>
              </a:spcBef>
              <a:spcAft>
                <a:spcPts val="1000"/>
              </a:spcAft>
              <a:buSzPts val="1800"/>
              <a:buFont typeface="Raleway"/>
              <a:buChar char="●"/>
            </a:pPr>
            <a:r>
              <a:rPr lang="es-MX" sz="1800">
                <a:latin typeface="Raleway"/>
                <a:ea typeface="Raleway"/>
                <a:cs typeface="Raleway"/>
                <a:sym typeface="Raleway"/>
              </a:rPr>
              <a:t>SME pay a lower validation fee. </a:t>
            </a:r>
            <a:endParaRPr sz="1800">
              <a:latin typeface="Raleway"/>
              <a:ea typeface="Raleway"/>
              <a:cs typeface="Raleway"/>
              <a:sym typeface="Raleway"/>
            </a:endParaRPr>
          </a:p>
        </p:txBody>
      </p:sp>
      <p:sp>
        <p:nvSpPr>
          <p:cNvPr id="818" name="Google Shape;818;g31c977dbd7d_0_2585"/>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pic>
        <p:nvPicPr>
          <p:cNvPr id="819" name="Google Shape;819;g31c977dbd7d_0_2585" title="SME-scaled.jpeg"/>
          <p:cNvPicPr preferRelativeResize="0"/>
          <p:nvPr/>
        </p:nvPicPr>
        <p:blipFill rotWithShape="1">
          <a:blip r:embed="rId4">
            <a:alphaModFix/>
          </a:blip>
          <a:srcRect b="0" l="0" r="0" t="0"/>
          <a:stretch/>
        </p:blipFill>
        <p:spPr>
          <a:xfrm>
            <a:off x="-1241872" y="1241300"/>
            <a:ext cx="6368700" cy="6398100"/>
          </a:xfrm>
          <a:prstGeom prst="ellipse">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g31ca10211d9_4_1834"/>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2900"/>
              <a:buFont typeface="Arial"/>
              <a:buNone/>
            </a:pPr>
            <a:r>
              <a:rPr b="1" i="0" lang="es-MX" sz="2400" u="none" cap="none" strike="noStrike">
                <a:solidFill>
                  <a:srgbClr val="5D266D"/>
                </a:solidFill>
                <a:latin typeface="Raleway"/>
                <a:ea typeface="Raleway"/>
                <a:cs typeface="Raleway"/>
                <a:sym typeface="Raleway"/>
              </a:rPr>
              <a:t>DETERMINING ELIGIBILITY FOR SME ROUTE</a:t>
            </a:r>
            <a:endParaRPr b="1" i="0" sz="2400" u="none" cap="none" strike="noStrike">
              <a:solidFill>
                <a:srgbClr val="5D266D"/>
              </a:solidFill>
              <a:latin typeface="Raleway"/>
              <a:ea typeface="Raleway"/>
              <a:cs typeface="Raleway"/>
              <a:sym typeface="Raleway"/>
            </a:endParaRPr>
          </a:p>
        </p:txBody>
      </p:sp>
      <p:sp>
        <p:nvSpPr>
          <p:cNvPr id="825" name="Google Shape;825;g31ca10211d9_4_1834"/>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COMPANIES MUST MEET THE FOLLOWING ELIGIBILITY CRITERIA</a:t>
            </a:r>
            <a:endParaRPr b="0" i="0" sz="1900" u="none" cap="none" strike="noStrike">
              <a:solidFill>
                <a:srgbClr val="333132"/>
              </a:solidFill>
              <a:latin typeface="Raleway"/>
              <a:ea typeface="Raleway"/>
              <a:cs typeface="Raleway"/>
              <a:sym typeface="Raleway"/>
            </a:endParaRPr>
          </a:p>
        </p:txBody>
      </p:sp>
      <p:sp>
        <p:nvSpPr>
          <p:cNvPr id="826" name="Google Shape;826;g31ca10211d9_4_1834"/>
          <p:cNvSpPr txBox="1"/>
          <p:nvPr/>
        </p:nvSpPr>
        <p:spPr>
          <a:xfrm>
            <a:off x="484025" y="1598050"/>
            <a:ext cx="5473500" cy="440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Raleway"/>
                <a:ea typeface="Raleway"/>
                <a:cs typeface="Raleway"/>
                <a:sym typeface="Raleway"/>
              </a:rPr>
              <a:t>Companies are </a:t>
            </a:r>
            <a:r>
              <a:rPr b="1" i="0" lang="es-MX" sz="1800" u="none" cap="none" strike="noStrike">
                <a:solidFill>
                  <a:schemeClr val="dk1"/>
                </a:solidFill>
                <a:latin typeface="Raleway"/>
                <a:ea typeface="Raleway"/>
                <a:cs typeface="Raleway"/>
                <a:sym typeface="Raleway"/>
              </a:rPr>
              <a:t>eligible to use the SME route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Raleway"/>
                <a:ea typeface="Raleway"/>
                <a:cs typeface="Raleway"/>
                <a:sym typeface="Raleway"/>
              </a:rPr>
              <a:t>if they:</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Raleway"/>
              <a:ea typeface="Raleway"/>
              <a:cs typeface="Raleway"/>
              <a:sym typeface="Raleway"/>
            </a:endParaRPr>
          </a:p>
          <a:p>
            <a:pPr indent="0" lvl="0" marL="719999" marR="0" rtl="0" algn="l">
              <a:lnSpc>
                <a:spcPct val="115000"/>
              </a:lnSpc>
              <a:spcBef>
                <a:spcPts val="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H</a:t>
            </a:r>
            <a:r>
              <a:rPr b="0" i="0" lang="es-MX" sz="15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49"/>
                  </a:ext>
                </a:extLst>
              </a:rPr>
              <a:t>ave less hen 10,000 tCO</a:t>
            </a:r>
            <a:r>
              <a:rPr b="0" baseline="-25000" i="0" lang="es-MX" sz="15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50"/>
                  </a:ext>
                </a:extLst>
              </a:rPr>
              <a:t>2</a:t>
            </a:r>
            <a:r>
              <a:rPr b="0" i="0" lang="es-MX" sz="15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51"/>
                  </a:ext>
                </a:extLst>
              </a:rPr>
              <a:t>e across scope 1 and location-based scope 2 emissions.</a:t>
            </a:r>
            <a:endParaRPr b="0" i="0" sz="1500" u="none" cap="none" strike="noStrike">
              <a:solidFill>
                <a:schemeClr val="dk1"/>
              </a:solidFill>
              <a:latin typeface="Raleway"/>
              <a:ea typeface="Raleway"/>
              <a:cs typeface="Raleway"/>
              <a:sym typeface="Raleway"/>
            </a:endParaRPr>
          </a:p>
          <a:p>
            <a:pPr indent="0" lvl="0" marL="719999" marR="0" rtl="0" algn="l">
              <a:lnSpc>
                <a:spcPct val="115000"/>
              </a:lnSpc>
              <a:spcBef>
                <a:spcPts val="200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Are </a:t>
            </a:r>
            <a:r>
              <a:rPr b="0" i="0" lang="es-MX" sz="1500" u="sng" cap="none" strike="noStrike">
                <a:solidFill>
                  <a:schemeClr val="dk1"/>
                </a:solidFill>
                <a:latin typeface="Raleway"/>
                <a:ea typeface="Raleway"/>
                <a:cs typeface="Raleway"/>
                <a:sym typeface="Raleway"/>
              </a:rPr>
              <a:t>not</a:t>
            </a:r>
            <a:r>
              <a:rPr b="0" i="0" lang="es-MX" sz="1500" u="none" cap="none" strike="noStrike">
                <a:solidFill>
                  <a:schemeClr val="dk1"/>
                </a:solidFill>
                <a:latin typeface="Raleway"/>
                <a:ea typeface="Raleway"/>
                <a:cs typeface="Raleway"/>
                <a:sym typeface="Raleway"/>
              </a:rPr>
              <a:t> classified in the Financial Institution or       Oil &amp; Gas (O&amp;G) Sector.</a:t>
            </a:r>
            <a:endParaRPr b="0" i="0" sz="1500" u="none" cap="none" strike="noStrike">
              <a:solidFill>
                <a:schemeClr val="dk1"/>
              </a:solidFill>
              <a:latin typeface="Raleway"/>
              <a:ea typeface="Raleway"/>
              <a:cs typeface="Raleway"/>
              <a:sym typeface="Raleway"/>
            </a:endParaRPr>
          </a:p>
          <a:p>
            <a:pPr indent="0" lvl="0" marL="719999" marR="0" rtl="0" algn="l">
              <a:lnSpc>
                <a:spcPct val="115000"/>
              </a:lnSpc>
              <a:spcBef>
                <a:spcPts val="200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Are </a:t>
            </a:r>
            <a:r>
              <a:rPr b="0" i="0" lang="es-MX" sz="1500" u="sng" cap="none" strike="noStrike">
                <a:solidFill>
                  <a:schemeClr val="dk1"/>
                </a:solidFill>
                <a:latin typeface="Raleway"/>
                <a:ea typeface="Raleway"/>
                <a:cs typeface="Raleway"/>
                <a:sym typeface="Raleway"/>
              </a:rPr>
              <a:t>not</a:t>
            </a:r>
            <a:r>
              <a:rPr b="0" i="0" lang="es-MX" sz="1500" u="none" cap="none" strike="noStrike">
                <a:solidFill>
                  <a:schemeClr val="dk1"/>
                </a:solidFill>
                <a:latin typeface="Raleway"/>
                <a:ea typeface="Raleway"/>
                <a:cs typeface="Raleway"/>
                <a:sym typeface="Raleway"/>
              </a:rPr>
              <a:t> required to set targets using sector-specific criteria (such as the Sectoral Decarbonization Approaches) developed by the SBTi (see the SBTi’s sector guidance documents for requirements).</a:t>
            </a:r>
            <a:endParaRPr b="0" i="0" sz="1500" u="none" cap="none" strike="noStrike">
              <a:solidFill>
                <a:schemeClr val="dk1"/>
              </a:solidFill>
              <a:latin typeface="Raleway"/>
              <a:ea typeface="Raleway"/>
              <a:cs typeface="Raleway"/>
              <a:sym typeface="Raleway"/>
            </a:endParaRPr>
          </a:p>
          <a:p>
            <a:pPr indent="0" lvl="0" marL="719999" marR="0" rtl="0" algn="l">
              <a:lnSpc>
                <a:spcPct val="115000"/>
              </a:lnSpc>
              <a:spcBef>
                <a:spcPts val="2000"/>
              </a:spcBef>
              <a:spcAft>
                <a:spcPts val="200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Are </a:t>
            </a:r>
            <a:r>
              <a:rPr b="0" i="0" lang="es-MX" sz="1500" u="sng" cap="none" strike="noStrike">
                <a:solidFill>
                  <a:schemeClr val="dk1"/>
                </a:solidFill>
                <a:latin typeface="Raleway"/>
                <a:ea typeface="Raleway"/>
                <a:cs typeface="Raleway"/>
                <a:sym typeface="Raleway"/>
              </a:rPr>
              <a:t>not</a:t>
            </a:r>
            <a:r>
              <a:rPr b="0" i="0" lang="es-MX" sz="1500" u="none" cap="none" strike="noStrike">
                <a:solidFill>
                  <a:schemeClr val="dk1"/>
                </a:solidFill>
                <a:latin typeface="Raleway"/>
                <a:ea typeface="Raleway"/>
                <a:cs typeface="Raleway"/>
                <a:sym typeface="Raleway"/>
              </a:rPr>
              <a:t> a subsidiary of a parent company whose combined businesses fall into the standard validation route.</a:t>
            </a:r>
            <a:endParaRPr b="0" i="0" sz="1500" u="none" cap="none" strike="noStrike">
              <a:solidFill>
                <a:schemeClr val="dk1"/>
              </a:solidFill>
              <a:latin typeface="Raleway"/>
              <a:ea typeface="Raleway"/>
              <a:cs typeface="Raleway"/>
              <a:sym typeface="Raleway"/>
            </a:endParaRPr>
          </a:p>
        </p:txBody>
      </p:sp>
      <p:grpSp>
        <p:nvGrpSpPr>
          <p:cNvPr id="827" name="Google Shape;827;g31ca10211d9_4_1834"/>
          <p:cNvGrpSpPr/>
          <p:nvPr/>
        </p:nvGrpSpPr>
        <p:grpSpPr>
          <a:xfrm>
            <a:off x="487138" y="2535043"/>
            <a:ext cx="559131" cy="488290"/>
            <a:chOff x="7047774" y="3359888"/>
            <a:chExt cx="494675" cy="432000"/>
          </a:xfrm>
        </p:grpSpPr>
        <p:sp>
          <p:nvSpPr>
            <p:cNvPr id="828" name="Google Shape;828;g31ca10211d9_4_1834"/>
            <p:cNvSpPr/>
            <p:nvPr/>
          </p:nvSpPr>
          <p:spPr>
            <a:xfrm>
              <a:off x="7110449" y="3359888"/>
              <a:ext cx="432000" cy="432000"/>
            </a:xfrm>
            <a:prstGeom prst="ellipse">
              <a:avLst/>
            </a:prstGeom>
            <a:solidFill>
              <a:srgbClr val="D779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sp>
          <p:nvSpPr>
            <p:cNvPr id="829" name="Google Shape;829;g31ca10211d9_4_1834"/>
            <p:cNvSpPr/>
            <p:nvPr/>
          </p:nvSpPr>
          <p:spPr>
            <a:xfrm>
              <a:off x="7047774" y="3467888"/>
              <a:ext cx="436200" cy="216000"/>
            </a:xfrm>
            <a:prstGeom prst="rightArrow">
              <a:avLst>
                <a:gd fmla="val 50000" name="adj1"/>
                <a:gd fmla="val 76458"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grpSp>
      <p:grpSp>
        <p:nvGrpSpPr>
          <p:cNvPr id="830" name="Google Shape;830;g31ca10211d9_4_1834"/>
          <p:cNvGrpSpPr/>
          <p:nvPr/>
        </p:nvGrpSpPr>
        <p:grpSpPr>
          <a:xfrm>
            <a:off x="487138" y="3308027"/>
            <a:ext cx="559131" cy="488290"/>
            <a:chOff x="7047774" y="3359888"/>
            <a:chExt cx="494675" cy="432000"/>
          </a:xfrm>
        </p:grpSpPr>
        <p:sp>
          <p:nvSpPr>
            <p:cNvPr id="831" name="Google Shape;831;g31ca10211d9_4_1834"/>
            <p:cNvSpPr/>
            <p:nvPr/>
          </p:nvSpPr>
          <p:spPr>
            <a:xfrm>
              <a:off x="7110449" y="3359888"/>
              <a:ext cx="432000" cy="432000"/>
            </a:xfrm>
            <a:prstGeom prst="ellipse">
              <a:avLst/>
            </a:prstGeom>
            <a:solidFill>
              <a:srgbClr val="D779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sp>
          <p:nvSpPr>
            <p:cNvPr id="832" name="Google Shape;832;g31ca10211d9_4_1834"/>
            <p:cNvSpPr/>
            <p:nvPr/>
          </p:nvSpPr>
          <p:spPr>
            <a:xfrm>
              <a:off x="7047774" y="3467888"/>
              <a:ext cx="436200" cy="216000"/>
            </a:xfrm>
            <a:prstGeom prst="rightArrow">
              <a:avLst>
                <a:gd fmla="val 50000" name="adj1"/>
                <a:gd fmla="val 76458"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grpSp>
      <p:grpSp>
        <p:nvGrpSpPr>
          <p:cNvPr id="833" name="Google Shape;833;g31ca10211d9_4_1834"/>
          <p:cNvGrpSpPr/>
          <p:nvPr/>
        </p:nvGrpSpPr>
        <p:grpSpPr>
          <a:xfrm>
            <a:off x="487138" y="4137119"/>
            <a:ext cx="559131" cy="488290"/>
            <a:chOff x="7047774" y="3359888"/>
            <a:chExt cx="494675" cy="432000"/>
          </a:xfrm>
        </p:grpSpPr>
        <p:sp>
          <p:nvSpPr>
            <p:cNvPr id="834" name="Google Shape;834;g31ca10211d9_4_1834"/>
            <p:cNvSpPr/>
            <p:nvPr/>
          </p:nvSpPr>
          <p:spPr>
            <a:xfrm>
              <a:off x="7110449" y="3359888"/>
              <a:ext cx="432000" cy="432000"/>
            </a:xfrm>
            <a:prstGeom prst="ellipse">
              <a:avLst/>
            </a:prstGeom>
            <a:solidFill>
              <a:srgbClr val="D779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sp>
          <p:nvSpPr>
            <p:cNvPr id="835" name="Google Shape;835;g31ca10211d9_4_1834"/>
            <p:cNvSpPr/>
            <p:nvPr/>
          </p:nvSpPr>
          <p:spPr>
            <a:xfrm>
              <a:off x="7047774" y="3467888"/>
              <a:ext cx="436200" cy="216000"/>
            </a:xfrm>
            <a:prstGeom prst="rightArrow">
              <a:avLst>
                <a:gd fmla="val 50000" name="adj1"/>
                <a:gd fmla="val 76458"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grpSp>
      <p:grpSp>
        <p:nvGrpSpPr>
          <p:cNvPr id="836" name="Google Shape;836;g31ca10211d9_4_1834"/>
          <p:cNvGrpSpPr/>
          <p:nvPr/>
        </p:nvGrpSpPr>
        <p:grpSpPr>
          <a:xfrm>
            <a:off x="487138" y="5407463"/>
            <a:ext cx="559131" cy="488290"/>
            <a:chOff x="7047774" y="3359888"/>
            <a:chExt cx="494675" cy="432000"/>
          </a:xfrm>
        </p:grpSpPr>
        <p:sp>
          <p:nvSpPr>
            <p:cNvPr id="837" name="Google Shape;837;g31ca10211d9_4_1834"/>
            <p:cNvSpPr/>
            <p:nvPr/>
          </p:nvSpPr>
          <p:spPr>
            <a:xfrm>
              <a:off x="7110449" y="3359888"/>
              <a:ext cx="432000" cy="432000"/>
            </a:xfrm>
            <a:prstGeom prst="ellipse">
              <a:avLst/>
            </a:prstGeom>
            <a:solidFill>
              <a:srgbClr val="D779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sp>
          <p:nvSpPr>
            <p:cNvPr id="838" name="Google Shape;838;g31ca10211d9_4_1834"/>
            <p:cNvSpPr/>
            <p:nvPr/>
          </p:nvSpPr>
          <p:spPr>
            <a:xfrm>
              <a:off x="7047774" y="3467888"/>
              <a:ext cx="436200" cy="216000"/>
            </a:xfrm>
            <a:prstGeom prst="rightArrow">
              <a:avLst>
                <a:gd fmla="val 50000" name="adj1"/>
                <a:gd fmla="val 76458"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grpSp>
      <p:sp>
        <p:nvSpPr>
          <p:cNvPr id="839" name="Google Shape;839;g31ca10211d9_4_1834"/>
          <p:cNvSpPr txBox="1"/>
          <p:nvPr/>
        </p:nvSpPr>
        <p:spPr>
          <a:xfrm>
            <a:off x="6564825" y="1598050"/>
            <a:ext cx="5473500" cy="461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Raleway"/>
                <a:ea typeface="Raleway"/>
                <a:cs typeface="Raleway"/>
                <a:sym typeface="Raleway"/>
              </a:rPr>
              <a:t>In addition, </a:t>
            </a:r>
            <a:r>
              <a:rPr b="1" i="0" lang="es-MX" sz="1800" u="none" cap="none" strike="noStrike">
                <a:solidFill>
                  <a:schemeClr val="dk1"/>
                </a:solidFill>
                <a:latin typeface="Raleway"/>
                <a:ea typeface="Raleway"/>
                <a:cs typeface="Raleway"/>
                <a:sym typeface="Raleway"/>
              </a:rPr>
              <a:t>three or more of the following </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Raleway"/>
                <a:ea typeface="Raleway"/>
                <a:cs typeface="Raleway"/>
                <a:sym typeface="Raleway"/>
              </a:rPr>
              <a:t>must be true</a:t>
            </a:r>
            <a:r>
              <a:rPr b="0" i="0" lang="es-MX" sz="1800" u="none" cap="none" strike="noStrike">
                <a:solidFill>
                  <a:schemeClr val="dk1"/>
                </a:solidFill>
                <a:latin typeface="Raleway Medium"/>
                <a:ea typeface="Raleway Medium"/>
                <a:cs typeface="Raleway Medium"/>
                <a:sym typeface="Raleway Medium"/>
              </a:rPr>
              <a:t>:</a:t>
            </a:r>
            <a:endParaRPr b="0" i="0" sz="18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aleway Medium"/>
              <a:ea typeface="Raleway Medium"/>
              <a:cs typeface="Raleway Medium"/>
              <a:sym typeface="Raleway Medium"/>
            </a:endParaRPr>
          </a:p>
          <a:p>
            <a:pPr indent="0" lvl="0" marL="571500" marR="0" rtl="0" algn="l">
              <a:lnSpc>
                <a:spcPct val="115000"/>
              </a:lnSpc>
              <a:spcBef>
                <a:spcPts val="100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Employ &lt;250 employees*</a:t>
            </a:r>
            <a:endParaRPr b="0" i="0" sz="1500" u="none" cap="none" strike="noStrike">
              <a:solidFill>
                <a:schemeClr val="dk1"/>
              </a:solidFill>
              <a:latin typeface="Raleway"/>
              <a:ea typeface="Raleway"/>
              <a:cs typeface="Raleway"/>
              <a:sym typeface="Raleway"/>
            </a:endParaRPr>
          </a:p>
          <a:p>
            <a:pPr indent="0" lvl="0" marL="571500" marR="0" rtl="0" algn="l">
              <a:lnSpc>
                <a:spcPct val="115000"/>
              </a:lnSpc>
              <a:spcBef>
                <a:spcPts val="240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Turnover of &lt;€50 million*</a:t>
            </a:r>
            <a:endParaRPr b="0" i="0" sz="1500" u="none" cap="none" strike="noStrike">
              <a:solidFill>
                <a:schemeClr val="dk1"/>
              </a:solidFill>
              <a:latin typeface="Raleway"/>
              <a:ea typeface="Raleway"/>
              <a:cs typeface="Raleway"/>
              <a:sym typeface="Raleway"/>
            </a:endParaRPr>
          </a:p>
          <a:p>
            <a:pPr indent="0" lvl="0" marL="571500" marR="0" rtl="0" algn="l">
              <a:lnSpc>
                <a:spcPct val="115000"/>
              </a:lnSpc>
              <a:spcBef>
                <a:spcPts val="2400"/>
              </a:spcBef>
              <a:spcAft>
                <a:spcPts val="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Total assets of &lt;€25 million*</a:t>
            </a:r>
            <a:endParaRPr b="0" i="0" sz="1500" u="none" cap="none" strike="noStrike">
              <a:solidFill>
                <a:schemeClr val="dk1"/>
              </a:solidFill>
              <a:latin typeface="Raleway"/>
              <a:ea typeface="Raleway"/>
              <a:cs typeface="Raleway"/>
              <a:sym typeface="Raleway"/>
            </a:endParaRPr>
          </a:p>
          <a:p>
            <a:pPr indent="0" lvl="0" marL="571500" marR="0" rtl="0" algn="l">
              <a:lnSpc>
                <a:spcPct val="115000"/>
              </a:lnSpc>
              <a:spcBef>
                <a:spcPts val="2000"/>
              </a:spcBef>
              <a:spcAft>
                <a:spcPts val="2000"/>
              </a:spcAft>
              <a:buClr>
                <a:srgbClr val="000000"/>
              </a:buClr>
              <a:buSzPts val="1500"/>
              <a:buFont typeface="Arial"/>
              <a:buNone/>
            </a:pPr>
            <a:r>
              <a:rPr b="0" i="0" lang="es-MX" sz="1500" u="none" cap="none" strike="noStrike">
                <a:solidFill>
                  <a:schemeClr val="dk1"/>
                </a:solidFill>
                <a:latin typeface="Raleway"/>
                <a:ea typeface="Raleway"/>
                <a:cs typeface="Raleway"/>
                <a:sym typeface="Raleway"/>
              </a:rPr>
              <a:t>Are not in a mandatory Forest, Land and        Agriculture (FLAG) sector</a:t>
            </a:r>
            <a:endParaRPr b="0" i="0" sz="1900" u="none" cap="none" strike="noStrike">
              <a:solidFill>
                <a:schemeClr val="dk1"/>
              </a:solidFill>
              <a:latin typeface="Raleway"/>
              <a:ea typeface="Raleway"/>
              <a:cs typeface="Raleway"/>
              <a:sym typeface="Raleway"/>
            </a:endParaRPr>
          </a:p>
        </p:txBody>
      </p:sp>
      <p:grpSp>
        <p:nvGrpSpPr>
          <p:cNvPr id="840" name="Google Shape;840;g31ca10211d9_4_1834"/>
          <p:cNvGrpSpPr/>
          <p:nvPr/>
        </p:nvGrpSpPr>
        <p:grpSpPr>
          <a:xfrm>
            <a:off x="6518156" y="2382617"/>
            <a:ext cx="559131" cy="488333"/>
            <a:chOff x="7047774" y="3359888"/>
            <a:chExt cx="494675" cy="432000"/>
          </a:xfrm>
        </p:grpSpPr>
        <p:sp>
          <p:nvSpPr>
            <p:cNvPr id="841" name="Google Shape;841;g31ca10211d9_4_1834"/>
            <p:cNvSpPr/>
            <p:nvPr/>
          </p:nvSpPr>
          <p:spPr>
            <a:xfrm>
              <a:off x="7110449" y="3359888"/>
              <a:ext cx="432000" cy="432000"/>
            </a:xfrm>
            <a:prstGeom prst="ellipse">
              <a:avLst/>
            </a:prstGeom>
            <a:solidFill>
              <a:srgbClr val="5D26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sp>
          <p:nvSpPr>
            <p:cNvPr id="842" name="Google Shape;842;g31ca10211d9_4_1834"/>
            <p:cNvSpPr/>
            <p:nvPr/>
          </p:nvSpPr>
          <p:spPr>
            <a:xfrm>
              <a:off x="7047774" y="3467888"/>
              <a:ext cx="436200" cy="216000"/>
            </a:xfrm>
            <a:prstGeom prst="rightArrow">
              <a:avLst>
                <a:gd fmla="val 50000" name="adj1"/>
                <a:gd fmla="val 76458"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grpSp>
      <p:grpSp>
        <p:nvGrpSpPr>
          <p:cNvPr id="843" name="Google Shape;843;g31ca10211d9_4_1834"/>
          <p:cNvGrpSpPr/>
          <p:nvPr/>
        </p:nvGrpSpPr>
        <p:grpSpPr>
          <a:xfrm>
            <a:off x="6518156" y="2959200"/>
            <a:ext cx="559131" cy="488333"/>
            <a:chOff x="7047774" y="3359888"/>
            <a:chExt cx="494675" cy="432000"/>
          </a:xfrm>
        </p:grpSpPr>
        <p:sp>
          <p:nvSpPr>
            <p:cNvPr id="844" name="Google Shape;844;g31ca10211d9_4_1834"/>
            <p:cNvSpPr/>
            <p:nvPr/>
          </p:nvSpPr>
          <p:spPr>
            <a:xfrm>
              <a:off x="7110449" y="3359888"/>
              <a:ext cx="432000" cy="432000"/>
            </a:xfrm>
            <a:prstGeom prst="ellipse">
              <a:avLst/>
            </a:prstGeom>
            <a:solidFill>
              <a:srgbClr val="5D26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sp>
          <p:nvSpPr>
            <p:cNvPr id="845" name="Google Shape;845;g31ca10211d9_4_1834"/>
            <p:cNvSpPr/>
            <p:nvPr/>
          </p:nvSpPr>
          <p:spPr>
            <a:xfrm>
              <a:off x="7047774" y="3467888"/>
              <a:ext cx="436200" cy="216000"/>
            </a:xfrm>
            <a:prstGeom prst="rightArrow">
              <a:avLst>
                <a:gd fmla="val 50000" name="adj1"/>
                <a:gd fmla="val 76458"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grpSp>
      <p:grpSp>
        <p:nvGrpSpPr>
          <p:cNvPr id="846" name="Google Shape;846;g31ca10211d9_4_1834"/>
          <p:cNvGrpSpPr/>
          <p:nvPr/>
        </p:nvGrpSpPr>
        <p:grpSpPr>
          <a:xfrm>
            <a:off x="6518156" y="3547607"/>
            <a:ext cx="559131" cy="488333"/>
            <a:chOff x="7047774" y="3359888"/>
            <a:chExt cx="494675" cy="432000"/>
          </a:xfrm>
        </p:grpSpPr>
        <p:sp>
          <p:nvSpPr>
            <p:cNvPr id="847" name="Google Shape;847;g31ca10211d9_4_1834"/>
            <p:cNvSpPr/>
            <p:nvPr/>
          </p:nvSpPr>
          <p:spPr>
            <a:xfrm>
              <a:off x="7110449" y="3359888"/>
              <a:ext cx="432000" cy="432000"/>
            </a:xfrm>
            <a:prstGeom prst="ellipse">
              <a:avLst/>
            </a:prstGeom>
            <a:solidFill>
              <a:srgbClr val="5D26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sp>
          <p:nvSpPr>
            <p:cNvPr id="848" name="Google Shape;848;g31ca10211d9_4_1834"/>
            <p:cNvSpPr/>
            <p:nvPr/>
          </p:nvSpPr>
          <p:spPr>
            <a:xfrm>
              <a:off x="7047774" y="3467888"/>
              <a:ext cx="436200" cy="216000"/>
            </a:xfrm>
            <a:prstGeom prst="rightArrow">
              <a:avLst>
                <a:gd fmla="val 50000" name="adj1"/>
                <a:gd fmla="val 76458"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grpSp>
      <p:grpSp>
        <p:nvGrpSpPr>
          <p:cNvPr id="849" name="Google Shape;849;g31ca10211d9_4_1834"/>
          <p:cNvGrpSpPr/>
          <p:nvPr/>
        </p:nvGrpSpPr>
        <p:grpSpPr>
          <a:xfrm>
            <a:off x="6518156" y="4168202"/>
            <a:ext cx="559131" cy="488333"/>
            <a:chOff x="7047774" y="3359888"/>
            <a:chExt cx="494675" cy="432000"/>
          </a:xfrm>
        </p:grpSpPr>
        <p:sp>
          <p:nvSpPr>
            <p:cNvPr id="850" name="Google Shape;850;g31ca10211d9_4_1834"/>
            <p:cNvSpPr/>
            <p:nvPr/>
          </p:nvSpPr>
          <p:spPr>
            <a:xfrm>
              <a:off x="7110449" y="3359888"/>
              <a:ext cx="432000" cy="432000"/>
            </a:xfrm>
            <a:prstGeom prst="ellipse">
              <a:avLst/>
            </a:prstGeom>
            <a:solidFill>
              <a:srgbClr val="5D26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sp>
          <p:nvSpPr>
            <p:cNvPr id="851" name="Google Shape;851;g31ca10211d9_4_1834"/>
            <p:cNvSpPr/>
            <p:nvPr/>
          </p:nvSpPr>
          <p:spPr>
            <a:xfrm>
              <a:off x="7047774" y="3467888"/>
              <a:ext cx="436200" cy="216000"/>
            </a:xfrm>
            <a:prstGeom prst="rightArrow">
              <a:avLst>
                <a:gd fmla="val 50000" name="adj1"/>
                <a:gd fmla="val 76458"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7F7F7"/>
                </a:solidFill>
                <a:latin typeface="Arial"/>
                <a:ea typeface="Arial"/>
                <a:cs typeface="Arial"/>
                <a:sym typeface="Arial"/>
              </a:endParaRPr>
            </a:p>
          </p:txBody>
        </p:sp>
      </p:grpSp>
      <p:sp>
        <p:nvSpPr>
          <p:cNvPr id="852" name="Google Shape;852;g31ca10211d9_4_1834"/>
          <p:cNvSpPr txBox="1"/>
          <p:nvPr/>
        </p:nvSpPr>
        <p:spPr>
          <a:xfrm>
            <a:off x="6564825" y="5286150"/>
            <a:ext cx="5240400" cy="72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s-MX" sz="1200" u="none" cap="none" strike="noStrike">
                <a:solidFill>
                  <a:srgbClr val="333132"/>
                </a:solidFill>
                <a:latin typeface="Raleway"/>
                <a:ea typeface="Raleway"/>
                <a:cs typeface="Raleway"/>
                <a:sym typeface="Raleway"/>
              </a:rPr>
              <a:t>*Aligned to the European Union’s Corporate Sustainability Reporting Directive (CSRD) SME criteria. These figures were updated in December 2023 in line with the latest CSRD definitions and thresholds for SMEs.</a:t>
            </a:r>
            <a:endParaRPr b="0" i="1" sz="1200" u="none" cap="none" strike="noStrike">
              <a:solidFill>
                <a:srgbClr val="333132"/>
              </a:solidFill>
              <a:latin typeface="Raleway"/>
              <a:ea typeface="Raleway"/>
              <a:cs typeface="Raleway"/>
              <a:sym typeface="Raleway"/>
            </a:endParaRPr>
          </a:p>
        </p:txBody>
      </p:sp>
      <p:sp>
        <p:nvSpPr>
          <p:cNvPr id="853" name="Google Shape;853;g31ca10211d9_4_1834"/>
          <p:cNvSpPr txBox="1"/>
          <p:nvPr/>
        </p:nvSpPr>
        <p:spPr>
          <a:xfrm>
            <a:off x="9173307" y="6404685"/>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100"/>
              <a:buFont typeface="Raleway"/>
              <a:buNone/>
            </a:pPr>
            <a:fld id="{00000000-1234-1234-1234-123412341234}" type="slidenum">
              <a:rPr b="0" i="0" lang="es-MX" sz="1100" u="none" cap="none" strike="noStrike">
                <a:solidFill>
                  <a:srgbClr val="888888"/>
                </a:solidFill>
                <a:latin typeface="Raleway"/>
                <a:ea typeface="Raleway"/>
                <a:cs typeface="Raleway"/>
                <a:sym typeface="Raleway"/>
              </a:rPr>
              <a:t>‹#›</a:t>
            </a:fld>
            <a:endParaRPr b="0" i="0" sz="1100" u="none" cap="none" strike="noStrike">
              <a:solidFill>
                <a:srgbClr val="888888"/>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pic>
        <p:nvPicPr>
          <p:cNvPr id="858" name="Google Shape;858;g31b6d40669a_4_6224"/>
          <p:cNvPicPr preferRelativeResize="0"/>
          <p:nvPr/>
        </p:nvPicPr>
        <p:blipFill rotWithShape="1">
          <a:blip r:embed="rId3">
            <a:alphaModFix/>
          </a:blip>
          <a:srcRect b="0" l="0" r="0" t="0"/>
          <a:stretch/>
        </p:blipFill>
        <p:spPr>
          <a:xfrm>
            <a:off x="0" y="0"/>
            <a:ext cx="12192000" cy="72000"/>
          </a:xfrm>
          <a:prstGeom prst="rect">
            <a:avLst/>
          </a:prstGeom>
          <a:noFill/>
          <a:ln>
            <a:noFill/>
          </a:ln>
        </p:spPr>
      </p:pic>
      <p:pic>
        <p:nvPicPr>
          <p:cNvPr id="859" name="Google Shape;859;g31b6d40669a_4_6224"/>
          <p:cNvPicPr preferRelativeResize="0"/>
          <p:nvPr/>
        </p:nvPicPr>
        <p:blipFill rotWithShape="1">
          <a:blip r:embed="rId4">
            <a:alphaModFix/>
          </a:blip>
          <a:srcRect b="0" l="0" r="0" t="0"/>
          <a:stretch/>
        </p:blipFill>
        <p:spPr>
          <a:xfrm>
            <a:off x="-1038825" y="974875"/>
            <a:ext cx="6770250" cy="6770250"/>
          </a:xfrm>
          <a:prstGeom prst="rect">
            <a:avLst/>
          </a:prstGeom>
          <a:noFill/>
          <a:ln>
            <a:noFill/>
          </a:ln>
        </p:spPr>
      </p:pic>
      <p:pic>
        <p:nvPicPr>
          <p:cNvPr id="860" name="Google Shape;860;g31b6d40669a_4_6224"/>
          <p:cNvPicPr preferRelativeResize="0"/>
          <p:nvPr/>
        </p:nvPicPr>
        <p:blipFill rotWithShape="1">
          <a:blip r:embed="rId5">
            <a:alphaModFix/>
          </a:blip>
          <a:srcRect b="0" l="0" r="0" t="0"/>
          <a:stretch/>
        </p:blipFill>
        <p:spPr>
          <a:xfrm>
            <a:off x="-916991" y="1130359"/>
            <a:ext cx="6508800" cy="6450600"/>
          </a:xfrm>
          <a:prstGeom prst="ellipse">
            <a:avLst/>
          </a:prstGeom>
          <a:blipFill rotWithShape="1">
            <a:blip r:embed="rId6">
              <a:alphaModFix/>
            </a:blip>
            <a:stretch>
              <a:fillRect b="0" l="0" r="0" t="0"/>
            </a:stretch>
          </a:blipFill>
          <a:ln>
            <a:noFill/>
          </a:ln>
        </p:spPr>
      </p:pic>
      <p:sp>
        <p:nvSpPr>
          <p:cNvPr id="861" name="Google Shape;861;g31b6d40669a_4_6224"/>
          <p:cNvSpPr txBox="1"/>
          <p:nvPr>
            <p:ph idx="4294967295" type="sldNum"/>
          </p:nvPr>
        </p:nvSpPr>
        <p:spPr>
          <a:xfrm>
            <a:off x="255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fld id="{00000000-1234-1234-1234-123412341234}" type="slidenum">
              <a:rPr lang="es-MX" sz="1000"/>
              <a:t>‹#›</a:t>
            </a:fld>
            <a:endParaRPr sz="1000"/>
          </a:p>
        </p:txBody>
      </p:sp>
      <p:sp>
        <p:nvSpPr>
          <p:cNvPr id="862" name="Google Shape;862;g31b6d40669a_4_6224"/>
          <p:cNvSpPr txBox="1"/>
          <p:nvPr/>
        </p:nvSpPr>
        <p:spPr>
          <a:xfrm>
            <a:off x="6198800" y="1462825"/>
            <a:ext cx="5754300" cy="931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2400"/>
              <a:buFont typeface="Arial"/>
              <a:buNone/>
            </a:pPr>
            <a:r>
              <a:rPr b="1" i="0" lang="es-MX" sz="2900" u="none" cap="none" strike="noStrike">
                <a:solidFill>
                  <a:srgbClr val="5D266D"/>
                </a:solidFill>
                <a:latin typeface="Raleway"/>
                <a:ea typeface="Raleway"/>
                <a:cs typeface="Raleway"/>
                <a:sym typeface="Raleway"/>
              </a:rPr>
              <a:t>OUR FUTURE DEPENDS ON CLIMATE ACTION</a:t>
            </a:r>
            <a:endParaRPr b="1" i="0" sz="2900" u="none" cap="none" strike="noStrike">
              <a:solidFill>
                <a:srgbClr val="5D266D"/>
              </a:solidFill>
              <a:latin typeface="Raleway"/>
              <a:ea typeface="Raleway"/>
              <a:cs typeface="Raleway"/>
              <a:sym typeface="Raleway"/>
            </a:endParaRPr>
          </a:p>
        </p:txBody>
      </p:sp>
      <p:sp>
        <p:nvSpPr>
          <p:cNvPr id="863" name="Google Shape;863;g31b6d40669a_4_6224"/>
          <p:cNvSpPr txBox="1"/>
          <p:nvPr/>
        </p:nvSpPr>
        <p:spPr>
          <a:xfrm>
            <a:off x="7451441" y="2793969"/>
            <a:ext cx="42660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0" i="0" lang="es-MX" sz="2500" u="none" cap="none" strike="noStrike">
                <a:solidFill>
                  <a:srgbClr val="2C2C2C"/>
                </a:solidFill>
                <a:latin typeface="Raleway"/>
                <a:ea typeface="Raleway"/>
                <a:cs typeface="Raleway"/>
                <a:sym typeface="Raleway"/>
              </a:rPr>
              <a:t>Don’t let your business </a:t>
            </a:r>
            <a:endParaRPr b="0" i="0" sz="2500" u="none" cap="none" strike="noStrike">
              <a:solidFill>
                <a:srgbClr val="2C2C2C"/>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3600"/>
              <a:buFont typeface="Arial"/>
              <a:buNone/>
            </a:pPr>
            <a:r>
              <a:rPr b="0" i="0" lang="es-MX" sz="2500" u="none" cap="none" strike="noStrike">
                <a:solidFill>
                  <a:srgbClr val="2C2C2C"/>
                </a:solidFill>
                <a:latin typeface="Raleway"/>
                <a:ea typeface="Raleway"/>
                <a:cs typeface="Raleway"/>
                <a:sym typeface="Raleway"/>
              </a:rPr>
              <a:t>fall behind.</a:t>
            </a:r>
            <a:endParaRPr b="0" i="0" sz="2500" u="none" cap="none" strike="noStrike">
              <a:solidFill>
                <a:srgbClr val="2C2C2C"/>
              </a:solidFill>
              <a:latin typeface="Raleway"/>
              <a:ea typeface="Raleway"/>
              <a:cs typeface="Raleway"/>
              <a:sym typeface="Raleway"/>
            </a:endParaRPr>
          </a:p>
        </p:txBody>
      </p:sp>
      <p:pic>
        <p:nvPicPr>
          <p:cNvPr id="864" name="Google Shape;864;g31b6d40669a_4_6224" title="circle_transparent.png"/>
          <p:cNvPicPr preferRelativeResize="0"/>
          <p:nvPr/>
        </p:nvPicPr>
        <p:blipFill rotWithShape="1">
          <a:blip r:embed="rId7">
            <a:alphaModFix/>
          </a:blip>
          <a:srcRect b="0" l="0" r="0" t="0"/>
          <a:stretch/>
        </p:blipFill>
        <p:spPr>
          <a:xfrm>
            <a:off x="6198800" y="2766639"/>
            <a:ext cx="1008965" cy="1008959"/>
          </a:xfrm>
          <a:prstGeom prst="rect">
            <a:avLst/>
          </a:prstGeom>
          <a:noFill/>
          <a:ln>
            <a:noFill/>
          </a:ln>
        </p:spPr>
      </p:pic>
      <p:sp>
        <p:nvSpPr>
          <p:cNvPr id="865" name="Google Shape;865;g31b6d40669a_4_6224"/>
          <p:cNvSpPr/>
          <p:nvPr/>
        </p:nvSpPr>
        <p:spPr>
          <a:xfrm>
            <a:off x="6260768" y="2880571"/>
            <a:ext cx="885029" cy="885029"/>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5D266D"/>
              </a:solidFill>
              <a:latin typeface="Raleway"/>
              <a:ea typeface="Raleway"/>
              <a:cs typeface="Raleway"/>
              <a:sym typeface="Raleway"/>
            </a:endParaRPr>
          </a:p>
        </p:txBody>
      </p:sp>
      <p:pic>
        <p:nvPicPr>
          <p:cNvPr id="866" name="Google Shape;866;g31b6d40669a_4_6224"/>
          <p:cNvPicPr preferRelativeResize="0"/>
          <p:nvPr/>
        </p:nvPicPr>
        <p:blipFill rotWithShape="1">
          <a:blip r:embed="rId8">
            <a:alphaModFix/>
          </a:blip>
          <a:srcRect b="0" l="0" r="0" t="0"/>
          <a:stretch/>
        </p:blipFill>
        <p:spPr>
          <a:xfrm>
            <a:off x="6391600" y="2959436"/>
            <a:ext cx="623375" cy="623375"/>
          </a:xfrm>
          <a:prstGeom prst="rect">
            <a:avLst/>
          </a:prstGeom>
          <a:noFill/>
          <a:ln>
            <a:noFill/>
          </a:ln>
        </p:spPr>
      </p:pic>
      <p:sp>
        <p:nvSpPr>
          <p:cNvPr id="867" name="Google Shape;867;g31b6d40669a_4_6224"/>
          <p:cNvSpPr txBox="1"/>
          <p:nvPr/>
        </p:nvSpPr>
        <p:spPr>
          <a:xfrm>
            <a:off x="7451441" y="4091750"/>
            <a:ext cx="42660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300"/>
              </a:spcBef>
              <a:spcAft>
                <a:spcPts val="0"/>
              </a:spcAft>
              <a:buClr>
                <a:schemeClr val="dk1"/>
              </a:buClr>
              <a:buSzPts val="3600"/>
              <a:buFont typeface="Arial"/>
              <a:buNone/>
            </a:pPr>
            <a:r>
              <a:rPr b="0" i="0" lang="es-MX" sz="2500" u="none" cap="none" strike="noStrike">
                <a:solidFill>
                  <a:srgbClr val="2C2C2C"/>
                </a:solidFill>
                <a:latin typeface="Raleway"/>
                <a:ea typeface="Raleway"/>
                <a:cs typeface="Raleway"/>
                <a:sym typeface="Raleway"/>
              </a:rPr>
              <a:t>Time is running out.</a:t>
            </a:r>
            <a:endParaRPr b="0" i="0" sz="2500" u="none" cap="none" strike="noStrike">
              <a:solidFill>
                <a:srgbClr val="2C2C2C"/>
              </a:solidFill>
              <a:latin typeface="Raleway"/>
              <a:ea typeface="Raleway"/>
              <a:cs typeface="Raleway"/>
              <a:sym typeface="Raleway"/>
            </a:endParaRPr>
          </a:p>
        </p:txBody>
      </p:sp>
      <p:pic>
        <p:nvPicPr>
          <p:cNvPr id="868" name="Google Shape;868;g31b6d40669a_4_6224" title="circle_transparent.png"/>
          <p:cNvPicPr preferRelativeResize="0"/>
          <p:nvPr/>
        </p:nvPicPr>
        <p:blipFill rotWithShape="1">
          <a:blip r:embed="rId7">
            <a:alphaModFix/>
          </a:blip>
          <a:srcRect b="0" l="0" r="0" t="0"/>
          <a:stretch/>
        </p:blipFill>
        <p:spPr>
          <a:xfrm>
            <a:off x="6198800" y="3871970"/>
            <a:ext cx="1008965" cy="1008959"/>
          </a:xfrm>
          <a:prstGeom prst="rect">
            <a:avLst/>
          </a:prstGeom>
          <a:noFill/>
          <a:ln>
            <a:noFill/>
          </a:ln>
        </p:spPr>
      </p:pic>
      <p:sp>
        <p:nvSpPr>
          <p:cNvPr id="869" name="Google Shape;869;g31b6d40669a_4_6224"/>
          <p:cNvSpPr/>
          <p:nvPr/>
        </p:nvSpPr>
        <p:spPr>
          <a:xfrm>
            <a:off x="6260768" y="3933935"/>
            <a:ext cx="885029" cy="885029"/>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5D266D"/>
              </a:solidFill>
              <a:latin typeface="Raleway"/>
              <a:ea typeface="Raleway"/>
              <a:cs typeface="Raleway"/>
              <a:sym typeface="Raleway"/>
            </a:endParaRPr>
          </a:p>
        </p:txBody>
      </p:sp>
      <p:pic>
        <p:nvPicPr>
          <p:cNvPr id="870" name="Google Shape;870;g31b6d40669a_4_6224"/>
          <p:cNvPicPr preferRelativeResize="0"/>
          <p:nvPr/>
        </p:nvPicPr>
        <p:blipFill rotWithShape="1">
          <a:blip r:embed="rId9">
            <a:alphaModFix/>
          </a:blip>
          <a:srcRect b="0" l="0" r="0" t="0"/>
          <a:stretch/>
        </p:blipFill>
        <p:spPr>
          <a:xfrm>
            <a:off x="6391600" y="4064750"/>
            <a:ext cx="623375" cy="623375"/>
          </a:xfrm>
          <a:prstGeom prst="rect">
            <a:avLst/>
          </a:prstGeom>
          <a:noFill/>
          <a:ln>
            <a:noFill/>
          </a:ln>
        </p:spPr>
      </p:pic>
      <p:sp>
        <p:nvSpPr>
          <p:cNvPr id="871" name="Google Shape;871;g31b6d40669a_4_6224"/>
          <p:cNvSpPr txBox="1"/>
          <p:nvPr/>
        </p:nvSpPr>
        <p:spPr>
          <a:xfrm>
            <a:off x="7451441" y="5113025"/>
            <a:ext cx="42660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0" i="0" lang="es-MX" sz="2500" u="none" cap="none" strike="noStrike">
                <a:solidFill>
                  <a:srgbClr val="2C2C2C"/>
                </a:solidFill>
                <a:latin typeface="Raleway"/>
                <a:ea typeface="Raleway"/>
                <a:cs typeface="Raleway"/>
                <a:sym typeface="Raleway"/>
              </a:rPr>
              <a:t>Set science-based targets today.</a:t>
            </a:r>
            <a:endParaRPr b="0" i="0" sz="2500" u="none" cap="none" strike="noStrike">
              <a:solidFill>
                <a:srgbClr val="2C2C2C"/>
              </a:solidFill>
              <a:latin typeface="Raleway"/>
              <a:ea typeface="Raleway"/>
              <a:cs typeface="Raleway"/>
              <a:sym typeface="Raleway"/>
            </a:endParaRPr>
          </a:p>
        </p:txBody>
      </p:sp>
      <p:pic>
        <p:nvPicPr>
          <p:cNvPr id="872" name="Google Shape;872;g31b6d40669a_4_6224" title="circle_transparent.png"/>
          <p:cNvPicPr preferRelativeResize="0"/>
          <p:nvPr/>
        </p:nvPicPr>
        <p:blipFill rotWithShape="1">
          <a:blip r:embed="rId7">
            <a:alphaModFix/>
          </a:blip>
          <a:srcRect b="0" l="0" r="0" t="0"/>
          <a:stretch/>
        </p:blipFill>
        <p:spPr>
          <a:xfrm>
            <a:off x="6198800" y="5016395"/>
            <a:ext cx="1008965" cy="1008959"/>
          </a:xfrm>
          <a:prstGeom prst="rect">
            <a:avLst/>
          </a:prstGeom>
          <a:noFill/>
          <a:ln>
            <a:noFill/>
          </a:ln>
        </p:spPr>
      </p:pic>
      <p:sp>
        <p:nvSpPr>
          <p:cNvPr id="873" name="Google Shape;873;g31b6d40669a_4_6224"/>
          <p:cNvSpPr/>
          <p:nvPr/>
        </p:nvSpPr>
        <p:spPr>
          <a:xfrm>
            <a:off x="6260768" y="5078360"/>
            <a:ext cx="885029" cy="885029"/>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5D266D"/>
              </a:solidFill>
              <a:latin typeface="Raleway"/>
              <a:ea typeface="Raleway"/>
              <a:cs typeface="Raleway"/>
              <a:sym typeface="Raleway"/>
            </a:endParaRPr>
          </a:p>
        </p:txBody>
      </p:sp>
      <p:pic>
        <p:nvPicPr>
          <p:cNvPr id="874" name="Google Shape;874;g31b6d40669a_4_6224"/>
          <p:cNvPicPr preferRelativeResize="0"/>
          <p:nvPr/>
        </p:nvPicPr>
        <p:blipFill rotWithShape="1">
          <a:blip r:embed="rId10">
            <a:alphaModFix/>
          </a:blip>
          <a:srcRect b="0" l="0" r="0" t="0"/>
          <a:stretch/>
        </p:blipFill>
        <p:spPr>
          <a:xfrm>
            <a:off x="6391595" y="5255357"/>
            <a:ext cx="623374" cy="53103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g34faf3407b0_0_1697"/>
          <p:cNvSpPr txBox="1"/>
          <p:nvPr>
            <p:ph idx="1" type="body"/>
          </p:nvPr>
        </p:nvSpPr>
        <p:spPr>
          <a:xfrm>
            <a:off x="4490214" y="4555439"/>
            <a:ext cx="7424700" cy="641400"/>
          </a:xfrm>
          <a:prstGeom prst="rect">
            <a:avLst/>
          </a:prstGeom>
          <a:noFill/>
          <a:ln>
            <a:noFill/>
          </a:ln>
        </p:spPr>
        <p:txBody>
          <a:bodyPr anchorCtr="0" anchor="ctr" bIns="45700" lIns="91425" spcFirstLastPara="1" rIns="91425" wrap="square" tIns="45700">
            <a:normAutofit lnSpcReduction="10000"/>
          </a:bodyPr>
          <a:lstStyle/>
          <a:p>
            <a:pPr indent="0" lvl="0" marL="0" rtl="0" algn="r">
              <a:lnSpc>
                <a:spcPct val="90000"/>
              </a:lnSpc>
              <a:spcBef>
                <a:spcPts val="0"/>
              </a:spcBef>
              <a:spcAft>
                <a:spcPts val="0"/>
              </a:spcAft>
              <a:buClr>
                <a:schemeClr val="lt1"/>
              </a:buClr>
              <a:buSzPts val="4100"/>
              <a:buNone/>
            </a:pPr>
            <a:r>
              <a:rPr b="1" lang="es-MX"/>
              <a:t>THANK YOU</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g22619e678f4_0_40"/>
          <p:cNvSpPr txBox="1"/>
          <p:nvPr/>
        </p:nvSpPr>
        <p:spPr>
          <a:xfrm>
            <a:off x="6806775" y="2715600"/>
            <a:ext cx="5067300" cy="188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1" i="0" lang="es-MX" sz="4100" u="none" cap="none" strike="noStrike">
                <a:solidFill>
                  <a:schemeClr val="lt1"/>
                </a:solidFill>
                <a:latin typeface="Raleway"/>
                <a:ea typeface="Raleway"/>
                <a:cs typeface="Raleway"/>
                <a:sym typeface="Raleway"/>
              </a:rPr>
              <a:t>APPENDIX</a:t>
            </a:r>
            <a:endParaRPr b="1" i="0" sz="4100" u="none" cap="none" strike="noStrike">
              <a:solidFill>
                <a:srgbClr val="000000"/>
              </a:solidFill>
              <a:latin typeface="Raleway"/>
              <a:ea typeface="Raleway"/>
              <a:cs typeface="Raleway"/>
              <a:sym typeface="Ralewa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A4A"/>
        </a:solidFill>
      </p:bgPr>
    </p:bg>
    <p:spTree>
      <p:nvGrpSpPr>
        <p:cNvPr id="888" name="Shape 888"/>
        <p:cNvGrpSpPr/>
        <p:nvPr/>
      </p:nvGrpSpPr>
      <p:grpSpPr>
        <a:xfrm>
          <a:off x="0" y="0"/>
          <a:ext cx="0" cy="0"/>
          <a:chOff x="0" y="0"/>
          <a:chExt cx="0" cy="0"/>
        </a:xfrm>
      </p:grpSpPr>
      <p:sp>
        <p:nvSpPr>
          <p:cNvPr id="889" name="Google Shape;889;p60"/>
          <p:cNvSpPr txBox="1"/>
          <p:nvPr/>
        </p:nvSpPr>
        <p:spPr>
          <a:xfrm>
            <a:off x="6806775" y="2715600"/>
            <a:ext cx="5067300" cy="1884000"/>
          </a:xfrm>
          <a:prstGeom prst="rect">
            <a:avLst/>
          </a:prstGeom>
          <a:noFill/>
          <a:ln>
            <a:noFill/>
          </a:ln>
        </p:spPr>
        <p:txBody>
          <a:bodyPr anchorCtr="0" anchor="ctr" bIns="45700" lIns="91425" spcFirstLastPara="1" rIns="91425" wrap="square" tIns="45700">
            <a:noAutofit/>
          </a:bodyPr>
          <a:lstStyle/>
          <a:p>
            <a:pPr indent="-630000" lvl="0" marL="630000" marR="0" rtl="0" algn="l">
              <a:lnSpc>
                <a:spcPct val="100000"/>
              </a:lnSpc>
              <a:spcBef>
                <a:spcPts val="0"/>
              </a:spcBef>
              <a:spcAft>
                <a:spcPts val="0"/>
              </a:spcAft>
              <a:buClr>
                <a:schemeClr val="dk1"/>
              </a:buClr>
              <a:buSzPts val="4000"/>
              <a:buFont typeface="Arial"/>
              <a:buNone/>
            </a:pPr>
            <a:r>
              <a:rPr b="1" i="0" lang="es-MX" sz="3700" u="none" cap="none" strike="noStrike">
                <a:solidFill>
                  <a:schemeClr val="lt1"/>
                </a:solidFill>
                <a:latin typeface="Raleway"/>
                <a:ea typeface="Raleway"/>
                <a:cs typeface="Raleway"/>
                <a:sym typeface="Raleway"/>
                <a:extLst>
                  <a:ext uri="http://customooxmlschemas.google.com/">
                    <go:slidesCustomData xmlns:go="http://customooxmlschemas.google.com/" textRoundtripDataId="52"/>
                  </a:ext>
                </a:extLst>
              </a:rPr>
              <a:t>VI. INTRODUCTION TO THE GHG PROTOCOL</a:t>
            </a:r>
            <a:endParaRPr b="1" i="0" sz="3700" u="none" cap="none" strike="noStrike">
              <a:solidFill>
                <a:srgbClr val="000000"/>
              </a:solidFill>
              <a:latin typeface="Raleway"/>
              <a:ea typeface="Raleway"/>
              <a:cs typeface="Raleway"/>
              <a:sym typeface="Ralew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61"/>
          <p:cNvSpPr txBox="1"/>
          <p:nvPr>
            <p:ph idx="4294967295" type="body"/>
          </p:nvPr>
        </p:nvSpPr>
        <p:spPr>
          <a:xfrm>
            <a:off x="515950" y="2020025"/>
            <a:ext cx="6208800" cy="1266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rgbClr val="414042"/>
              </a:buClr>
              <a:buSzPts val="1500"/>
              <a:buNone/>
            </a:pPr>
            <a:r>
              <a:rPr lang="es-MX" sz="1700">
                <a:solidFill>
                  <a:srgbClr val="333132"/>
                </a:solidFill>
                <a:latin typeface="Raleway"/>
                <a:ea typeface="Raleway"/>
                <a:cs typeface="Raleway"/>
                <a:sym typeface="Raleway"/>
              </a:rPr>
              <a:t>“The GHG Protocol establishes </a:t>
            </a:r>
            <a:r>
              <a:rPr b="1" lang="es-MX" sz="1700">
                <a:solidFill>
                  <a:srgbClr val="333132"/>
                </a:solidFill>
                <a:latin typeface="Raleway"/>
                <a:ea typeface="Raleway"/>
                <a:cs typeface="Raleway"/>
                <a:sym typeface="Raleway"/>
              </a:rPr>
              <a:t>global standardized frameworks to measure and manage greenhouse gas (GHG) emissions</a:t>
            </a:r>
            <a:r>
              <a:rPr lang="es-MX" sz="1700">
                <a:solidFill>
                  <a:srgbClr val="333132"/>
                </a:solidFill>
                <a:latin typeface="Raleway"/>
                <a:ea typeface="Raleway"/>
                <a:cs typeface="Raleway"/>
                <a:sym typeface="Raleway"/>
              </a:rPr>
              <a:t> from private and public sector operations, value chains and mitigation actions.”</a:t>
            </a:r>
            <a:endParaRPr sz="1700">
              <a:solidFill>
                <a:srgbClr val="333132"/>
              </a:solidFill>
              <a:latin typeface="Raleway"/>
              <a:ea typeface="Raleway"/>
              <a:cs typeface="Raleway"/>
              <a:sym typeface="Raleway"/>
            </a:endParaRPr>
          </a:p>
        </p:txBody>
      </p:sp>
      <p:pic>
        <p:nvPicPr>
          <p:cNvPr id="895" name="Google Shape;895;p61"/>
          <p:cNvPicPr preferRelativeResize="0"/>
          <p:nvPr/>
        </p:nvPicPr>
        <p:blipFill rotWithShape="1">
          <a:blip r:embed="rId3">
            <a:alphaModFix/>
          </a:blip>
          <a:srcRect b="0" l="0" r="0" t="0"/>
          <a:stretch/>
        </p:blipFill>
        <p:spPr>
          <a:xfrm>
            <a:off x="7190771" y="1688825"/>
            <a:ext cx="6208705" cy="6208705"/>
          </a:xfrm>
          <a:prstGeom prst="rect">
            <a:avLst/>
          </a:prstGeom>
          <a:noFill/>
          <a:ln>
            <a:noFill/>
          </a:ln>
        </p:spPr>
      </p:pic>
      <p:sp>
        <p:nvSpPr>
          <p:cNvPr id="896" name="Google Shape;896;p61"/>
          <p:cNvSpPr txBox="1"/>
          <p:nvPr/>
        </p:nvSpPr>
        <p:spPr>
          <a:xfrm>
            <a:off x="515950" y="3565000"/>
            <a:ext cx="6208800" cy="1256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700"/>
              <a:buFont typeface="Arial"/>
              <a:buNone/>
            </a:pPr>
            <a:r>
              <a:rPr b="0" i="0" lang="es-MX" sz="1700" u="none" cap="none" strike="noStrike">
                <a:solidFill>
                  <a:srgbClr val="333132"/>
                </a:solidFill>
                <a:latin typeface="Raleway"/>
                <a:ea typeface="Raleway"/>
                <a:cs typeface="Raleway"/>
                <a:sym typeface="Raleway"/>
              </a:rPr>
              <a:t>It supplies the world's most widely used GHG accounting standards and provides an </a:t>
            </a:r>
            <a:r>
              <a:rPr b="1" i="0" lang="es-MX" sz="1700" u="none" cap="none" strike="noStrike">
                <a:solidFill>
                  <a:srgbClr val="333132"/>
                </a:solidFill>
                <a:latin typeface="Raleway"/>
                <a:ea typeface="Raleway"/>
                <a:cs typeface="Raleway"/>
                <a:sym typeface="Raleway"/>
              </a:rPr>
              <a:t>accounting platform </a:t>
            </a:r>
            <a:r>
              <a:rPr b="0" i="0" lang="es-MX" sz="1700" u="none" cap="none" strike="noStrike">
                <a:solidFill>
                  <a:srgbClr val="333132"/>
                </a:solidFill>
                <a:latin typeface="Raleway"/>
                <a:ea typeface="Raleway"/>
                <a:cs typeface="Raleway"/>
                <a:sym typeface="Raleway"/>
              </a:rPr>
              <a:t>for virtually every corporate GHG reporting program in the world  </a:t>
            </a:r>
            <a:r>
              <a:rPr b="1" i="0" lang="es-MX" sz="1700" u="sng" cap="none" strike="noStrike">
                <a:solidFill>
                  <a:schemeClr val="accent1"/>
                </a:solidFill>
                <a:latin typeface="Raleway"/>
                <a:ea typeface="Raleway"/>
                <a:cs typeface="Raleway"/>
                <a:sym typeface="Raleway"/>
                <a:hlinkClick r:id="rId4">
                  <a:extLst>
                    <a:ext uri="{A12FA001-AC4F-418D-AE19-62706E023703}">
                      <ahyp:hlinkClr val="tx"/>
                    </a:ext>
                  </a:extLst>
                </a:hlinkClick>
              </a:rPr>
              <a:t>Corporate Accounting and Reporting Standard</a:t>
            </a:r>
            <a:r>
              <a:rPr b="0" i="0" lang="es-MX" sz="1700" u="none" cap="none" strike="noStrike">
                <a:solidFill>
                  <a:srgbClr val="545456"/>
                </a:solidFill>
                <a:latin typeface="Raleway"/>
                <a:ea typeface="Raleway"/>
                <a:cs typeface="Raleway"/>
                <a:sym typeface="Raleway"/>
              </a:rPr>
              <a:t>.</a:t>
            </a:r>
            <a:endParaRPr b="0" i="0" sz="1700" u="none" cap="none" strike="noStrike">
              <a:solidFill>
                <a:srgbClr val="000000"/>
              </a:solidFill>
              <a:latin typeface="Raleway"/>
              <a:ea typeface="Raleway"/>
              <a:cs typeface="Raleway"/>
              <a:sym typeface="Raleway"/>
            </a:endParaRPr>
          </a:p>
        </p:txBody>
      </p:sp>
      <p:pic>
        <p:nvPicPr>
          <p:cNvPr id="897" name="Google Shape;897;p61"/>
          <p:cNvPicPr preferRelativeResize="0"/>
          <p:nvPr/>
        </p:nvPicPr>
        <p:blipFill rotWithShape="1">
          <a:blip r:embed="rId5">
            <a:alphaModFix/>
          </a:blip>
          <a:srcRect b="0" l="0" r="0" t="0"/>
          <a:stretch/>
        </p:blipFill>
        <p:spPr>
          <a:xfrm>
            <a:off x="7432296" y="1953432"/>
            <a:ext cx="5724000" cy="5647800"/>
          </a:xfrm>
          <a:prstGeom prst="ellipse">
            <a:avLst/>
          </a:prstGeom>
          <a:blipFill rotWithShape="1">
            <a:blip r:embed="rId6">
              <a:alphaModFix/>
            </a:blip>
            <a:stretch>
              <a:fillRect b="0" l="0" r="0" t="0"/>
            </a:stretch>
          </a:blipFill>
          <a:ln>
            <a:noFill/>
          </a:ln>
        </p:spPr>
      </p:pic>
      <p:sp>
        <p:nvSpPr>
          <p:cNvPr id="898" name="Google Shape;898;p61"/>
          <p:cNvSpPr txBox="1"/>
          <p:nvPr/>
        </p:nvSpPr>
        <p:spPr>
          <a:xfrm>
            <a:off x="515950" y="5000399"/>
            <a:ext cx="34992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s-MX" sz="1100" u="none" cap="none" strike="noStrike">
                <a:solidFill>
                  <a:srgbClr val="002060"/>
                </a:solidFill>
                <a:latin typeface="Raleway"/>
                <a:ea typeface="Raleway"/>
                <a:cs typeface="Raleway"/>
                <a:sym typeface="Raleway"/>
              </a:rPr>
              <a:t>Source: </a:t>
            </a:r>
            <a:r>
              <a:rPr b="0" i="0" lang="es-MX" sz="1100" u="sng" cap="none" strike="noStrike">
                <a:solidFill>
                  <a:srgbClr val="0563C1"/>
                </a:solidFill>
                <a:latin typeface="Raleway"/>
                <a:ea typeface="Raleway"/>
                <a:cs typeface="Raleway"/>
                <a:sym typeface="Raleway"/>
                <a:hlinkClick r:id="rId7">
                  <a:extLst>
                    <a:ext uri="{A12FA001-AC4F-418D-AE19-62706E023703}">
                      <ahyp:hlinkClr val="tx"/>
                    </a:ext>
                  </a:extLst>
                </a:hlinkClick>
              </a:rPr>
              <a:t>GHG Protocol</a:t>
            </a:r>
            <a:endParaRPr b="0" i="0" sz="1100" u="none" cap="none" strike="noStrike">
              <a:solidFill>
                <a:srgbClr val="000000"/>
              </a:solidFill>
              <a:latin typeface="Raleway"/>
              <a:ea typeface="Raleway"/>
              <a:cs typeface="Raleway"/>
              <a:sym typeface="Raleway"/>
            </a:endParaRPr>
          </a:p>
        </p:txBody>
      </p:sp>
      <p:sp>
        <p:nvSpPr>
          <p:cNvPr id="899" name="Google Shape;899;p61"/>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GHG PROTOCOL</a:t>
            </a:r>
            <a:endParaRPr b="1" i="0" sz="2900" u="none" cap="none" strike="noStrike">
              <a:solidFill>
                <a:srgbClr val="5D266D"/>
              </a:solidFill>
              <a:latin typeface="Raleway"/>
              <a:ea typeface="Raleway"/>
              <a:cs typeface="Raleway"/>
              <a:sym typeface="Raleway"/>
            </a:endParaRPr>
          </a:p>
        </p:txBody>
      </p:sp>
      <p:sp>
        <p:nvSpPr>
          <p:cNvPr id="900" name="Google Shape;900;p61"/>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UNDERSTANDING GHG ACCOUNTING</a:t>
            </a:r>
            <a:r>
              <a:rPr b="1" i="0" lang="es-MX" sz="1800" u="none" cap="none" strike="noStrike">
                <a:solidFill>
                  <a:srgbClr val="5B256B"/>
                </a:solidFill>
                <a:latin typeface="Raleway"/>
                <a:ea typeface="Raleway"/>
                <a:cs typeface="Raleway"/>
                <a:sym typeface="Raleway"/>
              </a:rPr>
              <a:t> </a:t>
            </a:r>
            <a:endParaRPr b="0" i="0" sz="1900" u="none" cap="none" strike="noStrike">
              <a:solidFill>
                <a:srgbClr val="333132"/>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1c977dbd7d_0_1905"/>
          <p:cNvSpPr txBox="1"/>
          <p:nvPr/>
        </p:nvSpPr>
        <p:spPr>
          <a:xfrm>
            <a:off x="4385925" y="6598825"/>
            <a:ext cx="7806000" cy="259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31c977dbd7d_0_1905"/>
          <p:cNvSpPr txBox="1"/>
          <p:nvPr>
            <p:ph idx="4294967295" type="body"/>
          </p:nvPr>
        </p:nvSpPr>
        <p:spPr>
          <a:xfrm>
            <a:off x="468000" y="432000"/>
            <a:ext cx="6953100" cy="441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00"/>
              <a:buFont typeface="Arial"/>
              <a:buNone/>
            </a:pPr>
            <a:r>
              <a:rPr b="1" lang="es-MX" sz="2900">
                <a:solidFill>
                  <a:srgbClr val="5D266D"/>
                </a:solidFill>
                <a:latin typeface="Raleway"/>
                <a:ea typeface="Raleway"/>
                <a:cs typeface="Raleway"/>
                <a:sym typeface="Raleway"/>
              </a:rPr>
              <a:t>ABOUT THE SBTi</a:t>
            </a:r>
            <a:endParaRPr b="1" sz="2900">
              <a:solidFill>
                <a:srgbClr val="5D266D"/>
              </a:solidFill>
              <a:latin typeface="Raleway"/>
              <a:ea typeface="Raleway"/>
              <a:cs typeface="Raleway"/>
              <a:sym typeface="Raleway"/>
            </a:endParaRPr>
          </a:p>
        </p:txBody>
      </p:sp>
      <p:sp>
        <p:nvSpPr>
          <p:cNvPr id="200" name="Google Shape;200;g31c977dbd7d_0_1905"/>
          <p:cNvSpPr txBox="1"/>
          <p:nvPr/>
        </p:nvSpPr>
        <p:spPr>
          <a:xfrm>
            <a:off x="468000" y="1364475"/>
            <a:ext cx="11158800" cy="279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29"/>
              <a:buFont typeface="Arial"/>
              <a:buNone/>
            </a:pPr>
            <a:r>
              <a:rPr b="0" i="0" lang="es-MX" sz="1629" u="none" cap="none" strike="noStrike">
                <a:solidFill>
                  <a:schemeClr val="dk1"/>
                </a:solidFill>
                <a:latin typeface="Raleway"/>
                <a:ea typeface="Raleway"/>
                <a:cs typeface="Raleway"/>
                <a:sym typeface="Raleway"/>
              </a:rPr>
              <a:t>The Science Based Targets initiative (SBTi) is a corporate climate action organization that enables companies and financial institutions worldwide to play their part in combating the climate crisis.</a:t>
            </a:r>
            <a:endParaRPr b="0" i="0" sz="1629"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30"/>
              <a:buFont typeface="Arial"/>
              <a:buNone/>
            </a:pPr>
            <a:r>
              <a:t/>
            </a:r>
            <a:endParaRPr b="0" i="0" sz="153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29"/>
              <a:buFont typeface="Arial"/>
              <a:buNone/>
            </a:pPr>
            <a:r>
              <a:rPr b="0" i="0" lang="es-MX" sz="1629" u="none" cap="none" strike="noStrike">
                <a:solidFill>
                  <a:schemeClr val="dk1"/>
                </a:solidFill>
                <a:latin typeface="Raleway"/>
                <a:ea typeface="Raleway"/>
                <a:cs typeface="Raleway"/>
                <a:sym typeface="Raleway"/>
              </a:rPr>
              <a:t>We develop standards, tools and guidance which allow companies to set greenhouse gas (GHG) emissions reductions targets in line with what is needed to keep global heating below catastrophic levels and reach net-zero by 2050 at latest.</a:t>
            </a:r>
            <a:endParaRPr b="0" i="0" sz="1629"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29"/>
              <a:buFont typeface="Arial"/>
              <a:buNone/>
            </a:pPr>
            <a:r>
              <a:t/>
            </a:r>
            <a:endParaRPr b="0" i="0" sz="1629"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29"/>
              <a:buFont typeface="Arial"/>
              <a:buNone/>
            </a:pPr>
            <a:r>
              <a:rPr b="0" i="0" lang="es-MX" sz="1629" u="none" cap="none" strike="noStrike">
                <a:solidFill>
                  <a:schemeClr val="dk1"/>
                </a:solidFill>
                <a:latin typeface="Raleway"/>
                <a:ea typeface="Raleway"/>
                <a:cs typeface="Raleway"/>
                <a:sym typeface="Raleway"/>
              </a:rPr>
              <a:t>The SBTi is incorporated as a UK charity, with a subsidiary SBTi Services Limited, which hosts our target validation services. Partner organizations who facilitated SBTi’s growth and development are CDP, the United Nations Global Compact, the We Mean Business Coalition, the World Resources Institute (WRI), and the World Wide Fund for Nature (WWF).</a:t>
            </a:r>
            <a:endParaRPr b="0" i="0" sz="1629" u="none" cap="none" strike="noStrike">
              <a:solidFill>
                <a:schemeClr val="dk1"/>
              </a:solidFill>
              <a:latin typeface="Raleway"/>
              <a:ea typeface="Raleway"/>
              <a:cs typeface="Raleway"/>
              <a:sym typeface="Raleway"/>
            </a:endParaRPr>
          </a:p>
          <a:p>
            <a:pPr indent="0" lvl="0" marL="0" marR="0" rtl="0" algn="l">
              <a:lnSpc>
                <a:spcPct val="94000"/>
              </a:lnSpc>
              <a:spcBef>
                <a:spcPts val="0"/>
              </a:spcBef>
              <a:spcAft>
                <a:spcPts val="0"/>
              </a:spcAft>
              <a:buClr>
                <a:srgbClr val="000000"/>
              </a:buClr>
              <a:buSzPts val="1629"/>
              <a:buFont typeface="Arial"/>
              <a:buNone/>
            </a:pPr>
            <a:r>
              <a:t/>
            </a:r>
            <a:endParaRPr b="0" i="0" sz="1629" u="none" cap="none" strike="noStrike">
              <a:solidFill>
                <a:schemeClr val="dk1"/>
              </a:solidFill>
              <a:latin typeface="Raleway"/>
              <a:ea typeface="Raleway"/>
              <a:cs typeface="Raleway"/>
              <a:sym typeface="Raleway"/>
            </a:endParaRPr>
          </a:p>
          <a:p>
            <a:pPr indent="0" lvl="0" marL="0" marR="0" rtl="0" algn="l">
              <a:lnSpc>
                <a:spcPct val="94000"/>
              </a:lnSpc>
              <a:spcBef>
                <a:spcPts val="0"/>
              </a:spcBef>
              <a:spcAft>
                <a:spcPts val="0"/>
              </a:spcAft>
              <a:buClr>
                <a:srgbClr val="000000"/>
              </a:buClr>
              <a:buSzPts val="1629"/>
              <a:buFont typeface="Arial"/>
              <a:buNone/>
            </a:pPr>
            <a:r>
              <a:t/>
            </a:r>
            <a:endParaRPr b="0" i="0" sz="1629" u="none" cap="none" strike="noStrike">
              <a:solidFill>
                <a:schemeClr val="dk1"/>
              </a:solidFill>
              <a:latin typeface="Raleway"/>
              <a:ea typeface="Raleway"/>
              <a:cs typeface="Raleway"/>
              <a:sym typeface="Raleway"/>
            </a:endParaRPr>
          </a:p>
        </p:txBody>
      </p:sp>
      <p:sp>
        <p:nvSpPr>
          <p:cNvPr id="201" name="Google Shape;201;g31c977dbd7d_0_1905"/>
          <p:cNvSpPr txBox="1"/>
          <p:nvPr/>
        </p:nvSpPr>
        <p:spPr>
          <a:xfrm>
            <a:off x="756700" y="4463300"/>
            <a:ext cx="1755000" cy="44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s-MX" sz="1600" u="none" cap="none" strike="noStrike">
                <a:solidFill>
                  <a:srgbClr val="000000"/>
                </a:solidFill>
                <a:latin typeface="Raleway Medium"/>
                <a:ea typeface="Raleway Medium"/>
                <a:cs typeface="Raleway Medium"/>
                <a:sym typeface="Raleway Medium"/>
              </a:rPr>
              <a:t>PARTNERS</a:t>
            </a:r>
            <a:endParaRPr b="0" i="0" sz="1600" u="none" cap="none" strike="noStrike">
              <a:solidFill>
                <a:srgbClr val="000000"/>
              </a:solidFill>
              <a:latin typeface="Raleway Medium"/>
              <a:ea typeface="Raleway Medium"/>
              <a:cs typeface="Raleway Medium"/>
              <a:sym typeface="Raleway Medium"/>
            </a:endParaRPr>
          </a:p>
        </p:txBody>
      </p:sp>
      <p:pic>
        <p:nvPicPr>
          <p:cNvPr id="202" name="Google Shape;202;g31c977dbd7d_0_1905" title="sbt_curve_line (colour).png"/>
          <p:cNvPicPr preferRelativeResize="0"/>
          <p:nvPr/>
        </p:nvPicPr>
        <p:blipFill rotWithShape="1">
          <a:blip r:embed="rId3">
            <a:alphaModFix/>
          </a:blip>
          <a:srcRect b="2040" l="13577" r="0" t="-2040"/>
          <a:stretch/>
        </p:blipFill>
        <p:spPr>
          <a:xfrm>
            <a:off x="0" y="5726150"/>
            <a:ext cx="2910126" cy="952175"/>
          </a:xfrm>
          <a:prstGeom prst="rect">
            <a:avLst/>
          </a:prstGeom>
          <a:noFill/>
          <a:ln>
            <a:noFill/>
          </a:ln>
        </p:spPr>
      </p:pic>
      <p:cxnSp>
        <p:nvCxnSpPr>
          <p:cNvPr id="203" name="Google Shape;203;g31c977dbd7d_0_1905"/>
          <p:cNvCxnSpPr/>
          <p:nvPr/>
        </p:nvCxnSpPr>
        <p:spPr>
          <a:xfrm flipH="1" rot="10800000">
            <a:off x="1683658" y="6660000"/>
            <a:ext cx="10508400" cy="6300"/>
          </a:xfrm>
          <a:prstGeom prst="straightConnector1">
            <a:avLst/>
          </a:prstGeom>
          <a:noFill/>
          <a:ln cap="flat" cmpd="sng" w="9525">
            <a:solidFill>
              <a:srgbClr val="345EAF"/>
            </a:solidFill>
            <a:prstDash val="solid"/>
            <a:miter lim="800000"/>
            <a:headEnd len="sm" w="sm" type="none"/>
            <a:tailEnd len="sm" w="sm" type="none"/>
          </a:ln>
        </p:spPr>
      </p:cxnSp>
      <p:pic>
        <p:nvPicPr>
          <p:cNvPr id="204" name="Google Shape;204;g31c977dbd7d_0_1905"/>
          <p:cNvPicPr preferRelativeResize="0"/>
          <p:nvPr/>
        </p:nvPicPr>
        <p:blipFill rotWithShape="1">
          <a:blip r:embed="rId4">
            <a:alphaModFix/>
          </a:blip>
          <a:srcRect b="0" l="586" r="0" t="0"/>
          <a:stretch/>
        </p:blipFill>
        <p:spPr>
          <a:xfrm>
            <a:off x="870000" y="3842425"/>
            <a:ext cx="10556574" cy="21386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grpSp>
        <p:nvGrpSpPr>
          <p:cNvPr id="905" name="Google Shape;905;p62"/>
          <p:cNvGrpSpPr/>
          <p:nvPr/>
        </p:nvGrpSpPr>
        <p:grpSpPr>
          <a:xfrm>
            <a:off x="687094" y="2379588"/>
            <a:ext cx="10736912" cy="3141726"/>
            <a:chOff x="515950" y="2379588"/>
            <a:chExt cx="10736912" cy="3141726"/>
          </a:xfrm>
        </p:grpSpPr>
        <p:pic>
          <p:nvPicPr>
            <p:cNvPr descr="Screen Clipping" id="906" name="Google Shape;906;p62"/>
            <p:cNvPicPr preferRelativeResize="0"/>
            <p:nvPr/>
          </p:nvPicPr>
          <p:blipFill rotWithShape="1">
            <a:blip r:embed="rId3">
              <a:alphaModFix/>
            </a:blip>
            <a:srcRect b="0" l="0" r="0" t="0"/>
            <a:stretch/>
          </p:blipFill>
          <p:spPr>
            <a:xfrm>
              <a:off x="8828517" y="2382392"/>
              <a:ext cx="2424345" cy="3136117"/>
            </a:xfrm>
            <a:prstGeom prst="rect">
              <a:avLst/>
            </a:prstGeom>
            <a:noFill/>
            <a:ln cap="sq" cmpd="sng" w="76200">
              <a:solidFill>
                <a:srgbClr val="FFFFFF"/>
              </a:solidFill>
              <a:prstDash val="solid"/>
              <a:miter lim="8000"/>
              <a:headEnd len="sm" w="sm" type="none"/>
              <a:tailEnd len="sm" w="sm" type="none"/>
            </a:ln>
            <a:effectLst>
              <a:outerShdw blurRad="65000" kx="195054" rotWithShape="0" algn="tl" dir="12900000" dist="50800" ky="144987">
                <a:srgbClr val="000000">
                  <a:alpha val="27450"/>
                </a:srgbClr>
              </a:outerShdw>
            </a:effectLst>
          </p:spPr>
        </p:pic>
        <p:pic>
          <p:nvPicPr>
            <p:cNvPr descr="Screen Clipping" id="907" name="Google Shape;907;p62"/>
            <p:cNvPicPr preferRelativeResize="0"/>
            <p:nvPr/>
          </p:nvPicPr>
          <p:blipFill rotWithShape="1">
            <a:blip r:embed="rId4">
              <a:alphaModFix/>
            </a:blip>
            <a:srcRect b="0" l="0" r="0" t="0"/>
            <a:stretch/>
          </p:blipFill>
          <p:spPr>
            <a:xfrm>
              <a:off x="3148664" y="2379588"/>
              <a:ext cx="2435324" cy="3141726"/>
            </a:xfrm>
            <a:prstGeom prst="rect">
              <a:avLst/>
            </a:prstGeom>
            <a:noFill/>
            <a:ln cap="sq" cmpd="sng" w="76200">
              <a:solidFill>
                <a:srgbClr val="FFFFFF"/>
              </a:solidFill>
              <a:prstDash val="solid"/>
              <a:miter lim="8000"/>
              <a:headEnd len="sm" w="sm" type="none"/>
              <a:tailEnd len="sm" w="sm" type="none"/>
            </a:ln>
            <a:effectLst>
              <a:outerShdw blurRad="65000" kx="195054" rotWithShape="0" algn="tl" dir="12900000" dist="50800" ky="144987">
                <a:srgbClr val="000000">
                  <a:alpha val="27450"/>
                </a:srgbClr>
              </a:outerShdw>
            </a:effectLst>
          </p:spPr>
        </p:pic>
        <p:pic>
          <p:nvPicPr>
            <p:cNvPr descr="Screen Clipping" id="908" name="Google Shape;908;p62"/>
            <p:cNvPicPr preferRelativeResize="0"/>
            <p:nvPr/>
          </p:nvPicPr>
          <p:blipFill rotWithShape="1">
            <a:blip r:embed="rId5">
              <a:alphaModFix/>
            </a:blip>
            <a:srcRect b="0" l="0" r="0" t="0"/>
            <a:stretch/>
          </p:blipFill>
          <p:spPr>
            <a:xfrm>
              <a:off x="5996164" y="2382392"/>
              <a:ext cx="2420179" cy="3136116"/>
            </a:xfrm>
            <a:prstGeom prst="rect">
              <a:avLst/>
            </a:prstGeom>
            <a:noFill/>
            <a:ln cap="sq" cmpd="sng" w="76200">
              <a:solidFill>
                <a:srgbClr val="FFFFFF"/>
              </a:solidFill>
              <a:prstDash val="solid"/>
              <a:miter lim="8000"/>
              <a:headEnd len="sm" w="sm" type="none"/>
              <a:tailEnd len="sm" w="sm" type="none"/>
            </a:ln>
            <a:effectLst>
              <a:outerShdw blurRad="65000" kx="195054" rotWithShape="0" algn="tl" dir="12900000" dist="50800" ky="144987">
                <a:srgbClr val="000000">
                  <a:alpha val="27450"/>
                </a:srgbClr>
              </a:outerShdw>
            </a:effectLst>
          </p:spPr>
        </p:pic>
        <p:pic>
          <p:nvPicPr>
            <p:cNvPr descr="Screen Clipping" id="909" name="Google Shape;909;p62"/>
            <p:cNvPicPr preferRelativeResize="0"/>
            <p:nvPr/>
          </p:nvPicPr>
          <p:blipFill rotWithShape="1">
            <a:blip r:embed="rId6">
              <a:alphaModFix/>
            </a:blip>
            <a:srcRect b="0" l="0" r="0" t="0"/>
            <a:stretch/>
          </p:blipFill>
          <p:spPr>
            <a:xfrm>
              <a:off x="515950" y="2380776"/>
              <a:ext cx="2219514" cy="3139347"/>
            </a:xfrm>
            <a:prstGeom prst="rect">
              <a:avLst/>
            </a:prstGeom>
            <a:noFill/>
            <a:ln cap="sq" cmpd="sng" w="76200">
              <a:solidFill>
                <a:srgbClr val="FFFFFF"/>
              </a:solidFill>
              <a:prstDash val="solid"/>
              <a:miter lim="8000"/>
              <a:headEnd len="sm" w="sm" type="none"/>
              <a:tailEnd len="sm" w="sm" type="none"/>
            </a:ln>
            <a:effectLst>
              <a:outerShdw blurRad="65000" kx="195054" rotWithShape="0" algn="tl" dir="12900000" dist="50800" ky="144987">
                <a:srgbClr val="000000">
                  <a:alpha val="27450"/>
                </a:srgbClr>
              </a:outerShdw>
            </a:effectLst>
          </p:spPr>
        </p:pic>
      </p:grpSp>
      <p:sp>
        <p:nvSpPr>
          <p:cNvPr id="910" name="Google Shape;910;p62"/>
          <p:cNvSpPr/>
          <p:nvPr/>
        </p:nvSpPr>
        <p:spPr>
          <a:xfrm>
            <a:off x="297950" y="5805826"/>
            <a:ext cx="11515200" cy="295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404040"/>
              </a:buClr>
              <a:buSzPts val="500"/>
              <a:buFont typeface="Arial"/>
              <a:buNone/>
            </a:pPr>
            <a:r>
              <a:rPr b="0" i="0" lang="es-MX" sz="1600" u="none" cap="none" strike="noStrike">
                <a:solidFill>
                  <a:srgbClr val="333132"/>
                </a:solidFill>
                <a:latin typeface="Raleway"/>
                <a:ea typeface="Raleway"/>
                <a:cs typeface="Raleway"/>
                <a:sym typeface="Raleway"/>
              </a:rPr>
              <a:t>Access the GHG Protocol webpage to download the accounting standards</a:t>
            </a:r>
            <a:r>
              <a:rPr b="0" i="0" lang="es-MX" sz="1600" u="none" cap="none" strike="noStrike">
                <a:solidFill>
                  <a:srgbClr val="000000"/>
                </a:solidFill>
                <a:latin typeface="Raleway"/>
                <a:ea typeface="Raleway"/>
                <a:cs typeface="Raleway"/>
                <a:sym typeface="Raleway"/>
              </a:rPr>
              <a:t> </a:t>
            </a:r>
            <a:r>
              <a:rPr b="0" i="0" lang="es-MX" sz="1600" u="sng" cap="none" strike="noStrike">
                <a:solidFill>
                  <a:schemeClr val="hlink"/>
                </a:solidFill>
                <a:latin typeface="Raleway"/>
                <a:ea typeface="Raleway"/>
                <a:cs typeface="Raleway"/>
                <a:sym typeface="Raleway"/>
                <a:hlinkClick r:id="rId7"/>
              </a:rPr>
              <a:t>here</a:t>
            </a:r>
            <a:r>
              <a:rPr b="0" i="0" lang="es-MX" sz="1600" u="none" cap="none" strike="noStrike">
                <a:solidFill>
                  <a:srgbClr val="000000"/>
                </a:solidFill>
                <a:latin typeface="Raleway"/>
                <a:ea typeface="Raleway"/>
                <a:cs typeface="Raleway"/>
                <a:sym typeface="Raleway"/>
              </a:rPr>
              <a:t>.</a:t>
            </a:r>
            <a:endParaRPr b="0" i="0" sz="1600" u="none" cap="none" strike="noStrike">
              <a:solidFill>
                <a:srgbClr val="000000"/>
              </a:solidFill>
              <a:latin typeface="Raleway"/>
              <a:ea typeface="Raleway"/>
              <a:cs typeface="Raleway"/>
              <a:sym typeface="Raleway"/>
            </a:endParaRPr>
          </a:p>
        </p:txBody>
      </p:sp>
      <p:sp>
        <p:nvSpPr>
          <p:cNvPr id="911" name="Google Shape;911;p62"/>
          <p:cNvSpPr txBox="1"/>
          <p:nvPr/>
        </p:nvSpPr>
        <p:spPr>
          <a:xfrm>
            <a:off x="639650" y="1476475"/>
            <a:ext cx="10831800" cy="702000"/>
          </a:xfrm>
          <a:prstGeom prst="rect">
            <a:avLst/>
          </a:prstGeom>
          <a:noFill/>
          <a:ln>
            <a:noFill/>
          </a:ln>
        </p:spPr>
        <p:txBody>
          <a:bodyPr anchorCtr="0" anchor="t" bIns="91425" lIns="91425" spcFirstLastPara="1" rIns="91425" wrap="square" tIns="91425">
            <a:spAutoFit/>
          </a:bodyPr>
          <a:lstStyle/>
          <a:p>
            <a:pPr indent="0" lvl="0" marL="0" marR="0" rtl="0" algn="ctr">
              <a:lnSpc>
                <a:spcPct val="110000"/>
              </a:lnSpc>
              <a:spcBef>
                <a:spcPts val="0"/>
              </a:spcBef>
              <a:spcAft>
                <a:spcPts val="0"/>
              </a:spcAft>
              <a:buClr>
                <a:srgbClr val="000000"/>
              </a:buClr>
              <a:buSzPts val="1700"/>
              <a:buFont typeface="Arial"/>
              <a:buNone/>
            </a:pPr>
            <a:r>
              <a:rPr b="0" i="0" lang="es-MX" sz="1600" u="none" cap="none" strike="noStrike">
                <a:solidFill>
                  <a:srgbClr val="333132"/>
                </a:solidFill>
                <a:latin typeface="Raleway"/>
                <a:ea typeface="Raleway"/>
                <a:cs typeface="Raleway"/>
                <a:sym typeface="Raleway"/>
              </a:rPr>
              <a:t>In preparation to set a science-based target, companies need to complete an inventory of all </a:t>
            </a:r>
            <a:endParaRPr b="0" i="0" sz="1600" u="none" cap="none" strike="noStrike">
              <a:solidFill>
                <a:srgbClr val="333132"/>
              </a:solidFill>
              <a:latin typeface="Raleway"/>
              <a:ea typeface="Raleway"/>
              <a:cs typeface="Raleway"/>
              <a:sym typeface="Raleway"/>
            </a:endParaRPr>
          </a:p>
          <a:p>
            <a:pPr indent="0" lvl="0" marL="0" marR="0" rtl="0" algn="ctr">
              <a:lnSpc>
                <a:spcPct val="110000"/>
              </a:lnSpc>
              <a:spcBef>
                <a:spcPts val="0"/>
              </a:spcBef>
              <a:spcAft>
                <a:spcPts val="0"/>
              </a:spcAft>
              <a:buClr>
                <a:srgbClr val="000000"/>
              </a:buClr>
              <a:buSzPts val="1700"/>
              <a:buFont typeface="Arial"/>
              <a:buNone/>
            </a:pPr>
            <a:r>
              <a:rPr b="1" i="0" lang="es-MX" sz="1600" u="none" cap="none" strike="noStrike">
                <a:solidFill>
                  <a:srgbClr val="333132"/>
                </a:solidFill>
                <a:latin typeface="Raleway"/>
                <a:ea typeface="Raleway"/>
                <a:cs typeface="Raleway"/>
                <a:sym typeface="Raleway"/>
              </a:rPr>
              <a:t>seven major greenhouse gases in accordance with the GHG Protocol standards.</a:t>
            </a:r>
            <a:endParaRPr b="1" i="0" sz="1600" u="none" cap="none" strike="noStrike">
              <a:solidFill>
                <a:srgbClr val="333132"/>
              </a:solidFill>
              <a:latin typeface="Raleway"/>
              <a:ea typeface="Raleway"/>
              <a:cs typeface="Raleway"/>
              <a:sym typeface="Raleway"/>
            </a:endParaRPr>
          </a:p>
        </p:txBody>
      </p:sp>
      <p:sp>
        <p:nvSpPr>
          <p:cNvPr id="912" name="Google Shape;912;p62"/>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GHG PROTOCOL</a:t>
            </a:r>
            <a:endParaRPr b="1" i="0" sz="2900" u="none" cap="none" strike="noStrike">
              <a:solidFill>
                <a:srgbClr val="5D266D"/>
              </a:solidFill>
              <a:latin typeface="Raleway"/>
              <a:ea typeface="Raleway"/>
              <a:cs typeface="Raleway"/>
              <a:sym typeface="Raleway"/>
            </a:endParaRPr>
          </a:p>
        </p:txBody>
      </p:sp>
      <p:sp>
        <p:nvSpPr>
          <p:cNvPr id="913" name="Google Shape;913;p62"/>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STANDARDIZED FRAMEWORKS TO MEASURE GHG</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rgbClr val="333132"/>
              </a:solidFill>
              <a:latin typeface="Raleway"/>
              <a:ea typeface="Raleway"/>
              <a:cs typeface="Raleway"/>
              <a:sym typeface="Ralew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A4A"/>
        </a:solidFill>
      </p:bgPr>
    </p:bg>
    <p:spTree>
      <p:nvGrpSpPr>
        <p:cNvPr id="917" name="Shape 917"/>
        <p:cNvGrpSpPr/>
        <p:nvPr/>
      </p:nvGrpSpPr>
      <p:grpSpPr>
        <a:xfrm>
          <a:off x="0" y="0"/>
          <a:ext cx="0" cy="0"/>
          <a:chOff x="0" y="0"/>
          <a:chExt cx="0" cy="0"/>
        </a:xfrm>
      </p:grpSpPr>
      <p:pic>
        <p:nvPicPr>
          <p:cNvPr id="918" name="Google Shape;918;p63"/>
          <p:cNvPicPr preferRelativeResize="0"/>
          <p:nvPr/>
        </p:nvPicPr>
        <p:blipFill rotWithShape="1">
          <a:blip r:embed="rId3">
            <a:alphaModFix/>
          </a:blip>
          <a:srcRect b="0" l="0" r="0" t="0"/>
          <a:stretch/>
        </p:blipFill>
        <p:spPr>
          <a:xfrm>
            <a:off x="0" y="0"/>
            <a:ext cx="12192000" cy="72000"/>
          </a:xfrm>
          <a:prstGeom prst="rect">
            <a:avLst/>
          </a:prstGeom>
          <a:noFill/>
          <a:ln>
            <a:noFill/>
          </a:ln>
        </p:spPr>
      </p:pic>
      <p:sp>
        <p:nvSpPr>
          <p:cNvPr id="919" name="Google Shape;919;p63"/>
          <p:cNvSpPr txBox="1"/>
          <p:nvPr/>
        </p:nvSpPr>
        <p:spPr>
          <a:xfrm>
            <a:off x="6806775" y="2715600"/>
            <a:ext cx="5067300" cy="1884000"/>
          </a:xfrm>
          <a:prstGeom prst="rect">
            <a:avLst/>
          </a:prstGeom>
          <a:noFill/>
          <a:ln>
            <a:noFill/>
          </a:ln>
        </p:spPr>
        <p:txBody>
          <a:bodyPr anchorCtr="0" anchor="ctr" bIns="45700" lIns="91425" spcFirstLastPara="1" rIns="91425" wrap="square" tIns="45700">
            <a:noAutofit/>
          </a:bodyPr>
          <a:lstStyle/>
          <a:p>
            <a:pPr indent="-723900" lvl="0" marL="723900" marR="0" rtl="0" algn="l">
              <a:lnSpc>
                <a:spcPct val="100000"/>
              </a:lnSpc>
              <a:spcBef>
                <a:spcPts val="0"/>
              </a:spcBef>
              <a:spcAft>
                <a:spcPts val="0"/>
              </a:spcAft>
              <a:buClr>
                <a:schemeClr val="dk1"/>
              </a:buClr>
              <a:buSzPts val="4000"/>
              <a:buFont typeface="Arial"/>
              <a:buNone/>
            </a:pPr>
            <a:r>
              <a:rPr b="1" i="0" lang="es-MX" sz="3700" u="none" cap="none" strike="noStrike">
                <a:solidFill>
                  <a:schemeClr val="lt1"/>
                </a:solidFill>
                <a:latin typeface="Raleway"/>
                <a:ea typeface="Raleway"/>
                <a:cs typeface="Raleway"/>
                <a:sym typeface="Raleway"/>
              </a:rPr>
              <a:t>VII. SCOPES 1, 2 AND  3 ACCOUNTING </a:t>
            </a:r>
            <a:endParaRPr b="1" i="0" sz="3700" u="none" cap="none" strike="noStrike">
              <a:solidFill>
                <a:srgbClr val="000000"/>
              </a:solidFill>
              <a:latin typeface="Raleway"/>
              <a:ea typeface="Raleway"/>
              <a:cs typeface="Raleway"/>
              <a:sym typeface="Ralew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64"/>
          <p:cNvSpPr txBox="1"/>
          <p:nvPr/>
        </p:nvSpPr>
        <p:spPr>
          <a:xfrm>
            <a:off x="4668706" y="5801175"/>
            <a:ext cx="17367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s-MX" sz="1100" u="none" cap="none" strike="noStrike">
                <a:solidFill>
                  <a:srgbClr val="002060"/>
                </a:solidFill>
                <a:latin typeface="Raleway"/>
                <a:ea typeface="Raleway"/>
                <a:cs typeface="Raleway"/>
                <a:sym typeface="Raleway"/>
              </a:rPr>
              <a:t>Source: </a:t>
            </a:r>
            <a:r>
              <a:rPr b="0" i="0" lang="es-MX" sz="1100" u="sng" cap="none" strike="noStrike">
                <a:solidFill>
                  <a:srgbClr val="0563C1"/>
                </a:solidFill>
                <a:latin typeface="Raleway"/>
                <a:ea typeface="Raleway"/>
                <a:cs typeface="Raleway"/>
                <a:sym typeface="Raleway"/>
                <a:hlinkClick r:id="rId3">
                  <a:extLst>
                    <a:ext uri="{A12FA001-AC4F-418D-AE19-62706E023703}">
                      <ahyp:hlinkClr val="tx"/>
                    </a:ext>
                  </a:extLst>
                </a:hlinkClick>
              </a:rPr>
              <a:t>GHG Protocol</a:t>
            </a:r>
            <a:endParaRPr b="0" i="0" sz="1100" u="none" cap="none" strike="noStrike">
              <a:solidFill>
                <a:srgbClr val="000000"/>
              </a:solidFill>
              <a:latin typeface="Raleway"/>
              <a:ea typeface="Raleway"/>
              <a:cs typeface="Raleway"/>
              <a:sym typeface="Raleway"/>
            </a:endParaRPr>
          </a:p>
        </p:txBody>
      </p:sp>
      <p:sp>
        <p:nvSpPr>
          <p:cNvPr id="925" name="Google Shape;925;p64"/>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SCOPES 1, 2 AND 3 EMISSIONS ACCOUNTING</a:t>
            </a:r>
            <a:endParaRPr b="1" i="0" sz="2900" u="none" cap="none" strike="noStrike">
              <a:solidFill>
                <a:srgbClr val="5D266D"/>
              </a:solidFill>
              <a:latin typeface="Raleway"/>
              <a:ea typeface="Raleway"/>
              <a:cs typeface="Raleway"/>
              <a:sym typeface="Raleway"/>
            </a:endParaRPr>
          </a:p>
        </p:txBody>
      </p:sp>
      <p:sp>
        <p:nvSpPr>
          <p:cNvPr id="926" name="Google Shape;926;p64"/>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WHAT ARE SCOPE 1, SCOPE 2 &amp; SCOPE 3 EMISSIONS?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rgbClr val="333132"/>
              </a:solidFill>
              <a:latin typeface="Raleway"/>
              <a:ea typeface="Raleway"/>
              <a:cs typeface="Raleway"/>
              <a:sym typeface="Raleway"/>
            </a:endParaRPr>
          </a:p>
        </p:txBody>
      </p:sp>
      <p:grpSp>
        <p:nvGrpSpPr>
          <p:cNvPr id="927" name="Google Shape;927;p64"/>
          <p:cNvGrpSpPr/>
          <p:nvPr/>
        </p:nvGrpSpPr>
        <p:grpSpPr>
          <a:xfrm>
            <a:off x="7687275" y="2282727"/>
            <a:ext cx="4057200" cy="3526587"/>
            <a:chOff x="7687275" y="2054127"/>
            <a:chExt cx="4057200" cy="3526587"/>
          </a:xfrm>
        </p:grpSpPr>
        <p:sp>
          <p:nvSpPr>
            <p:cNvPr id="928" name="Google Shape;928;p64"/>
            <p:cNvSpPr txBox="1"/>
            <p:nvPr/>
          </p:nvSpPr>
          <p:spPr>
            <a:xfrm>
              <a:off x="7687275" y="4746114"/>
              <a:ext cx="4057200" cy="834600"/>
            </a:xfrm>
            <a:prstGeom prst="rect">
              <a:avLst/>
            </a:prstGeom>
            <a:noFill/>
            <a:ln>
              <a:noFill/>
            </a:ln>
          </p:spPr>
          <p:txBody>
            <a:bodyPr anchorCtr="0" anchor="t" bIns="60950" lIns="60950" spcFirstLastPara="1" rIns="60950" wrap="square" tIns="60950">
              <a:noAutofit/>
            </a:bodyPr>
            <a:lstStyle/>
            <a:p>
              <a:pPr indent="0" lvl="0" marL="0" marR="0" rtl="0" algn="l">
                <a:lnSpc>
                  <a:spcPct val="110000"/>
                </a:lnSpc>
                <a:spcBef>
                  <a:spcPts val="0"/>
                </a:spcBef>
                <a:spcAft>
                  <a:spcPts val="0"/>
                </a:spcAft>
                <a:buClr>
                  <a:srgbClr val="000000"/>
                </a:buClr>
                <a:buSzPts val="2000"/>
                <a:buFont typeface="Noto Sans Symbols"/>
                <a:buNone/>
              </a:pPr>
              <a:r>
                <a:rPr b="1" i="1" lang="es-MX" sz="1200" u="none" cap="none" strike="noStrike">
                  <a:solidFill>
                    <a:srgbClr val="000000"/>
                  </a:solidFill>
                  <a:latin typeface="Raleway"/>
                  <a:ea typeface="Raleway"/>
                  <a:cs typeface="Raleway"/>
                  <a:sym typeface="Raleway"/>
                </a:rPr>
                <a:t>Note:</a:t>
              </a:r>
              <a:r>
                <a:rPr b="0" i="1" lang="es-MX" sz="1200" u="none" cap="none" strike="noStrike">
                  <a:solidFill>
                    <a:srgbClr val="000000"/>
                  </a:solidFill>
                  <a:latin typeface="Raleway"/>
                  <a:ea typeface="Raleway"/>
                  <a:cs typeface="Raleway"/>
                  <a:sym typeface="Raleway"/>
                </a:rPr>
                <a:t> All companies must complete at least a scope 3 screening for all relevant categories. If scope 3 is over 40% of total emissions, an emissions inventory must be provided (estimations at minimum).</a:t>
              </a:r>
              <a:endParaRPr b="0" i="1" sz="1200" u="none" cap="none" strike="noStrike">
                <a:solidFill>
                  <a:srgbClr val="000000"/>
                </a:solidFill>
                <a:latin typeface="Raleway"/>
                <a:ea typeface="Raleway"/>
                <a:cs typeface="Raleway"/>
                <a:sym typeface="Raleway"/>
              </a:endParaRPr>
            </a:p>
          </p:txBody>
        </p:sp>
        <p:sp>
          <p:nvSpPr>
            <p:cNvPr id="929" name="Google Shape;929;p64"/>
            <p:cNvSpPr/>
            <p:nvPr/>
          </p:nvSpPr>
          <p:spPr>
            <a:xfrm>
              <a:off x="7687275" y="2054127"/>
              <a:ext cx="3999600" cy="741000"/>
            </a:xfrm>
            <a:prstGeom prst="round2DiagRect">
              <a:avLst>
                <a:gd fmla="val 50000" name="adj1"/>
                <a:gd fmla="val 0" name="adj2"/>
              </a:avLst>
            </a:prstGeom>
            <a:solidFill>
              <a:srgbClr val="02ADA3"/>
            </a:solidFill>
            <a:ln cap="flat" cmpd="sng" w="9525">
              <a:solidFill>
                <a:srgbClr val="02AD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2000"/>
                <a:buFont typeface="Noto Sans Symbols"/>
                <a:buNone/>
              </a:pPr>
              <a:r>
                <a:rPr b="1" i="0" lang="es-MX" sz="1500" u="none" cap="none" strike="noStrike">
                  <a:solidFill>
                    <a:schemeClr val="lt1"/>
                  </a:solidFill>
                  <a:latin typeface="Raleway"/>
                  <a:ea typeface="Raleway"/>
                  <a:cs typeface="Raleway"/>
                  <a:sym typeface="Raleway"/>
                </a:rPr>
                <a:t>Scope 1 </a:t>
              </a:r>
              <a:r>
                <a:rPr b="0" i="0" lang="es-MX" sz="1500" u="none" cap="none" strike="noStrike">
                  <a:solidFill>
                    <a:schemeClr val="lt1"/>
                  </a:solidFill>
                  <a:latin typeface="Raleway"/>
                  <a:ea typeface="Raleway"/>
                  <a:cs typeface="Raleway"/>
                  <a:sym typeface="Raleway"/>
                </a:rPr>
                <a:t>– Direct emissions on site (e.g., on-site energy use).</a:t>
              </a:r>
              <a:endParaRPr b="1" i="0" sz="1500" u="none" cap="none" strike="noStrike">
                <a:solidFill>
                  <a:schemeClr val="lt1"/>
                </a:solidFill>
                <a:latin typeface="Raleway"/>
                <a:ea typeface="Raleway"/>
                <a:cs typeface="Raleway"/>
                <a:sym typeface="Raleway"/>
              </a:endParaRPr>
            </a:p>
          </p:txBody>
        </p:sp>
        <p:sp>
          <p:nvSpPr>
            <p:cNvPr id="930" name="Google Shape;930;p64"/>
            <p:cNvSpPr/>
            <p:nvPr/>
          </p:nvSpPr>
          <p:spPr>
            <a:xfrm>
              <a:off x="7687275" y="2947052"/>
              <a:ext cx="3999600" cy="741000"/>
            </a:xfrm>
            <a:prstGeom prst="round2DiagRect">
              <a:avLst>
                <a:gd fmla="val 50000" name="adj1"/>
                <a:gd fmla="val 0" name="adj2"/>
              </a:avLst>
            </a:prstGeom>
            <a:solidFill>
              <a:srgbClr val="5E759B"/>
            </a:solidFill>
            <a:ln cap="flat" cmpd="sng" w="9525">
              <a:solidFill>
                <a:srgbClr val="5E75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rgbClr val="000000"/>
                </a:buClr>
                <a:buSzPts val="1500"/>
                <a:buFont typeface="Arial"/>
                <a:buNone/>
              </a:pPr>
              <a:r>
                <a:rPr b="1" i="0" lang="es-MX" sz="1500" u="none" cap="none" strike="noStrike">
                  <a:solidFill>
                    <a:schemeClr val="lt1"/>
                  </a:solidFill>
                  <a:latin typeface="Raleway"/>
                  <a:ea typeface="Raleway"/>
                  <a:cs typeface="Raleway"/>
                  <a:sym typeface="Raleway"/>
                </a:rPr>
                <a:t>Scope 2 </a:t>
              </a:r>
              <a:r>
                <a:rPr b="0" i="0" lang="es-MX" sz="1500" u="none" cap="none" strike="noStrike">
                  <a:solidFill>
                    <a:schemeClr val="lt1"/>
                  </a:solidFill>
                  <a:latin typeface="Raleway"/>
                  <a:ea typeface="Raleway"/>
                  <a:cs typeface="Raleway"/>
                  <a:sym typeface="Raleway"/>
                </a:rPr>
                <a:t>– Emissions from purchased electricity, heat and steam.</a:t>
              </a:r>
              <a:endParaRPr b="1" i="0" sz="1600" u="none" cap="none" strike="noStrike">
                <a:solidFill>
                  <a:schemeClr val="lt1"/>
                </a:solidFill>
                <a:latin typeface="Raleway"/>
                <a:ea typeface="Raleway"/>
                <a:cs typeface="Raleway"/>
                <a:sym typeface="Raleway"/>
              </a:endParaRPr>
            </a:p>
          </p:txBody>
        </p:sp>
        <p:sp>
          <p:nvSpPr>
            <p:cNvPr id="931" name="Google Shape;931;p64"/>
            <p:cNvSpPr/>
            <p:nvPr/>
          </p:nvSpPr>
          <p:spPr>
            <a:xfrm>
              <a:off x="7687275" y="3839977"/>
              <a:ext cx="3999600" cy="741000"/>
            </a:xfrm>
            <a:prstGeom prst="round2DiagRect">
              <a:avLst>
                <a:gd fmla="val 50000" name="adj1"/>
                <a:gd fmla="val 0" name="adj2"/>
              </a:avLst>
            </a:prstGeom>
            <a:solidFill>
              <a:srgbClr val="64508C"/>
            </a:solidFill>
            <a:ln cap="flat" cmpd="sng" w="9525">
              <a:solidFill>
                <a:srgbClr val="64508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rgbClr val="000000"/>
                </a:buClr>
                <a:buSzPts val="1500"/>
                <a:buFont typeface="Arial"/>
                <a:buNone/>
              </a:pPr>
              <a:r>
                <a:rPr b="1" i="0" lang="es-MX" sz="1500" u="none" cap="none" strike="noStrike">
                  <a:solidFill>
                    <a:schemeClr val="lt1"/>
                  </a:solidFill>
                  <a:latin typeface="Raleway"/>
                  <a:ea typeface="Raleway"/>
                  <a:cs typeface="Raleway"/>
                  <a:sym typeface="Raleway"/>
                </a:rPr>
                <a:t>Scope 3 </a:t>
              </a:r>
              <a:r>
                <a:rPr b="0" i="0" lang="es-MX" sz="1500" u="none" cap="none" strike="noStrike">
                  <a:solidFill>
                    <a:schemeClr val="lt1"/>
                  </a:solidFill>
                  <a:latin typeface="Raleway"/>
                  <a:ea typeface="Raleway"/>
                  <a:cs typeface="Raleway"/>
                  <a:sym typeface="Raleway"/>
                </a:rPr>
                <a:t>– All other indirect emissions along the value chain.</a:t>
              </a:r>
              <a:endParaRPr b="1" i="0" sz="1700" u="none" cap="none" strike="noStrike">
                <a:solidFill>
                  <a:schemeClr val="lt1"/>
                </a:solidFill>
                <a:latin typeface="Raleway"/>
                <a:ea typeface="Raleway"/>
                <a:cs typeface="Raleway"/>
                <a:sym typeface="Raleway"/>
              </a:endParaRPr>
            </a:p>
          </p:txBody>
        </p:sp>
      </p:grpSp>
      <p:pic>
        <p:nvPicPr>
          <p:cNvPr id="932" name="Google Shape;932;p64"/>
          <p:cNvPicPr preferRelativeResize="0"/>
          <p:nvPr/>
        </p:nvPicPr>
        <p:blipFill rotWithShape="1">
          <a:blip r:embed="rId4">
            <a:alphaModFix/>
          </a:blip>
          <a:srcRect b="0" l="0" r="0" t="0"/>
          <a:stretch/>
        </p:blipFill>
        <p:spPr>
          <a:xfrm>
            <a:off x="571802" y="1697675"/>
            <a:ext cx="6104658" cy="408709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65"/>
          <p:cNvSpPr txBox="1"/>
          <p:nvPr/>
        </p:nvSpPr>
        <p:spPr>
          <a:xfrm>
            <a:off x="453025" y="1294850"/>
            <a:ext cx="6024000" cy="4586400"/>
          </a:xfrm>
          <a:prstGeom prst="rect">
            <a:avLst/>
          </a:prstGeom>
          <a:noFill/>
          <a:ln>
            <a:noFill/>
          </a:ln>
        </p:spPr>
        <p:txBody>
          <a:bodyPr anchorCtr="0" anchor="t" bIns="45700" lIns="91425" spcFirstLastPara="1" rIns="91425" wrap="square" tIns="45700">
            <a:noAutofit/>
          </a:bodyPr>
          <a:lstStyle/>
          <a:p>
            <a:pPr indent="-330168" lvl="0" marL="457200" marR="0" rtl="0" algn="l">
              <a:lnSpc>
                <a:spcPct val="115000"/>
              </a:lnSpc>
              <a:spcBef>
                <a:spcPts val="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Scope 1 emissions:</a:t>
            </a:r>
            <a:endParaRPr b="0" i="0" sz="1600" u="none" cap="none" strike="noStrike">
              <a:solidFill>
                <a:srgbClr val="333132"/>
              </a:solidFill>
              <a:latin typeface="Raleway"/>
              <a:ea typeface="Raleway"/>
              <a:cs typeface="Raleway"/>
              <a:sym typeface="Raleway"/>
            </a:endParaRPr>
          </a:p>
          <a:p>
            <a:pPr indent="-330167" lvl="1" marL="914400" marR="0" rtl="0" algn="l">
              <a:lnSpc>
                <a:spcPct val="115000"/>
              </a:lnSpc>
              <a:spcBef>
                <a:spcPts val="60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Biomass-related emissions to be included in the target boundary. </a:t>
            </a:r>
            <a:endParaRPr b="0" i="0" sz="1600" u="none" cap="none" strike="noStrike">
              <a:solidFill>
                <a:srgbClr val="333132"/>
              </a:solidFill>
              <a:latin typeface="Raleway"/>
              <a:ea typeface="Raleway"/>
              <a:cs typeface="Raleway"/>
              <a:sym typeface="Raleway"/>
            </a:endParaRPr>
          </a:p>
          <a:p>
            <a:pPr indent="-330167" lvl="1" marL="914400" marR="0" rtl="0" algn="l">
              <a:lnSpc>
                <a:spcPct val="115000"/>
              </a:lnSpc>
              <a:spcBef>
                <a:spcPts val="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CO</a:t>
            </a:r>
            <a:r>
              <a:rPr b="0" baseline="-25000" i="0" lang="es-MX" sz="1600" u="none" cap="none" strike="noStrike">
                <a:solidFill>
                  <a:srgbClr val="333132"/>
                </a:solidFill>
                <a:latin typeface="Raleway"/>
                <a:ea typeface="Raleway"/>
                <a:cs typeface="Raleway"/>
                <a:sym typeface="Raleway"/>
              </a:rPr>
              <a:t>2</a:t>
            </a:r>
            <a:r>
              <a:rPr b="0" i="0" lang="es-MX" sz="1600" u="none" cap="none" strike="noStrike">
                <a:solidFill>
                  <a:srgbClr val="333132"/>
                </a:solidFill>
                <a:latin typeface="Raleway"/>
                <a:ea typeface="Raleway"/>
                <a:cs typeface="Raleway"/>
                <a:sym typeface="Raleway"/>
              </a:rPr>
              <a:t> emissions from land use change are reported outside of the scopes. </a:t>
            </a:r>
            <a:endParaRPr b="0" i="0" sz="1600" u="none" cap="none" strike="noStrike">
              <a:solidFill>
                <a:srgbClr val="333132"/>
              </a:solidFill>
              <a:latin typeface="Raleway"/>
              <a:ea typeface="Raleway"/>
              <a:cs typeface="Raleway"/>
              <a:sym typeface="Raleway"/>
            </a:endParaRPr>
          </a:p>
          <a:p>
            <a:pPr indent="-330168" lvl="0" marL="457200" marR="0" rtl="0" algn="l">
              <a:lnSpc>
                <a:spcPct val="115000"/>
              </a:lnSpc>
              <a:spcBef>
                <a:spcPts val="60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Scope 2 emissions:</a:t>
            </a:r>
            <a:endParaRPr b="0" i="0" sz="1600" u="none" cap="none" strike="noStrike">
              <a:solidFill>
                <a:srgbClr val="333132"/>
              </a:solidFill>
              <a:latin typeface="Raleway"/>
              <a:ea typeface="Raleway"/>
              <a:cs typeface="Raleway"/>
              <a:sym typeface="Raleway"/>
            </a:endParaRPr>
          </a:p>
          <a:p>
            <a:pPr indent="-330167" lvl="1" marL="914400" marR="0" rtl="0" algn="l">
              <a:lnSpc>
                <a:spcPct val="115000"/>
              </a:lnSpc>
              <a:spcBef>
                <a:spcPts val="60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Two approaches to calculate scope 2 emissions:</a:t>
            </a:r>
            <a:endParaRPr b="0" i="0" sz="1600" u="none" cap="none" strike="noStrike">
              <a:solidFill>
                <a:srgbClr val="333132"/>
              </a:solidFill>
              <a:latin typeface="Raleway"/>
              <a:ea typeface="Raleway"/>
              <a:cs typeface="Raleway"/>
              <a:sym typeface="Raleway"/>
            </a:endParaRPr>
          </a:p>
          <a:p>
            <a:pPr indent="-330166" lvl="2" marL="1371600" marR="0" rtl="0" algn="l">
              <a:lnSpc>
                <a:spcPct val="115000"/>
              </a:lnSpc>
              <a:spcBef>
                <a:spcPts val="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Location-based.</a:t>
            </a:r>
            <a:endParaRPr b="0" i="0" sz="1600" u="none" cap="none" strike="noStrike">
              <a:solidFill>
                <a:srgbClr val="333132"/>
              </a:solidFill>
              <a:latin typeface="Raleway"/>
              <a:ea typeface="Raleway"/>
              <a:cs typeface="Raleway"/>
              <a:sym typeface="Raleway"/>
            </a:endParaRPr>
          </a:p>
          <a:p>
            <a:pPr indent="-330166" lvl="2" marL="1371600" marR="0" rtl="0" algn="l">
              <a:lnSpc>
                <a:spcPct val="115000"/>
              </a:lnSpc>
              <a:spcBef>
                <a:spcPts val="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Market-based.</a:t>
            </a:r>
            <a:endParaRPr b="0" i="0" sz="1600" u="none" cap="none" strike="noStrike">
              <a:solidFill>
                <a:srgbClr val="333132"/>
              </a:solidFill>
              <a:latin typeface="Raleway"/>
              <a:ea typeface="Raleway"/>
              <a:cs typeface="Raleway"/>
              <a:sym typeface="Raleway"/>
            </a:endParaRPr>
          </a:p>
          <a:p>
            <a:pPr indent="-330168" lvl="0" marL="457200" marR="0" rtl="0" algn="l">
              <a:lnSpc>
                <a:spcPct val="115000"/>
              </a:lnSpc>
              <a:spcBef>
                <a:spcPts val="600"/>
              </a:spcBef>
              <a:spcAft>
                <a:spcPts val="0"/>
              </a:spcAft>
              <a:buClr>
                <a:srgbClr val="333132"/>
              </a:buClr>
              <a:buSzPts val="1600"/>
              <a:buFont typeface="Raleway"/>
              <a:buChar char="●"/>
            </a:pPr>
            <a:r>
              <a:rPr b="0" i="0" lang="es-MX" sz="1600" u="none" cap="none" strike="noStrike">
                <a:solidFill>
                  <a:srgbClr val="333132"/>
                </a:solidFill>
                <a:latin typeface="Raleway"/>
                <a:ea typeface="Raleway"/>
                <a:cs typeface="Raleway"/>
                <a:sym typeface="Raleway"/>
              </a:rPr>
              <a:t>Companies may set </a:t>
            </a:r>
            <a:r>
              <a:rPr b="1" i="0" lang="es-MX" sz="1600" u="none" cap="none" strike="noStrike">
                <a:solidFill>
                  <a:srgbClr val="333132"/>
                </a:solidFill>
                <a:latin typeface="Raleway"/>
                <a:ea typeface="Raleway"/>
                <a:cs typeface="Raleway"/>
                <a:sym typeface="Raleway"/>
              </a:rPr>
              <a:t>targets on the procurement of renewable electricity.</a:t>
            </a:r>
            <a:endParaRPr b="1" i="0" sz="1600" u="none" cap="none" strike="noStrike">
              <a:solidFill>
                <a:srgbClr val="333132"/>
              </a:solidFill>
              <a:latin typeface="Raleway"/>
              <a:ea typeface="Raleway"/>
              <a:cs typeface="Raleway"/>
              <a:sym typeface="Raleway"/>
            </a:endParaRPr>
          </a:p>
          <a:p>
            <a:pPr indent="-330168" lvl="0" marL="457200" marR="0" rtl="0" algn="l">
              <a:lnSpc>
                <a:spcPct val="115000"/>
              </a:lnSpc>
              <a:spcBef>
                <a:spcPts val="600"/>
              </a:spcBef>
              <a:spcAft>
                <a:spcPts val="0"/>
              </a:spcAft>
              <a:buClr>
                <a:srgbClr val="333132"/>
              </a:buClr>
              <a:buSzPts val="1600"/>
              <a:buFont typeface="Raleway"/>
              <a:buChar char="●"/>
            </a:pPr>
            <a:r>
              <a:rPr b="1" i="0" lang="es-MX" sz="1600" u="none" cap="none" strike="noStrike">
                <a:solidFill>
                  <a:srgbClr val="333132"/>
                </a:solidFill>
                <a:latin typeface="Raleway"/>
                <a:ea typeface="Raleway"/>
                <a:cs typeface="Raleway"/>
                <a:sym typeface="Raleway"/>
              </a:rPr>
              <a:t>SBTs must cover at least 95% of company-wide scope 1 and 2 emissions.</a:t>
            </a:r>
            <a:endParaRPr b="1" i="0" sz="1600" u="none" cap="none" strike="noStrike">
              <a:solidFill>
                <a:srgbClr val="333132"/>
              </a:solidFill>
              <a:latin typeface="Raleway"/>
              <a:ea typeface="Raleway"/>
              <a:cs typeface="Raleway"/>
              <a:sym typeface="Raleway"/>
            </a:endParaRPr>
          </a:p>
          <a:p>
            <a:pPr indent="-330168" lvl="0" marL="457200" marR="0" rtl="0" algn="l">
              <a:lnSpc>
                <a:spcPct val="115000"/>
              </a:lnSpc>
              <a:spcBef>
                <a:spcPts val="600"/>
              </a:spcBef>
              <a:spcAft>
                <a:spcPts val="600"/>
              </a:spcAft>
              <a:buClr>
                <a:srgbClr val="333132"/>
              </a:buClr>
              <a:buSzPts val="1600"/>
              <a:buFont typeface="Raleway"/>
              <a:buChar char="●"/>
            </a:pPr>
            <a:r>
              <a:rPr b="1" i="0" lang="es-MX" sz="1600" u="none" cap="none" strike="noStrike">
                <a:solidFill>
                  <a:srgbClr val="333132"/>
                </a:solidFill>
                <a:latin typeface="Raleway"/>
                <a:ea typeface="Raleway"/>
                <a:cs typeface="Raleway"/>
                <a:sym typeface="Raleway"/>
              </a:rPr>
              <a:t>Since July 15, 2022, targets must align with 1.5°C.</a:t>
            </a:r>
            <a:endParaRPr b="1" i="0" sz="1600" u="none" cap="none" strike="noStrike">
              <a:solidFill>
                <a:srgbClr val="333132"/>
              </a:solidFill>
              <a:latin typeface="Raleway"/>
              <a:ea typeface="Raleway"/>
              <a:cs typeface="Raleway"/>
              <a:sym typeface="Raleway"/>
            </a:endParaRPr>
          </a:p>
        </p:txBody>
      </p:sp>
      <p:pic>
        <p:nvPicPr>
          <p:cNvPr id="938" name="Google Shape;938;p65"/>
          <p:cNvPicPr preferRelativeResize="0"/>
          <p:nvPr/>
        </p:nvPicPr>
        <p:blipFill rotWithShape="1">
          <a:blip r:embed="rId3">
            <a:alphaModFix/>
          </a:blip>
          <a:srcRect b="0" l="0" r="0" t="0"/>
          <a:stretch/>
        </p:blipFill>
        <p:spPr>
          <a:xfrm>
            <a:off x="7049706" y="1548199"/>
            <a:ext cx="4836344" cy="3761602"/>
          </a:xfrm>
          <a:prstGeom prst="rect">
            <a:avLst/>
          </a:prstGeom>
          <a:noFill/>
          <a:ln>
            <a:noFill/>
          </a:ln>
        </p:spPr>
      </p:pic>
      <p:sp>
        <p:nvSpPr>
          <p:cNvPr id="939" name="Google Shape;939;p65"/>
          <p:cNvSpPr txBox="1"/>
          <p:nvPr/>
        </p:nvSpPr>
        <p:spPr>
          <a:xfrm>
            <a:off x="6583250" y="5508325"/>
            <a:ext cx="53028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s-MX" sz="1000" u="none" cap="none" strike="noStrike">
                <a:solidFill>
                  <a:schemeClr val="dk1"/>
                </a:solidFill>
                <a:latin typeface="Raleway"/>
                <a:ea typeface="Raleway"/>
                <a:cs typeface="Raleway"/>
                <a:sym typeface="Raleway"/>
              </a:rPr>
              <a:t>*Purchased heat and steam - companies should model heat- and steam-related emissions as if they were part of their direct (i.e., scope 1) emissions. SDA methods do not take purchased heat and steam into account under scope 2 emissions.</a:t>
            </a:r>
            <a:endParaRPr b="0" i="0" sz="1400" u="none" cap="none" strike="noStrike">
              <a:solidFill>
                <a:srgbClr val="000000"/>
              </a:solidFill>
              <a:latin typeface="Raleway"/>
              <a:ea typeface="Raleway"/>
              <a:cs typeface="Raleway"/>
              <a:sym typeface="Raleway"/>
            </a:endParaRPr>
          </a:p>
        </p:txBody>
      </p:sp>
      <p:sp>
        <p:nvSpPr>
          <p:cNvPr id="940" name="Google Shape;940;p65"/>
          <p:cNvSpPr txBox="1"/>
          <p:nvPr/>
        </p:nvSpPr>
        <p:spPr>
          <a:xfrm>
            <a:off x="453025" y="6287511"/>
            <a:ext cx="3499200" cy="244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s-MX" sz="1100" u="none" cap="none" strike="noStrike">
                <a:solidFill>
                  <a:srgbClr val="002060"/>
                </a:solidFill>
                <a:latin typeface="Raleway"/>
                <a:ea typeface="Raleway"/>
                <a:cs typeface="Raleway"/>
                <a:sym typeface="Raleway"/>
              </a:rPr>
              <a:t>Source: </a:t>
            </a:r>
            <a:r>
              <a:rPr b="0" i="0" lang="es-MX" sz="1100" u="sng" cap="none" strike="noStrike">
                <a:solidFill>
                  <a:srgbClr val="0563C1"/>
                </a:solidFill>
                <a:latin typeface="Raleway"/>
                <a:ea typeface="Raleway"/>
                <a:cs typeface="Raleway"/>
                <a:sym typeface="Raleway"/>
                <a:hlinkClick r:id="rId4">
                  <a:extLst>
                    <a:ext uri="{A12FA001-AC4F-418D-AE19-62706E023703}">
                      <ahyp:hlinkClr val="tx"/>
                    </a:ext>
                  </a:extLst>
                </a:hlinkClick>
              </a:rPr>
              <a:t>GHG Protocol</a:t>
            </a:r>
            <a:endParaRPr b="0" i="0" sz="1100" u="none" cap="none" strike="noStrike">
              <a:solidFill>
                <a:srgbClr val="000000"/>
              </a:solidFill>
              <a:latin typeface="Raleway"/>
              <a:ea typeface="Raleway"/>
              <a:cs typeface="Raleway"/>
              <a:sym typeface="Raleway"/>
            </a:endParaRPr>
          </a:p>
        </p:txBody>
      </p:sp>
      <p:sp>
        <p:nvSpPr>
          <p:cNvPr id="941" name="Google Shape;941;p65"/>
          <p:cNvSpPr txBox="1"/>
          <p:nvPr/>
        </p:nvSpPr>
        <p:spPr>
          <a:xfrm>
            <a:off x="453025"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SCOPES 1 AND 2 EMISSIONS ACCOUNTING</a:t>
            </a:r>
            <a:endParaRPr b="1" i="0" sz="2900" u="none" cap="none" strike="noStrike">
              <a:solidFill>
                <a:srgbClr val="5D266D"/>
              </a:solidFill>
              <a:latin typeface="Raleway"/>
              <a:ea typeface="Raleway"/>
              <a:cs typeface="Raleway"/>
              <a:sym typeface="Ralew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66"/>
          <p:cNvSpPr/>
          <p:nvPr/>
        </p:nvSpPr>
        <p:spPr>
          <a:xfrm>
            <a:off x="6591900" y="80075"/>
            <a:ext cx="5600100" cy="6777900"/>
          </a:xfrm>
          <a:prstGeom prst="rect">
            <a:avLst/>
          </a:prstGeom>
          <a:solidFill>
            <a:srgbClr val="EAEAEA"/>
          </a:solidFill>
          <a:ln cap="flat" cmpd="sng" w="25400">
            <a:solidFill>
              <a:srgbClr val="EAEAE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47" name="Google Shape;947;p66"/>
          <p:cNvSpPr txBox="1"/>
          <p:nvPr/>
        </p:nvSpPr>
        <p:spPr>
          <a:xfrm>
            <a:off x="483800" y="1846725"/>
            <a:ext cx="5845500" cy="3562200"/>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115000"/>
              </a:lnSpc>
              <a:spcBef>
                <a:spcPts val="1000"/>
              </a:spcBef>
              <a:spcAft>
                <a:spcPts val="0"/>
              </a:spcAft>
              <a:buClr>
                <a:srgbClr val="333132"/>
              </a:buClr>
              <a:buSzPts val="1700"/>
              <a:buFont typeface="Arial"/>
              <a:buChar char="●"/>
            </a:pPr>
            <a:r>
              <a:rPr b="0" i="0" lang="es-MX" sz="1700" u="none" cap="none" strike="noStrike">
                <a:solidFill>
                  <a:srgbClr val="333132"/>
                </a:solidFill>
                <a:latin typeface="Raleway"/>
                <a:ea typeface="Raleway"/>
                <a:cs typeface="Raleway"/>
                <a:sym typeface="Raleway"/>
              </a:rPr>
              <a:t>Scope 3 screening/inventory.</a:t>
            </a:r>
            <a:endParaRPr b="0" i="0" sz="1700" u="none" cap="none" strike="noStrike">
              <a:solidFill>
                <a:srgbClr val="333132"/>
              </a:solidFill>
              <a:latin typeface="Raleway"/>
              <a:ea typeface="Raleway"/>
              <a:cs typeface="Raleway"/>
              <a:sym typeface="Raleway"/>
            </a:endParaRPr>
          </a:p>
          <a:p>
            <a:pPr indent="-228600" lvl="0" marL="228600" marR="0" rtl="0" algn="l">
              <a:lnSpc>
                <a:spcPct val="115000"/>
              </a:lnSpc>
              <a:spcBef>
                <a:spcPts val="1000"/>
              </a:spcBef>
              <a:spcAft>
                <a:spcPts val="0"/>
              </a:spcAft>
              <a:buClr>
                <a:srgbClr val="333132"/>
              </a:buClr>
              <a:buSzPts val="1700"/>
              <a:buFont typeface="Arial"/>
              <a:buChar char="●"/>
            </a:pPr>
            <a:r>
              <a:rPr b="0" i="0" lang="es-MX" sz="1700" u="none" cap="none" strike="noStrike">
                <a:solidFill>
                  <a:srgbClr val="333132"/>
                </a:solidFill>
                <a:latin typeface="Raleway"/>
                <a:ea typeface="Raleway"/>
                <a:cs typeface="Raleway"/>
                <a:sym typeface="Raleway"/>
              </a:rPr>
              <a:t>Scope 3 target </a:t>
            </a:r>
            <a:r>
              <a:rPr b="1" i="0" lang="es-MX" sz="1700" u="none" cap="none" strike="noStrike">
                <a:solidFill>
                  <a:srgbClr val="333132"/>
                </a:solidFill>
                <a:latin typeface="Raleway"/>
                <a:ea typeface="Raleway"/>
                <a:cs typeface="Raleway"/>
                <a:sym typeface="Raleway"/>
              </a:rPr>
              <a:t>required if total emissions ≥40%.</a:t>
            </a:r>
            <a:endParaRPr b="1" i="0" sz="1700" u="none" cap="none" strike="noStrike">
              <a:solidFill>
                <a:srgbClr val="333132"/>
              </a:solidFill>
              <a:latin typeface="Raleway"/>
              <a:ea typeface="Raleway"/>
              <a:cs typeface="Raleway"/>
              <a:sym typeface="Raleway"/>
            </a:endParaRPr>
          </a:p>
          <a:p>
            <a:pPr indent="-228600" lvl="0" marL="228600" marR="0" rtl="0" algn="l">
              <a:lnSpc>
                <a:spcPct val="115000"/>
              </a:lnSpc>
              <a:spcBef>
                <a:spcPts val="1000"/>
              </a:spcBef>
              <a:spcAft>
                <a:spcPts val="0"/>
              </a:spcAft>
              <a:buClr>
                <a:srgbClr val="333132"/>
              </a:buClr>
              <a:buSzPts val="1700"/>
              <a:buFont typeface="Arial"/>
              <a:buChar char="●"/>
            </a:pPr>
            <a:r>
              <a:rPr b="0" i="0" lang="es-MX" sz="1700" u="none" cap="none" strike="noStrike">
                <a:solidFill>
                  <a:srgbClr val="333132"/>
                </a:solidFill>
                <a:latin typeface="Raleway"/>
                <a:ea typeface="Raleway"/>
                <a:cs typeface="Raleway"/>
                <a:sym typeface="Raleway"/>
              </a:rPr>
              <a:t>Scope 3 targets </a:t>
            </a:r>
            <a:r>
              <a:rPr b="1" i="0" lang="es-MX" sz="1700" u="none" cap="none" strike="noStrike">
                <a:solidFill>
                  <a:srgbClr val="333132"/>
                </a:solidFill>
                <a:latin typeface="Raleway"/>
                <a:ea typeface="Raleway"/>
                <a:cs typeface="Raleway"/>
                <a:sym typeface="Raleway"/>
              </a:rPr>
              <a:t>should cover at least 2/3 (i.e., 67%) </a:t>
            </a:r>
            <a:r>
              <a:rPr b="0" i="0" lang="es-MX" sz="1700" u="none" cap="none" strike="noStrike">
                <a:solidFill>
                  <a:srgbClr val="333132"/>
                </a:solidFill>
                <a:latin typeface="Raleway"/>
                <a:ea typeface="Raleway"/>
                <a:cs typeface="Raleway"/>
                <a:sym typeface="Raleway"/>
              </a:rPr>
              <a:t>of total scope 3 emissions.</a:t>
            </a:r>
            <a:endParaRPr b="0" i="0" sz="1700" u="none" cap="none" strike="noStrike">
              <a:solidFill>
                <a:srgbClr val="333132"/>
              </a:solidFill>
              <a:latin typeface="Raleway"/>
              <a:ea typeface="Raleway"/>
              <a:cs typeface="Raleway"/>
              <a:sym typeface="Raleway"/>
            </a:endParaRPr>
          </a:p>
          <a:p>
            <a:pPr indent="-228600" lvl="0" marL="228600" marR="0" rtl="0" algn="l">
              <a:lnSpc>
                <a:spcPct val="115000"/>
              </a:lnSpc>
              <a:spcBef>
                <a:spcPts val="1000"/>
              </a:spcBef>
              <a:spcAft>
                <a:spcPts val="0"/>
              </a:spcAft>
              <a:buClr>
                <a:srgbClr val="333132"/>
              </a:buClr>
              <a:buSzPts val="1700"/>
              <a:buFont typeface="Arial"/>
              <a:buChar char="●"/>
            </a:pPr>
            <a:r>
              <a:rPr b="0" i="0" lang="es-MX" sz="1700" u="none" cap="none" strike="noStrike">
                <a:solidFill>
                  <a:srgbClr val="333132"/>
                </a:solidFill>
                <a:latin typeface="Raleway"/>
                <a:ea typeface="Raleway"/>
                <a:cs typeface="Raleway"/>
                <a:sym typeface="Raleway"/>
              </a:rPr>
              <a:t>Indirect use-phase emissions or other optional sources of scope 3 emissions do not count towards the 2/3 boundary.</a:t>
            </a:r>
            <a:endParaRPr b="0" i="0" sz="1700" u="none" cap="none" strike="noStrike">
              <a:solidFill>
                <a:srgbClr val="333132"/>
              </a:solidFill>
              <a:latin typeface="Raleway"/>
              <a:ea typeface="Raleway"/>
              <a:cs typeface="Raleway"/>
              <a:sym typeface="Raleway"/>
            </a:endParaRPr>
          </a:p>
          <a:p>
            <a:pPr indent="-228600" lvl="0" marL="228600" marR="0" rtl="0" algn="l">
              <a:lnSpc>
                <a:spcPct val="115000"/>
              </a:lnSpc>
              <a:spcBef>
                <a:spcPts val="1000"/>
              </a:spcBef>
              <a:spcAft>
                <a:spcPts val="0"/>
              </a:spcAft>
              <a:buClr>
                <a:srgbClr val="333132"/>
              </a:buClr>
              <a:buSzPts val="1700"/>
              <a:buFont typeface="Arial"/>
              <a:buChar char="●"/>
            </a:pPr>
            <a:r>
              <a:rPr b="0" i="0" lang="es-MX" sz="1700" u="none" cap="none" strike="noStrike">
                <a:solidFill>
                  <a:srgbClr val="333132"/>
                </a:solidFill>
                <a:latin typeface="Raleway"/>
                <a:ea typeface="Raleway"/>
                <a:cs typeface="Raleway"/>
                <a:sym typeface="Raleway"/>
              </a:rPr>
              <a:t>For more details on scope 3 emissions: </a:t>
            </a:r>
            <a:r>
              <a:rPr b="0" i="0" lang="es-MX" sz="1700" u="sng" cap="none" strike="noStrike">
                <a:solidFill>
                  <a:schemeClr val="accent1"/>
                </a:solidFill>
                <a:latin typeface="Raleway"/>
                <a:ea typeface="Raleway"/>
                <a:cs typeface="Raleway"/>
                <a:sym typeface="Raleway"/>
                <a:hlinkClick r:id="rId3">
                  <a:extLst>
                    <a:ext uri="{A12FA001-AC4F-418D-AE19-62706E023703}">
                      <ahyp:hlinkClr val="tx"/>
                    </a:ext>
                  </a:extLst>
                </a:hlinkClick>
              </a:rPr>
              <a:t>Corporate Value Chain (Scope 3) Accounting and Reporting Standard</a:t>
            </a:r>
            <a:r>
              <a:rPr b="0" i="0" lang="es-MX" sz="1700" u="none" cap="none" strike="noStrike">
                <a:solidFill>
                  <a:srgbClr val="333132"/>
                </a:solidFill>
                <a:latin typeface="Raleway"/>
                <a:ea typeface="Raleway"/>
                <a:cs typeface="Raleway"/>
                <a:sym typeface="Raleway"/>
              </a:rPr>
              <a:t>.</a:t>
            </a:r>
            <a:endParaRPr b="0" i="0" sz="1700" u="none" cap="none" strike="noStrike">
              <a:solidFill>
                <a:srgbClr val="333132"/>
              </a:solidFill>
              <a:latin typeface="Raleway"/>
              <a:ea typeface="Raleway"/>
              <a:cs typeface="Raleway"/>
              <a:sym typeface="Raleway"/>
            </a:endParaRPr>
          </a:p>
        </p:txBody>
      </p:sp>
      <p:grpSp>
        <p:nvGrpSpPr>
          <p:cNvPr id="948" name="Google Shape;948;p66"/>
          <p:cNvGrpSpPr/>
          <p:nvPr/>
        </p:nvGrpSpPr>
        <p:grpSpPr>
          <a:xfrm>
            <a:off x="7386654" y="1176215"/>
            <a:ext cx="4010593" cy="4738021"/>
            <a:chOff x="7386654" y="1331941"/>
            <a:chExt cx="4010593" cy="4738021"/>
          </a:xfrm>
        </p:grpSpPr>
        <p:pic>
          <p:nvPicPr>
            <p:cNvPr id="949" name="Google Shape;949;p66"/>
            <p:cNvPicPr preferRelativeResize="0"/>
            <p:nvPr/>
          </p:nvPicPr>
          <p:blipFill rotWithShape="1">
            <a:blip r:embed="rId4">
              <a:alphaModFix/>
            </a:blip>
            <a:srcRect b="0" l="0" r="0" t="0"/>
            <a:stretch/>
          </p:blipFill>
          <p:spPr>
            <a:xfrm>
              <a:off x="7386654" y="1331941"/>
              <a:ext cx="4010593" cy="2038807"/>
            </a:xfrm>
            <a:prstGeom prst="rect">
              <a:avLst/>
            </a:prstGeom>
            <a:noFill/>
            <a:ln cap="flat" cmpd="sng" w="9525">
              <a:solidFill>
                <a:srgbClr val="D1D1D1"/>
              </a:solidFill>
              <a:prstDash val="solid"/>
              <a:round/>
              <a:headEnd len="sm" w="sm" type="none"/>
              <a:tailEnd len="sm" w="sm" type="none"/>
            </a:ln>
          </p:spPr>
        </p:pic>
        <p:pic>
          <p:nvPicPr>
            <p:cNvPr id="950" name="Google Shape;950;p66"/>
            <p:cNvPicPr preferRelativeResize="0"/>
            <p:nvPr/>
          </p:nvPicPr>
          <p:blipFill rotWithShape="1">
            <a:blip r:embed="rId5">
              <a:alphaModFix/>
            </a:blip>
            <a:srcRect b="0" l="0" r="0" t="0"/>
            <a:stretch/>
          </p:blipFill>
          <p:spPr>
            <a:xfrm>
              <a:off x="7386655" y="3562060"/>
              <a:ext cx="4010590" cy="2507902"/>
            </a:xfrm>
            <a:prstGeom prst="rect">
              <a:avLst/>
            </a:prstGeom>
            <a:noFill/>
            <a:ln cap="flat" cmpd="sng" w="9525">
              <a:solidFill>
                <a:srgbClr val="D1D1D1"/>
              </a:solidFill>
              <a:prstDash val="solid"/>
              <a:round/>
              <a:headEnd len="sm" w="sm" type="none"/>
              <a:tailEnd len="sm" w="sm" type="none"/>
            </a:ln>
          </p:spPr>
        </p:pic>
      </p:grpSp>
      <p:sp>
        <p:nvSpPr>
          <p:cNvPr id="951" name="Google Shape;951;p66"/>
          <p:cNvSpPr txBox="1"/>
          <p:nvPr/>
        </p:nvSpPr>
        <p:spPr>
          <a:xfrm>
            <a:off x="7898062" y="5976519"/>
            <a:ext cx="34992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s-MX" sz="1100" u="none" cap="none" strike="noStrike">
                <a:solidFill>
                  <a:srgbClr val="002060"/>
                </a:solidFill>
                <a:latin typeface="Raleway"/>
                <a:ea typeface="Raleway"/>
                <a:cs typeface="Raleway"/>
                <a:sym typeface="Raleway"/>
              </a:rPr>
              <a:t>Source: </a:t>
            </a:r>
            <a:r>
              <a:rPr b="0" i="0" lang="es-MX" sz="1100" u="sng" cap="none" strike="noStrike">
                <a:solidFill>
                  <a:srgbClr val="0563C1"/>
                </a:solidFill>
                <a:latin typeface="Raleway"/>
                <a:ea typeface="Raleway"/>
                <a:cs typeface="Raleway"/>
                <a:sym typeface="Raleway"/>
                <a:hlinkClick r:id="rId6">
                  <a:extLst>
                    <a:ext uri="{A12FA001-AC4F-418D-AE19-62706E023703}">
                      <ahyp:hlinkClr val="tx"/>
                    </a:ext>
                  </a:extLst>
                </a:hlinkClick>
              </a:rPr>
              <a:t>GHG Protocol</a:t>
            </a:r>
            <a:endParaRPr b="0" i="0" sz="1100" u="none" cap="none" strike="noStrike">
              <a:solidFill>
                <a:srgbClr val="000000"/>
              </a:solidFill>
              <a:latin typeface="Raleway"/>
              <a:ea typeface="Raleway"/>
              <a:cs typeface="Raleway"/>
              <a:sym typeface="Raleway"/>
            </a:endParaRPr>
          </a:p>
        </p:txBody>
      </p:sp>
      <p:sp>
        <p:nvSpPr>
          <p:cNvPr id="952" name="Google Shape;952;p66"/>
          <p:cNvSpPr txBox="1"/>
          <p:nvPr/>
        </p:nvSpPr>
        <p:spPr>
          <a:xfrm>
            <a:off x="483800" y="419325"/>
            <a:ext cx="9857100" cy="862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800" u="none" cap="none" strike="noStrike">
                <a:solidFill>
                  <a:srgbClr val="5D266D"/>
                </a:solidFill>
                <a:latin typeface="Raleway"/>
                <a:ea typeface="Raleway"/>
                <a:cs typeface="Raleway"/>
                <a:sym typeface="Raleway"/>
              </a:rPr>
              <a:t>SCOPE 3 EMISSIONS </a:t>
            </a:r>
            <a:endParaRPr b="1" i="0" sz="2800" u="none" cap="none" strike="noStrike">
              <a:solidFill>
                <a:srgbClr val="5D266D"/>
              </a:solidFill>
              <a:latin typeface="Raleway"/>
              <a:ea typeface="Raleway"/>
              <a:cs typeface="Raleway"/>
              <a:sym typeface="Raleway"/>
            </a:endParaRPr>
          </a:p>
          <a:p>
            <a:pPr indent="0" lvl="0" marL="0" marR="0" rtl="0" algn="l">
              <a:lnSpc>
                <a:spcPct val="90000"/>
              </a:lnSpc>
              <a:spcBef>
                <a:spcPts val="0"/>
              </a:spcBef>
              <a:spcAft>
                <a:spcPts val="0"/>
              </a:spcAft>
              <a:buClr>
                <a:srgbClr val="000000"/>
              </a:buClr>
              <a:buSzPts val="2900"/>
              <a:buFont typeface="Arial"/>
              <a:buNone/>
            </a:pPr>
            <a:r>
              <a:rPr b="1" i="0" lang="es-MX" sz="2800" u="none" cap="none" strike="noStrike">
                <a:solidFill>
                  <a:srgbClr val="5D266D"/>
                </a:solidFill>
                <a:latin typeface="Raleway"/>
                <a:ea typeface="Raleway"/>
                <a:cs typeface="Raleway"/>
                <a:sym typeface="Raleway"/>
              </a:rPr>
              <a:t>ACCOUNTING</a:t>
            </a:r>
            <a:endParaRPr b="1" i="0" sz="2800" u="none" cap="none" strike="noStrike">
              <a:solidFill>
                <a:srgbClr val="5D266D"/>
              </a:solidFill>
              <a:latin typeface="Raleway"/>
              <a:ea typeface="Raleway"/>
              <a:cs typeface="Raleway"/>
              <a:sym typeface="Ralew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67"/>
          <p:cNvSpPr txBox="1"/>
          <p:nvPr/>
        </p:nvSpPr>
        <p:spPr>
          <a:xfrm>
            <a:off x="560000" y="1599975"/>
            <a:ext cx="5772900" cy="4248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700"/>
              <a:buFont typeface="Arial"/>
              <a:buNone/>
            </a:pPr>
            <a:r>
              <a:rPr b="0" i="0" lang="es-MX" sz="1800" u="none" cap="none" strike="noStrike">
                <a:solidFill>
                  <a:srgbClr val="333132"/>
                </a:solidFill>
                <a:latin typeface="Raleway"/>
                <a:ea typeface="Raleway"/>
                <a:cs typeface="Raleway"/>
                <a:sym typeface="Raleway"/>
              </a:rPr>
              <a:t>Companies should set </a:t>
            </a:r>
            <a:r>
              <a:rPr b="1" i="0" lang="es-MX" sz="1800" u="none" cap="none" strike="noStrike">
                <a:solidFill>
                  <a:srgbClr val="333132"/>
                </a:solidFill>
                <a:latin typeface="Raleway"/>
                <a:ea typeface="Raleway"/>
                <a:cs typeface="Raleway"/>
                <a:sym typeface="Raleway"/>
              </a:rPr>
              <a:t>science-based targets in line</a:t>
            </a:r>
            <a:r>
              <a:rPr b="0" i="0" lang="es-MX" sz="1800" u="none" cap="none" strike="noStrike">
                <a:solidFill>
                  <a:srgbClr val="333132"/>
                </a:solidFill>
                <a:latin typeface="Raleway"/>
                <a:ea typeface="Raleway"/>
                <a:cs typeface="Raleway"/>
                <a:sym typeface="Raleway"/>
              </a:rPr>
              <a:t> with their selected </a:t>
            </a:r>
            <a:r>
              <a:rPr b="1" i="0" lang="es-MX" sz="1800" u="none" cap="none" strike="noStrike">
                <a:solidFill>
                  <a:srgbClr val="333132"/>
                </a:solidFill>
                <a:latin typeface="Raleway"/>
                <a:ea typeface="Raleway"/>
                <a:cs typeface="Raleway"/>
                <a:sym typeface="Raleway"/>
              </a:rPr>
              <a:t>consolidation approach</a:t>
            </a:r>
            <a:r>
              <a:rPr b="0" i="0" lang="es-MX" sz="1800" u="none" cap="none" strike="noStrike">
                <a:solidFill>
                  <a:srgbClr val="333132"/>
                </a:solidFill>
                <a:latin typeface="Raleway"/>
                <a:ea typeface="Raleway"/>
                <a:cs typeface="Raleway"/>
                <a:sym typeface="Raleway"/>
              </a:rPr>
              <a:t>.</a:t>
            </a:r>
            <a:endParaRPr b="0" i="0" sz="18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Arial"/>
              <a:buNone/>
            </a:pPr>
            <a:r>
              <a:t/>
            </a:r>
            <a:endParaRPr b="1" i="0" sz="18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Arial"/>
              <a:buNone/>
            </a:pPr>
            <a:r>
              <a:rPr b="1" i="0" lang="es-MX" sz="1800" u="none" cap="none" strike="noStrike">
                <a:solidFill>
                  <a:srgbClr val="333132"/>
                </a:solidFill>
                <a:latin typeface="Raleway"/>
                <a:ea typeface="Raleway"/>
                <a:cs typeface="Raleway"/>
                <a:sym typeface="Raleway"/>
              </a:rPr>
              <a:t>1. Equity share approach </a:t>
            </a:r>
            <a:endParaRPr b="0" i="0" sz="18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Arial"/>
              <a:buNone/>
            </a:pPr>
            <a:r>
              <a:rPr b="0" i="0" lang="es-MX" sz="1800" u="none" cap="none" strike="noStrike">
                <a:solidFill>
                  <a:srgbClr val="333132"/>
                </a:solidFill>
                <a:latin typeface="Raleway"/>
                <a:ea typeface="Raleway"/>
                <a:cs typeface="Raleway"/>
                <a:sym typeface="Raleway"/>
              </a:rPr>
              <a:t>Company accounts for GHG emissions from operations according to its share of equity in the operation.</a:t>
            </a:r>
            <a:endParaRPr b="0" i="0" sz="18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Arial"/>
              <a:buNone/>
            </a:pPr>
            <a:r>
              <a:t/>
            </a:r>
            <a:endParaRPr b="1" i="0" sz="18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Arial"/>
              <a:buNone/>
            </a:pPr>
            <a:r>
              <a:rPr b="1" i="0" lang="es-MX" sz="1800" u="none" cap="none" strike="noStrike">
                <a:solidFill>
                  <a:srgbClr val="333132"/>
                </a:solidFill>
                <a:latin typeface="Raleway"/>
                <a:ea typeface="Raleway"/>
                <a:cs typeface="Raleway"/>
                <a:sym typeface="Raleway"/>
              </a:rPr>
              <a:t>2. Control approach</a:t>
            </a:r>
            <a:endParaRPr b="0" i="0" sz="18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chemeClr val="lt2"/>
              </a:buClr>
              <a:buSzPts val="1400"/>
              <a:buFont typeface="Arial"/>
              <a:buNone/>
            </a:pPr>
            <a:r>
              <a:rPr b="0" i="0" lang="es-MX" sz="1800" u="none" cap="none" strike="noStrike">
                <a:solidFill>
                  <a:srgbClr val="333132"/>
                </a:solidFill>
                <a:latin typeface="Raleway"/>
                <a:ea typeface="Raleway"/>
                <a:cs typeface="Raleway"/>
                <a:sym typeface="Raleway"/>
              </a:rPr>
              <a:t>Company accounts for 100% of the GHG emissions from operations over which it has control.</a:t>
            </a:r>
            <a:endParaRPr b="0" i="0" sz="1800" u="none" cap="none" strike="noStrike">
              <a:solidFill>
                <a:srgbClr val="333132"/>
              </a:solidFill>
              <a:latin typeface="Raleway"/>
              <a:ea typeface="Raleway"/>
              <a:cs typeface="Raleway"/>
              <a:sym typeface="Raleway"/>
            </a:endParaRPr>
          </a:p>
          <a:p>
            <a:pPr indent="-295275" lvl="0" marL="360000" marR="0" rtl="0" algn="l">
              <a:lnSpc>
                <a:spcPct val="115000"/>
              </a:lnSpc>
              <a:spcBef>
                <a:spcPts val="0"/>
              </a:spcBef>
              <a:spcAft>
                <a:spcPts val="0"/>
              </a:spcAft>
              <a:buClr>
                <a:srgbClr val="333132"/>
              </a:buClr>
              <a:buSzPts val="1800"/>
              <a:buFont typeface="Arial"/>
              <a:buChar char="●"/>
            </a:pPr>
            <a:r>
              <a:rPr b="0" i="0" lang="es-MX" sz="1800" u="none" cap="none" strike="noStrike">
                <a:solidFill>
                  <a:srgbClr val="333132"/>
                </a:solidFill>
                <a:latin typeface="Raleway"/>
                <a:ea typeface="Raleway"/>
                <a:cs typeface="Raleway"/>
                <a:sym typeface="Raleway"/>
              </a:rPr>
              <a:t>Financial Control. </a:t>
            </a:r>
            <a:endParaRPr b="0" i="0" sz="1800" u="none" cap="none" strike="noStrike">
              <a:solidFill>
                <a:srgbClr val="333132"/>
              </a:solidFill>
              <a:latin typeface="Raleway"/>
              <a:ea typeface="Raleway"/>
              <a:cs typeface="Raleway"/>
              <a:sym typeface="Raleway"/>
            </a:endParaRPr>
          </a:p>
          <a:p>
            <a:pPr indent="-295275" lvl="0" marL="360000" marR="0" rtl="0" algn="l">
              <a:lnSpc>
                <a:spcPct val="115000"/>
              </a:lnSpc>
              <a:spcBef>
                <a:spcPts val="0"/>
              </a:spcBef>
              <a:spcAft>
                <a:spcPts val="0"/>
              </a:spcAft>
              <a:buClr>
                <a:srgbClr val="333132"/>
              </a:buClr>
              <a:buSzPts val="1800"/>
              <a:buFont typeface="Arial"/>
              <a:buChar char="●"/>
            </a:pPr>
            <a:r>
              <a:rPr b="0" i="0" lang="es-MX" sz="1800" u="none" cap="none" strike="noStrike">
                <a:solidFill>
                  <a:srgbClr val="333132"/>
                </a:solidFill>
                <a:latin typeface="Raleway"/>
                <a:ea typeface="Raleway"/>
                <a:cs typeface="Raleway"/>
                <a:sym typeface="Raleway"/>
              </a:rPr>
              <a:t>Operational Control.</a:t>
            </a:r>
            <a:endParaRPr b="0" i="0" sz="1800" u="none" cap="none" strike="noStrike">
              <a:solidFill>
                <a:srgbClr val="333132"/>
              </a:solidFill>
              <a:latin typeface="Raleway"/>
              <a:ea typeface="Raleway"/>
              <a:cs typeface="Raleway"/>
              <a:sym typeface="Raleway"/>
            </a:endParaRPr>
          </a:p>
        </p:txBody>
      </p:sp>
      <p:pic>
        <p:nvPicPr>
          <p:cNvPr descr="Screen Clipping" id="958" name="Google Shape;958;p67"/>
          <p:cNvPicPr preferRelativeResize="0"/>
          <p:nvPr/>
        </p:nvPicPr>
        <p:blipFill rotWithShape="1">
          <a:blip r:embed="rId3">
            <a:alphaModFix/>
          </a:blip>
          <a:srcRect b="0" l="0" r="0" t="0"/>
          <a:stretch/>
        </p:blipFill>
        <p:spPr>
          <a:xfrm>
            <a:off x="7544350" y="1557242"/>
            <a:ext cx="4186429" cy="4291769"/>
          </a:xfrm>
          <a:prstGeom prst="rect">
            <a:avLst/>
          </a:prstGeom>
          <a:noFill/>
          <a:ln>
            <a:noFill/>
          </a:ln>
        </p:spPr>
      </p:pic>
      <p:sp>
        <p:nvSpPr>
          <p:cNvPr id="959" name="Google Shape;959;p67"/>
          <p:cNvSpPr txBox="1"/>
          <p:nvPr/>
        </p:nvSpPr>
        <p:spPr>
          <a:xfrm>
            <a:off x="6929276" y="5882700"/>
            <a:ext cx="48033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s-MX" sz="1100" u="none" cap="none" strike="noStrike">
                <a:solidFill>
                  <a:srgbClr val="002060"/>
                </a:solidFill>
                <a:latin typeface="Raleway"/>
                <a:ea typeface="Raleway"/>
                <a:cs typeface="Raleway"/>
                <a:sym typeface="Raleway"/>
              </a:rPr>
              <a:t>Source: </a:t>
            </a:r>
            <a:r>
              <a:rPr b="0" i="0" lang="es-MX" sz="1100" u="sng" cap="none" strike="noStrike">
                <a:solidFill>
                  <a:schemeClr val="hlink"/>
                </a:solidFill>
                <a:latin typeface="Raleway"/>
                <a:ea typeface="Raleway"/>
                <a:cs typeface="Raleway"/>
                <a:sym typeface="Raleway"/>
                <a:hlinkClick r:id="rId4"/>
              </a:rPr>
              <a:t>GHG Protocol: A Corporate Accounting and Reporting Standard</a:t>
            </a:r>
            <a:endParaRPr b="0" i="0" sz="1100" u="none" cap="none" strike="noStrike">
              <a:solidFill>
                <a:srgbClr val="000000"/>
              </a:solidFill>
              <a:latin typeface="Raleway"/>
              <a:ea typeface="Raleway"/>
              <a:cs typeface="Raleway"/>
              <a:sym typeface="Raleway"/>
            </a:endParaRPr>
          </a:p>
        </p:txBody>
      </p:sp>
      <p:sp>
        <p:nvSpPr>
          <p:cNvPr id="960" name="Google Shape;960;p67"/>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SCOPES 1, 2 AND 3 EMISSIONS ACCOUNTING</a:t>
            </a:r>
            <a:endParaRPr b="1" i="0" sz="2900" u="none" cap="none" strike="noStrike">
              <a:solidFill>
                <a:srgbClr val="5D266D"/>
              </a:solidFill>
              <a:latin typeface="Raleway"/>
              <a:ea typeface="Raleway"/>
              <a:cs typeface="Raleway"/>
              <a:sym typeface="Raleway"/>
            </a:endParaRPr>
          </a:p>
        </p:txBody>
      </p:sp>
      <p:sp>
        <p:nvSpPr>
          <p:cNvPr id="961" name="Google Shape;961;p67"/>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GHG INVENTORY CONSOLIDATION APPROACHES</a:t>
            </a:r>
            <a:endParaRPr b="0" i="0" sz="1900" u="none" cap="none" strike="noStrike">
              <a:solidFill>
                <a:srgbClr val="333132"/>
              </a:solidFill>
              <a:latin typeface="Raleway"/>
              <a:ea typeface="Raleway"/>
              <a:cs typeface="Raleway"/>
              <a:sym typeface="Ralewa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68"/>
          <p:cNvSpPr/>
          <p:nvPr/>
        </p:nvSpPr>
        <p:spPr>
          <a:xfrm>
            <a:off x="5412725" y="2902550"/>
            <a:ext cx="6779400" cy="1357200"/>
          </a:xfrm>
          <a:prstGeom prst="round2DiagRect">
            <a:avLst>
              <a:gd fmla="val 45132" name="adj1"/>
              <a:gd fmla="val 0" name="adj2"/>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68"/>
          <p:cNvSpPr txBox="1"/>
          <p:nvPr/>
        </p:nvSpPr>
        <p:spPr>
          <a:xfrm>
            <a:off x="6521975" y="1575700"/>
            <a:ext cx="5359200" cy="4554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0" i="0" lang="es-MX" sz="1400" u="none" cap="none" strike="noStrike">
                <a:solidFill>
                  <a:srgbClr val="333132"/>
                </a:solidFill>
                <a:latin typeface="Raleway"/>
                <a:ea typeface="Raleway"/>
                <a:cs typeface="Raleway"/>
                <a:sym typeface="Raleway"/>
              </a:rPr>
              <a:t>Structural changes can trigger base year </a:t>
            </a:r>
            <a:r>
              <a:rPr b="1" i="0" lang="es-MX" sz="1400" u="none" cap="none" strike="noStrike">
                <a:solidFill>
                  <a:srgbClr val="333132"/>
                </a:solidFill>
                <a:latin typeface="Raleway"/>
                <a:ea typeface="Raleway"/>
                <a:cs typeface="Raleway"/>
                <a:sym typeface="Raleway"/>
              </a:rPr>
              <a:t>recalculations</a:t>
            </a:r>
            <a:r>
              <a:rPr b="0" i="0" lang="es-MX" sz="1400" u="none" cap="none" strike="noStrike">
                <a:solidFill>
                  <a:srgbClr val="333132"/>
                </a:solidFill>
                <a:latin typeface="Raleway"/>
                <a:ea typeface="Raleway"/>
                <a:cs typeface="Raleway"/>
                <a:sym typeface="Raleway"/>
              </a:rPr>
              <a:t>, as well as science-based targets recalculations. Check out the SBTi criteria on target recalculation. </a:t>
            </a:r>
            <a:endParaRPr b="0" i="0" sz="14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Arial"/>
              <a:buNone/>
            </a:pPr>
            <a:r>
              <a:rPr b="0" i="0" lang="es-MX" sz="1400" u="none" cap="none" strike="noStrike">
                <a:solidFill>
                  <a:srgbClr val="333132"/>
                </a:solidFill>
                <a:latin typeface="Raleway"/>
                <a:ea typeface="Raleway"/>
                <a:cs typeface="Raleway"/>
                <a:sym typeface="Raleway"/>
              </a:rPr>
              <a:t>Science-based targets should be </a:t>
            </a:r>
            <a:r>
              <a:rPr b="1" i="0" lang="es-MX" sz="1400" u="none" cap="none" strike="noStrike">
                <a:solidFill>
                  <a:srgbClr val="333132"/>
                </a:solidFill>
                <a:latin typeface="Raleway"/>
                <a:ea typeface="Raleway"/>
                <a:cs typeface="Raleway"/>
                <a:sym typeface="Raleway"/>
              </a:rPr>
              <a:t>reviewed every 5 years</a:t>
            </a:r>
            <a:r>
              <a:rPr b="0" i="0" lang="es-MX" sz="1400" u="none" cap="none" strike="noStrike">
                <a:solidFill>
                  <a:srgbClr val="333132"/>
                </a:solidFill>
                <a:latin typeface="Raleway"/>
                <a:ea typeface="Raleway"/>
                <a:cs typeface="Raleway"/>
                <a:sym typeface="Raleway"/>
              </a:rPr>
              <a:t>.</a:t>
            </a:r>
            <a:endParaRPr b="0" i="0" sz="14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Arial"/>
              <a:buNone/>
            </a:pPr>
            <a:r>
              <a:rPr b="1" i="0" lang="es-MX" sz="1400" u="none" cap="none" strike="noStrike">
                <a:solidFill>
                  <a:srgbClr val="333132"/>
                </a:solidFill>
                <a:latin typeface="Raleway"/>
                <a:ea typeface="Raleway"/>
                <a:cs typeface="Raleway"/>
                <a:sym typeface="Raleway"/>
              </a:rPr>
              <a:t>Choosing a base year</a:t>
            </a:r>
            <a:endParaRPr b="0" i="0" sz="1400" u="none" cap="none" strike="noStrike">
              <a:solidFill>
                <a:srgbClr val="333132"/>
              </a:solidFill>
              <a:latin typeface="Raleway"/>
              <a:ea typeface="Raleway"/>
              <a:cs typeface="Raleway"/>
              <a:sym typeface="Raleway"/>
            </a:endParaRPr>
          </a:p>
          <a:p>
            <a:pPr indent="-269875" lvl="0" marL="360000" marR="0" rtl="0" algn="l">
              <a:lnSpc>
                <a:spcPct val="115000"/>
              </a:lnSpc>
              <a:spcBef>
                <a:spcPts val="0"/>
              </a:spcBef>
              <a:spcAft>
                <a:spcPts val="0"/>
              </a:spcAft>
              <a:buClr>
                <a:srgbClr val="333132"/>
              </a:buClr>
              <a:buSzPts val="1400"/>
              <a:buFont typeface="Arial"/>
              <a:buChar char="●"/>
            </a:pPr>
            <a:r>
              <a:rPr b="0" i="0" lang="es-MX" sz="1400" u="none" cap="none" strike="noStrike">
                <a:solidFill>
                  <a:srgbClr val="333132"/>
                </a:solidFill>
                <a:latin typeface="Raleway"/>
                <a:ea typeface="Raleway"/>
                <a:cs typeface="Raleway"/>
                <a:sym typeface="Raleway"/>
              </a:rPr>
              <a:t>Verifiable emissions data are available and can be used as a basis for setting and tracking progress towards a GHG target. </a:t>
            </a:r>
            <a:endParaRPr b="0" i="0" sz="1400" u="none" cap="none" strike="noStrike">
              <a:solidFill>
                <a:srgbClr val="333132"/>
              </a:solidFill>
              <a:latin typeface="Raleway"/>
              <a:ea typeface="Raleway"/>
              <a:cs typeface="Raleway"/>
              <a:sym typeface="Raleway"/>
            </a:endParaRPr>
          </a:p>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333132"/>
              </a:solidFill>
              <a:latin typeface="Raleway"/>
              <a:ea typeface="Raleway"/>
              <a:cs typeface="Raleway"/>
              <a:sym typeface="Raleway"/>
            </a:endParaRPr>
          </a:p>
          <a:p>
            <a:pPr indent="0" lvl="0" marL="0" marR="0" rtl="0" algn="l">
              <a:lnSpc>
                <a:spcPct val="115000"/>
              </a:lnSpc>
              <a:spcBef>
                <a:spcPts val="0"/>
              </a:spcBef>
              <a:spcAft>
                <a:spcPts val="0"/>
              </a:spcAft>
              <a:buClr>
                <a:schemeClr val="lt2"/>
              </a:buClr>
              <a:buSzPts val="1400"/>
              <a:buFont typeface="Arial"/>
              <a:buNone/>
            </a:pPr>
            <a:r>
              <a:rPr b="1" i="0" lang="es-MX" sz="1400" u="none" cap="none" strike="noStrike">
                <a:solidFill>
                  <a:srgbClr val="333132"/>
                </a:solidFill>
                <a:latin typeface="Raleway"/>
                <a:ea typeface="Raleway"/>
                <a:cs typeface="Raleway"/>
                <a:sym typeface="Raleway"/>
              </a:rPr>
              <a:t>Recalculating base year emissions</a:t>
            </a:r>
            <a:endParaRPr b="0" i="0" sz="1400" u="none" cap="none" strike="noStrike">
              <a:solidFill>
                <a:srgbClr val="333132"/>
              </a:solidFill>
              <a:latin typeface="Raleway"/>
              <a:ea typeface="Raleway"/>
              <a:cs typeface="Raleway"/>
              <a:sym typeface="Raleway"/>
            </a:endParaRPr>
          </a:p>
          <a:p>
            <a:pPr indent="-269875" lvl="0" marL="360000" marR="0" rtl="0" algn="l">
              <a:lnSpc>
                <a:spcPct val="115000"/>
              </a:lnSpc>
              <a:spcBef>
                <a:spcPts val="0"/>
              </a:spcBef>
              <a:spcAft>
                <a:spcPts val="0"/>
              </a:spcAft>
              <a:buClr>
                <a:srgbClr val="333132"/>
              </a:buClr>
              <a:buSzPts val="1400"/>
              <a:buFont typeface="Arial"/>
              <a:buChar char="●"/>
            </a:pPr>
            <a:r>
              <a:rPr b="0" i="0" lang="es-MX" sz="1400" u="none" cap="none" strike="noStrike">
                <a:solidFill>
                  <a:srgbClr val="333132"/>
                </a:solidFill>
                <a:latin typeface="Raleway"/>
                <a:ea typeface="Raleway"/>
                <a:cs typeface="Raleway"/>
                <a:sym typeface="Raleway"/>
              </a:rPr>
              <a:t>Develop base year emissions recalculation policy, and clearly articulate the basis and context for any recalculations. </a:t>
            </a:r>
            <a:endParaRPr b="0" i="0" sz="1400" u="none" cap="none" strike="noStrike">
              <a:solidFill>
                <a:srgbClr val="333132"/>
              </a:solidFill>
              <a:latin typeface="Raleway"/>
              <a:ea typeface="Raleway"/>
              <a:cs typeface="Raleway"/>
              <a:sym typeface="Raleway"/>
            </a:endParaRPr>
          </a:p>
          <a:p>
            <a:pPr indent="-269875" lvl="0" marL="360000" marR="0" rtl="0" algn="l">
              <a:lnSpc>
                <a:spcPct val="115000"/>
              </a:lnSpc>
              <a:spcBef>
                <a:spcPts val="0"/>
              </a:spcBef>
              <a:spcAft>
                <a:spcPts val="0"/>
              </a:spcAft>
              <a:buClr>
                <a:srgbClr val="333132"/>
              </a:buClr>
              <a:buSzPts val="1400"/>
              <a:buFont typeface="Arial"/>
              <a:buChar char="●"/>
            </a:pPr>
            <a:r>
              <a:rPr b="0" i="0" lang="es-MX" sz="1400" u="none" cap="none" strike="noStrike">
                <a:solidFill>
                  <a:srgbClr val="333132"/>
                </a:solidFill>
                <a:latin typeface="Raleway"/>
                <a:ea typeface="Raleway"/>
                <a:cs typeface="Raleway"/>
                <a:sym typeface="Raleway"/>
              </a:rPr>
              <a:t>May arise due to mergers, acquisitions, and divestments, outsourcing, insourcing, calculation method changes, cumulative significant errors etc. </a:t>
            </a:r>
            <a:endParaRPr b="0" i="0" sz="1400" u="none" cap="none" strike="noStrike">
              <a:solidFill>
                <a:srgbClr val="333132"/>
              </a:solidFill>
              <a:latin typeface="Raleway"/>
              <a:ea typeface="Raleway"/>
              <a:cs typeface="Raleway"/>
              <a:sym typeface="Raleway"/>
            </a:endParaRPr>
          </a:p>
        </p:txBody>
      </p:sp>
      <p:pic>
        <p:nvPicPr>
          <p:cNvPr id="968" name="Google Shape;968;p68"/>
          <p:cNvPicPr preferRelativeResize="0"/>
          <p:nvPr/>
        </p:nvPicPr>
        <p:blipFill rotWithShape="1">
          <a:blip r:embed="rId3">
            <a:alphaModFix/>
          </a:blip>
          <a:srcRect b="0" l="0" r="0" t="0"/>
          <a:stretch/>
        </p:blipFill>
        <p:spPr>
          <a:xfrm>
            <a:off x="571575" y="1960325"/>
            <a:ext cx="5525751" cy="2989100"/>
          </a:xfrm>
          <a:prstGeom prst="rect">
            <a:avLst/>
          </a:prstGeom>
          <a:noFill/>
          <a:ln>
            <a:noFill/>
          </a:ln>
        </p:spPr>
      </p:pic>
      <p:sp>
        <p:nvSpPr>
          <p:cNvPr id="969" name="Google Shape;969;p68"/>
          <p:cNvSpPr txBox="1"/>
          <p:nvPr/>
        </p:nvSpPr>
        <p:spPr>
          <a:xfrm>
            <a:off x="571575" y="5054800"/>
            <a:ext cx="49809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s-MX" sz="1100" u="none" cap="none" strike="noStrike">
                <a:solidFill>
                  <a:srgbClr val="002060"/>
                </a:solidFill>
                <a:latin typeface="Raleway"/>
                <a:ea typeface="Raleway"/>
                <a:cs typeface="Raleway"/>
                <a:sym typeface="Raleway"/>
              </a:rPr>
              <a:t>Source: </a:t>
            </a:r>
            <a:r>
              <a:rPr b="0" i="0" lang="es-MX" sz="1100" u="sng" cap="none" strike="noStrike">
                <a:solidFill>
                  <a:schemeClr val="hlink"/>
                </a:solidFill>
                <a:latin typeface="Raleway"/>
                <a:ea typeface="Raleway"/>
                <a:cs typeface="Raleway"/>
                <a:sym typeface="Raleway"/>
                <a:hlinkClick r:id="rId4"/>
              </a:rPr>
              <a:t>GHG Protocol: A Corporate Accounting and Reporting Standard</a:t>
            </a:r>
            <a:endParaRPr b="0" i="0" sz="1100" u="none" cap="none" strike="noStrike">
              <a:solidFill>
                <a:srgbClr val="000000"/>
              </a:solidFill>
              <a:latin typeface="Raleway"/>
              <a:ea typeface="Raleway"/>
              <a:cs typeface="Raleway"/>
              <a:sym typeface="Raleway"/>
            </a:endParaRPr>
          </a:p>
        </p:txBody>
      </p:sp>
      <p:sp>
        <p:nvSpPr>
          <p:cNvPr id="970" name="Google Shape;970;p68"/>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SCOPES 1, 2 AND 3 EMISSIONS ACCOUNTING</a:t>
            </a:r>
            <a:endParaRPr b="1" i="0" sz="2900" u="none" cap="none" strike="noStrike">
              <a:solidFill>
                <a:srgbClr val="5D266D"/>
              </a:solidFill>
              <a:latin typeface="Raleway"/>
              <a:ea typeface="Raleway"/>
              <a:cs typeface="Raleway"/>
              <a:sym typeface="Raleway"/>
            </a:endParaRPr>
          </a:p>
        </p:txBody>
      </p:sp>
      <p:sp>
        <p:nvSpPr>
          <p:cNvPr id="971" name="Google Shape;971;p68"/>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TRACKING EMISSIONS OVER TIME</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rgbClr val="333132"/>
              </a:solidFill>
              <a:latin typeface="Raleway"/>
              <a:ea typeface="Raleway"/>
              <a:cs typeface="Raleway"/>
              <a:sym typeface="Raleway"/>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pic>
        <p:nvPicPr>
          <p:cNvPr id="976" name="Google Shape;976;p69"/>
          <p:cNvPicPr preferRelativeResize="0"/>
          <p:nvPr/>
        </p:nvPicPr>
        <p:blipFill rotWithShape="1">
          <a:blip r:embed="rId3">
            <a:alphaModFix/>
          </a:blip>
          <a:srcRect b="0" l="0" r="0" t="0"/>
          <a:stretch/>
        </p:blipFill>
        <p:spPr>
          <a:xfrm>
            <a:off x="7114571" y="1688825"/>
            <a:ext cx="6208705" cy="6208705"/>
          </a:xfrm>
          <a:prstGeom prst="rect">
            <a:avLst/>
          </a:prstGeom>
          <a:noFill/>
          <a:ln>
            <a:noFill/>
          </a:ln>
        </p:spPr>
      </p:pic>
      <p:sp>
        <p:nvSpPr>
          <p:cNvPr id="977" name="Google Shape;977;p69"/>
          <p:cNvSpPr txBox="1"/>
          <p:nvPr/>
        </p:nvSpPr>
        <p:spPr>
          <a:xfrm>
            <a:off x="483800" y="2417250"/>
            <a:ext cx="5755200" cy="26331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000000"/>
              </a:buClr>
              <a:buSzPts val="1800"/>
              <a:buFont typeface="Raleway"/>
              <a:buChar char="●"/>
            </a:pPr>
            <a:r>
              <a:rPr b="0" i="0" lang="es-MX" sz="1800" u="none" cap="none" strike="noStrike">
                <a:solidFill>
                  <a:srgbClr val="333132"/>
                </a:solidFill>
                <a:latin typeface="Raleway"/>
                <a:ea typeface="Raleway"/>
                <a:cs typeface="Raleway"/>
                <a:sym typeface="Raleway"/>
              </a:rPr>
              <a:t>Visit the Greenhouse Gas Protocol webpage: </a:t>
            </a:r>
            <a:r>
              <a:rPr b="0" i="0" lang="es-MX" sz="1800" u="sng" cap="none" strike="noStrike">
                <a:solidFill>
                  <a:schemeClr val="accent1"/>
                </a:solidFill>
                <a:latin typeface="Raleway"/>
                <a:ea typeface="Raleway"/>
                <a:cs typeface="Raleway"/>
                <a:sym typeface="Raleway"/>
                <a:hlinkClick r:id="rId4">
                  <a:extLst>
                    <a:ext uri="{A12FA001-AC4F-418D-AE19-62706E023703}">
                      <ahyp:hlinkClr val="tx"/>
                    </a:ext>
                  </a:extLst>
                </a:hlinkClick>
              </a:rPr>
              <a:t>www.ghgprotocol.org</a:t>
            </a:r>
            <a:r>
              <a:rPr b="0" i="0" lang="es-MX" sz="1800" u="none" cap="none" strike="noStrike">
                <a:solidFill>
                  <a:srgbClr val="333132"/>
                </a:solidFill>
                <a:latin typeface="Raleway"/>
                <a:ea typeface="Raleway"/>
                <a:cs typeface="Raleway"/>
                <a:sym typeface="Raleway"/>
              </a:rPr>
              <a:t> to learn more about the Protocol and greenhouse gas accounting standards.</a:t>
            </a:r>
            <a:endParaRPr b="0" i="0" sz="1800" u="none" cap="none" strike="noStrike">
              <a:solidFill>
                <a:srgbClr val="333132"/>
              </a:solidFill>
              <a:latin typeface="Raleway"/>
              <a:ea typeface="Raleway"/>
              <a:cs typeface="Raleway"/>
              <a:sym typeface="Raleway"/>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333132"/>
              </a:solidFill>
              <a:latin typeface="Raleway"/>
              <a:ea typeface="Raleway"/>
              <a:cs typeface="Raleway"/>
              <a:sym typeface="Raleway"/>
            </a:endParaRPr>
          </a:p>
          <a:p>
            <a:pPr indent="-342900" lvl="0" marL="457200" marR="0" rtl="0" algn="l">
              <a:lnSpc>
                <a:spcPct val="115000"/>
              </a:lnSpc>
              <a:spcBef>
                <a:spcPts val="0"/>
              </a:spcBef>
              <a:spcAft>
                <a:spcPts val="0"/>
              </a:spcAft>
              <a:buClr>
                <a:srgbClr val="333132"/>
              </a:buClr>
              <a:buSzPts val="1800"/>
              <a:buFont typeface="Raleway"/>
              <a:buChar char="●"/>
            </a:pPr>
            <a:r>
              <a:rPr b="0" i="0" lang="es-MX" sz="1800" u="none" cap="none" strike="noStrike">
                <a:solidFill>
                  <a:srgbClr val="333132"/>
                </a:solidFill>
                <a:latin typeface="Raleway"/>
                <a:ea typeface="Raleway"/>
                <a:cs typeface="Raleway"/>
                <a:sym typeface="Raleway"/>
              </a:rPr>
              <a:t>You’ll find online learning solutions to get up-to-speed on the world's most widely used GHG accounting standards.</a:t>
            </a:r>
            <a:endParaRPr b="0" i="0" sz="1800" u="none" cap="none" strike="noStrike">
              <a:solidFill>
                <a:srgbClr val="333132"/>
              </a:solidFill>
              <a:latin typeface="Raleway"/>
              <a:ea typeface="Raleway"/>
              <a:cs typeface="Raleway"/>
              <a:sym typeface="Raleway"/>
            </a:endParaRPr>
          </a:p>
        </p:txBody>
      </p:sp>
      <p:pic>
        <p:nvPicPr>
          <p:cNvPr descr="Grúa de construcción&#10;&#10;Descripción generada automáticamente con confianza media" id="978" name="Google Shape;978;p69"/>
          <p:cNvPicPr preferRelativeResize="0"/>
          <p:nvPr/>
        </p:nvPicPr>
        <p:blipFill rotWithShape="1">
          <a:blip r:embed="rId5">
            <a:alphaModFix/>
          </a:blip>
          <a:srcRect b="0" l="0" r="0" t="0"/>
          <a:stretch/>
        </p:blipFill>
        <p:spPr>
          <a:xfrm>
            <a:off x="7356513" y="1976109"/>
            <a:ext cx="5755200" cy="5636400"/>
          </a:xfrm>
          <a:prstGeom prst="ellipse">
            <a:avLst/>
          </a:prstGeom>
          <a:blipFill rotWithShape="1">
            <a:blip r:embed="rId6">
              <a:alphaModFix/>
            </a:blip>
            <a:stretch>
              <a:fillRect b="0" l="0" r="0" t="0"/>
            </a:stretch>
          </a:blipFill>
          <a:ln>
            <a:noFill/>
          </a:ln>
        </p:spPr>
      </p:pic>
      <p:sp>
        <p:nvSpPr>
          <p:cNvPr id="979" name="Google Shape;979;p69"/>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SCOPES 1, 2 AND 3 EMISSIONS ACCOUNTING</a:t>
            </a:r>
            <a:endParaRPr b="1" i="0" sz="2900" u="none" cap="none" strike="noStrike">
              <a:solidFill>
                <a:srgbClr val="5D266D"/>
              </a:solidFill>
              <a:latin typeface="Raleway"/>
              <a:ea typeface="Raleway"/>
              <a:cs typeface="Raleway"/>
              <a:sym typeface="Raleway"/>
            </a:endParaRPr>
          </a:p>
        </p:txBody>
      </p:sp>
      <p:sp>
        <p:nvSpPr>
          <p:cNvPr id="980" name="Google Shape;980;p69"/>
          <p:cNvSpPr txBox="1"/>
          <p:nvPr/>
        </p:nvSpPr>
        <p:spPr>
          <a:xfrm>
            <a:off x="483800" y="833975"/>
            <a:ext cx="9084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LEARN MORE ABOUT GHG ACCOUNTING STANDARDS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rgbClr val="333132"/>
              </a:solidFill>
              <a:latin typeface="Raleway"/>
              <a:ea typeface="Raleway"/>
              <a:cs typeface="Raleway"/>
              <a:sym typeface="Ralew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g34faf3407b0_0_1843"/>
          <p:cNvSpPr txBox="1"/>
          <p:nvPr/>
        </p:nvSpPr>
        <p:spPr>
          <a:xfrm>
            <a:off x="6117525" y="1701025"/>
            <a:ext cx="5425800" cy="1785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4000"/>
              <a:buFont typeface="Arial"/>
              <a:buNone/>
            </a:pPr>
            <a:r>
              <a:rPr b="1" i="0" lang="es-MX" sz="4000" u="none" cap="none" strike="noStrike">
                <a:solidFill>
                  <a:schemeClr val="lt1"/>
                </a:solidFill>
                <a:latin typeface="Raleway"/>
                <a:ea typeface="Raleway"/>
                <a:cs typeface="Raleway"/>
                <a:sym typeface="Raleway"/>
              </a:rPr>
              <a:t>THANK YOU!</a:t>
            </a:r>
            <a:endParaRPr b="1" i="0" sz="4000" u="none" cap="none" strike="noStrike">
              <a:solidFill>
                <a:schemeClr val="lt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4000"/>
              <a:buFont typeface="Arial"/>
              <a:buNone/>
            </a:pPr>
            <a:r>
              <a:t/>
            </a:r>
            <a:endParaRPr b="1" i="0" sz="1800" u="none" cap="none" strike="noStrike">
              <a:solidFill>
                <a:schemeClr val="lt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200"/>
              <a:buFont typeface="Arial"/>
              <a:buNone/>
            </a:pPr>
            <a:r>
              <a:rPr b="0" i="0" lang="es-MX" sz="1600" u="none" cap="none" strike="noStrike">
                <a:solidFill>
                  <a:schemeClr val="lt1"/>
                </a:solidFill>
                <a:latin typeface="Raleway"/>
                <a:ea typeface="Raleway"/>
                <a:cs typeface="Raleway"/>
                <a:sym typeface="Raleway"/>
              </a:rPr>
              <a:t>For general information and technical queries          contact us at: </a:t>
            </a:r>
            <a:r>
              <a:rPr b="1" i="0" lang="es-MX" sz="1600" u="none" cap="none" strike="noStrike">
                <a:solidFill>
                  <a:schemeClr val="lt1"/>
                </a:solidFill>
                <a:uFill>
                  <a:noFill/>
                </a:uFill>
                <a:latin typeface="Raleway"/>
                <a:ea typeface="Raleway"/>
                <a:cs typeface="Raleway"/>
                <a:sym typeface="Raleway"/>
                <a:hlinkClick r:id="rId3">
                  <a:extLst>
                    <a:ext uri="{A12FA001-AC4F-418D-AE19-62706E023703}">
                      <ahyp:hlinkClr val="tx"/>
                    </a:ext>
                  </a:extLst>
                </a:hlinkClick>
              </a:rPr>
              <a:t>info@sciencebasedtargets.org</a:t>
            </a:r>
            <a:r>
              <a:rPr b="1" i="0" lang="es-MX" sz="1700" u="none" cap="none" strike="noStrike">
                <a:solidFill>
                  <a:schemeClr val="lt1"/>
                </a:solidFill>
                <a:uFill>
                  <a:noFill/>
                </a:uFill>
                <a:latin typeface="Raleway"/>
                <a:ea typeface="Raleway"/>
                <a:cs typeface="Raleway"/>
                <a:sym typeface="Raleway"/>
                <a:hlinkClick r:id="rId4">
                  <a:extLst>
                    <a:ext uri="{A12FA001-AC4F-418D-AE19-62706E023703}">
                      <ahyp:hlinkClr val="tx"/>
                    </a:ext>
                  </a:extLst>
                </a:hlinkClick>
              </a:rPr>
              <a:t> </a:t>
            </a:r>
            <a:endParaRPr b="1" i="0" sz="1700" u="none" cap="none" strike="noStrike">
              <a:solidFill>
                <a:schemeClr val="l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pSp>
        <p:nvGrpSpPr>
          <p:cNvPr id="209" name="Google Shape;209;g31b6d40669a_4_1105"/>
          <p:cNvGrpSpPr/>
          <p:nvPr/>
        </p:nvGrpSpPr>
        <p:grpSpPr>
          <a:xfrm>
            <a:off x="7190771" y="1765025"/>
            <a:ext cx="6208705" cy="6208705"/>
            <a:chOff x="7190771" y="1765025"/>
            <a:chExt cx="6208705" cy="6208705"/>
          </a:xfrm>
        </p:grpSpPr>
        <p:pic>
          <p:nvPicPr>
            <p:cNvPr id="210" name="Google Shape;210;g31b6d40669a_4_1105"/>
            <p:cNvPicPr preferRelativeResize="0"/>
            <p:nvPr/>
          </p:nvPicPr>
          <p:blipFill rotWithShape="1">
            <a:blip r:embed="rId3">
              <a:alphaModFix/>
            </a:blip>
            <a:srcRect b="0" l="0" r="0" t="0"/>
            <a:stretch/>
          </p:blipFill>
          <p:spPr>
            <a:xfrm>
              <a:off x="7190771" y="1765025"/>
              <a:ext cx="6208705" cy="6208705"/>
            </a:xfrm>
            <a:prstGeom prst="rect">
              <a:avLst/>
            </a:prstGeom>
            <a:noFill/>
            <a:ln>
              <a:noFill/>
            </a:ln>
          </p:spPr>
        </p:pic>
        <p:sp>
          <p:nvSpPr>
            <p:cNvPr id="211" name="Google Shape;211;g31b6d40669a_4_1105"/>
            <p:cNvSpPr/>
            <p:nvPr/>
          </p:nvSpPr>
          <p:spPr>
            <a:xfrm>
              <a:off x="7421086" y="1995340"/>
              <a:ext cx="5748000" cy="57480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 name="Google Shape;212;g31b6d40669a_4_1105"/>
          <p:cNvSpPr/>
          <p:nvPr/>
        </p:nvSpPr>
        <p:spPr>
          <a:xfrm>
            <a:off x="-58150" y="3076100"/>
            <a:ext cx="8121300" cy="1514100"/>
          </a:xfrm>
          <a:prstGeom prst="round2DiagRect">
            <a:avLst>
              <a:gd fmla="val 50000" name="adj1"/>
              <a:gd fmla="val 0" name="adj2"/>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3" name="Google Shape;213;g31b6d40669a_4_1105"/>
          <p:cNvPicPr preferRelativeResize="0"/>
          <p:nvPr/>
        </p:nvPicPr>
        <p:blipFill rotWithShape="1">
          <a:blip r:embed="rId5">
            <a:alphaModFix/>
          </a:blip>
          <a:srcRect b="0" l="0" r="0" t="0"/>
          <a:stretch/>
        </p:blipFill>
        <p:spPr>
          <a:xfrm>
            <a:off x="0" y="0"/>
            <a:ext cx="12192000" cy="72000"/>
          </a:xfrm>
          <a:prstGeom prst="rect">
            <a:avLst/>
          </a:prstGeom>
          <a:noFill/>
          <a:ln>
            <a:noFill/>
          </a:ln>
        </p:spPr>
      </p:pic>
      <p:sp>
        <p:nvSpPr>
          <p:cNvPr id="214" name="Google Shape;214;g31b6d40669a_4_1105"/>
          <p:cNvSpPr txBox="1"/>
          <p:nvPr>
            <p:ph idx="1" type="body"/>
          </p:nvPr>
        </p:nvSpPr>
        <p:spPr>
          <a:xfrm>
            <a:off x="592150" y="2309400"/>
            <a:ext cx="5458500" cy="36108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marR="0" rtl="0" algn="l">
              <a:lnSpc>
                <a:spcPct val="105000"/>
              </a:lnSpc>
              <a:spcBef>
                <a:spcPts val="3000"/>
              </a:spcBef>
              <a:spcAft>
                <a:spcPts val="0"/>
              </a:spcAft>
              <a:buClr>
                <a:schemeClr val="dk1"/>
              </a:buClr>
              <a:buSzPct val="108108"/>
              <a:buFont typeface="Arial"/>
              <a:buAutoNum type="arabicPeriod"/>
            </a:pPr>
            <a:r>
              <a:rPr b="1" i="0" lang="es-MX" sz="1800" u="none" cap="none" strike="noStrike">
                <a:solidFill>
                  <a:schemeClr val="dk1"/>
                </a:solidFill>
                <a:latin typeface="Raleway"/>
                <a:ea typeface="Raleway"/>
                <a:cs typeface="Raleway"/>
                <a:sym typeface="Raleway"/>
              </a:rPr>
              <a:t>Defines and promotes best practice</a:t>
            </a:r>
            <a:r>
              <a:rPr b="0" i="0" lang="es-MX" sz="1800" u="none" cap="none" strike="noStrike">
                <a:solidFill>
                  <a:schemeClr val="dk1"/>
                </a:solidFill>
                <a:latin typeface="Raleway"/>
                <a:ea typeface="Raleway"/>
                <a:cs typeface="Raleway"/>
                <a:sym typeface="Raleway"/>
              </a:rPr>
              <a:t> in emissions reductions and net-zero targets in line with climate science. </a:t>
            </a:r>
            <a:endParaRPr b="0" i="0" sz="1800" u="none" cap="none" strike="noStrike">
              <a:solidFill>
                <a:schemeClr val="dk1"/>
              </a:solidFill>
              <a:latin typeface="Raleway"/>
              <a:ea typeface="Raleway"/>
              <a:cs typeface="Raleway"/>
              <a:sym typeface="Raleway"/>
            </a:endParaRPr>
          </a:p>
          <a:p>
            <a:pPr indent="-342900" lvl="0" marL="342900" marR="0" rtl="0" algn="l">
              <a:lnSpc>
                <a:spcPct val="105000"/>
              </a:lnSpc>
              <a:spcBef>
                <a:spcPts val="3000"/>
              </a:spcBef>
              <a:spcAft>
                <a:spcPts val="0"/>
              </a:spcAft>
              <a:buClr>
                <a:schemeClr val="dk1"/>
              </a:buClr>
              <a:buSzPct val="108108"/>
              <a:buFont typeface="Arial"/>
              <a:buAutoNum type="arabicPeriod"/>
            </a:pPr>
            <a:r>
              <a:rPr b="1" i="0" lang="es-MX" sz="1800" u="none" cap="none" strike="noStrike">
                <a:solidFill>
                  <a:schemeClr val="dk1"/>
                </a:solidFill>
                <a:latin typeface="Raleway"/>
                <a:ea typeface="Raleway"/>
                <a:cs typeface="Raleway"/>
                <a:sym typeface="Raleway"/>
              </a:rPr>
              <a:t>Develops standards, tools and guidance</a:t>
            </a:r>
            <a:r>
              <a:rPr b="0" i="0" lang="es-MX" sz="1800" u="none" cap="none" strike="noStrike">
                <a:solidFill>
                  <a:schemeClr val="dk1"/>
                </a:solidFill>
                <a:latin typeface="Raleway"/>
                <a:ea typeface="Raleway"/>
                <a:cs typeface="Raleway"/>
                <a:sym typeface="Raleway"/>
              </a:rPr>
              <a:t> to enable companies and financial institutions to set science-based targets in line with the latest climate science.</a:t>
            </a:r>
            <a:endParaRPr b="1" i="0" sz="1300" u="none" cap="none" strike="noStrike">
              <a:solidFill>
                <a:schemeClr val="dk1"/>
              </a:solidFill>
              <a:latin typeface="Raleway"/>
              <a:ea typeface="Raleway"/>
              <a:cs typeface="Raleway"/>
              <a:sym typeface="Raleway"/>
            </a:endParaRPr>
          </a:p>
          <a:p>
            <a:pPr indent="-342900" lvl="0" marL="342900" marR="0" rtl="0" algn="l">
              <a:lnSpc>
                <a:spcPct val="105000"/>
              </a:lnSpc>
              <a:spcBef>
                <a:spcPts val="3000"/>
              </a:spcBef>
              <a:spcAft>
                <a:spcPts val="0"/>
              </a:spcAft>
              <a:buClr>
                <a:schemeClr val="dk1"/>
              </a:buClr>
              <a:buSzPct val="108108"/>
              <a:buFont typeface="Arial"/>
              <a:buAutoNum type="arabicPeriod"/>
            </a:pPr>
            <a:r>
              <a:rPr b="0" i="0" lang="es-MX" sz="1800" u="none" cap="none" strike="noStrike">
                <a:solidFill>
                  <a:schemeClr val="dk1"/>
                </a:solidFill>
                <a:latin typeface="Raleway"/>
                <a:ea typeface="Raleway"/>
                <a:cs typeface="Raleway"/>
                <a:sym typeface="Raleway"/>
              </a:rPr>
              <a:t>Through its wholly-owned subsidiary, SBTi Services, </a:t>
            </a:r>
            <a:r>
              <a:rPr b="1" i="0" lang="es-MX" sz="1800" u="none" cap="none" strike="noStrike">
                <a:solidFill>
                  <a:schemeClr val="dk1"/>
                </a:solidFill>
                <a:latin typeface="Raleway"/>
                <a:ea typeface="Raleway"/>
                <a:cs typeface="Raleway"/>
                <a:sym typeface="Raleway"/>
              </a:rPr>
              <a:t>assesses and validates companies’ and financial institutions’ targets.</a:t>
            </a:r>
            <a:r>
              <a:rPr b="0" i="0" lang="es-MX" sz="1800" u="none" cap="none" strike="noStrike">
                <a:solidFill>
                  <a:schemeClr val="dk1"/>
                </a:solidFill>
                <a:latin typeface="Raleway"/>
                <a:ea typeface="Raleway"/>
                <a:cs typeface="Raleway"/>
                <a:sym typeface="Raleway"/>
              </a:rPr>
              <a:t> </a:t>
            </a:r>
            <a:endParaRPr b="1" i="0" sz="1800" u="none" cap="none" strike="noStrike">
              <a:solidFill>
                <a:schemeClr val="dk1"/>
              </a:solidFill>
              <a:latin typeface="Raleway"/>
              <a:ea typeface="Raleway"/>
              <a:cs typeface="Raleway"/>
              <a:sym typeface="Raleway"/>
            </a:endParaRPr>
          </a:p>
        </p:txBody>
      </p:sp>
      <p:sp>
        <p:nvSpPr>
          <p:cNvPr id="215" name="Google Shape;215;g31b6d40669a_4_1105"/>
          <p:cNvSpPr txBox="1"/>
          <p:nvPr/>
        </p:nvSpPr>
        <p:spPr>
          <a:xfrm>
            <a:off x="483800" y="419325"/>
            <a:ext cx="98571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2900"/>
              <a:buFont typeface="Arial"/>
              <a:buNone/>
            </a:pPr>
            <a:r>
              <a:rPr b="1" i="0" lang="es-MX" sz="2900" u="none" cap="none" strike="noStrike">
                <a:solidFill>
                  <a:srgbClr val="5D266D"/>
                </a:solidFill>
                <a:latin typeface="Raleway"/>
                <a:ea typeface="Raleway"/>
                <a:cs typeface="Raleway"/>
                <a:sym typeface="Raleway"/>
              </a:rPr>
              <a:t>ABOUT THE SBTi</a:t>
            </a:r>
            <a:endParaRPr b="1" i="0" sz="2900" u="none" cap="none" strike="noStrike">
              <a:solidFill>
                <a:srgbClr val="5D266D"/>
              </a:solidFill>
              <a:latin typeface="Raleway"/>
              <a:ea typeface="Raleway"/>
              <a:cs typeface="Raleway"/>
              <a:sym typeface="Raleway"/>
            </a:endParaRPr>
          </a:p>
        </p:txBody>
      </p:sp>
      <p:sp>
        <p:nvSpPr>
          <p:cNvPr id="216" name="Google Shape;216;g31b6d40669a_4_1105"/>
          <p:cNvSpPr txBox="1"/>
          <p:nvPr/>
        </p:nvSpPr>
        <p:spPr>
          <a:xfrm>
            <a:off x="483800" y="833968"/>
            <a:ext cx="82473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WHAT DOES IT DO?</a:t>
            </a:r>
            <a:endParaRPr b="0" i="0" sz="1900" u="none" cap="none" strike="noStrike">
              <a:solidFill>
                <a:srgbClr val="333132"/>
              </a:solidFill>
              <a:latin typeface="Raleway"/>
              <a:ea typeface="Raleway"/>
              <a:cs typeface="Raleway"/>
              <a:sym typeface="Raleway"/>
            </a:endParaRPr>
          </a:p>
        </p:txBody>
      </p:sp>
      <p:sp>
        <p:nvSpPr>
          <p:cNvPr id="217" name="Google Shape;217;g31b6d40669a_4_1105"/>
          <p:cNvSpPr txBox="1"/>
          <p:nvPr>
            <p:ph idx="4294967295" type="sldNum"/>
          </p:nvPr>
        </p:nvSpPr>
        <p:spPr>
          <a:xfrm>
            <a:off x="2552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300"/>
              <a:buNone/>
            </a:pPr>
            <a:fld id="{00000000-1234-1234-1234-123412341234}" type="slidenum">
              <a:rPr lang="es-MX" sz="1100">
                <a:solidFill>
                  <a:srgbClr val="888888"/>
                </a:solidFill>
                <a:latin typeface="Raleway"/>
                <a:ea typeface="Raleway"/>
                <a:cs typeface="Raleway"/>
                <a:sym typeface="Raleway"/>
              </a:rPr>
              <a:t>‹#›</a:t>
            </a:fld>
            <a:endParaRPr sz="1100">
              <a:latin typeface="Raleway"/>
              <a:ea typeface="Raleway"/>
              <a:cs typeface="Raleway"/>
              <a:sym typeface="Raleway"/>
            </a:endParaRPr>
          </a:p>
        </p:txBody>
      </p:sp>
      <p:pic>
        <p:nvPicPr>
          <p:cNvPr id="218" name="Google Shape;218;g31b6d40669a_4_1105" title="Screenshot 2025-07-25 at 12.25.46 a.m. Large.jpeg"/>
          <p:cNvPicPr preferRelativeResize="0"/>
          <p:nvPr/>
        </p:nvPicPr>
        <p:blipFill rotWithShape="1">
          <a:blip r:embed="rId6">
            <a:alphaModFix/>
          </a:blip>
          <a:srcRect b="0" l="39" r="29" t="0"/>
          <a:stretch/>
        </p:blipFill>
        <p:spPr>
          <a:xfrm rot="-307016">
            <a:off x="6420456" y="2704139"/>
            <a:ext cx="1600539" cy="2258023"/>
          </a:xfrm>
          <a:prstGeom prst="rect">
            <a:avLst/>
          </a:prstGeom>
          <a:noFill/>
          <a:ln cap="sq" cmpd="sng" w="76200">
            <a:solidFill>
              <a:srgbClr val="FFFFFF"/>
            </a:solidFill>
            <a:prstDash val="solid"/>
            <a:miter lim="8000"/>
            <a:headEnd len="sm" w="sm" type="none"/>
            <a:tailEnd len="sm" w="sm" type="none"/>
          </a:ln>
          <a:effectLst>
            <a:outerShdw blurRad="65000" kx="195054" rotWithShape="0" algn="tl" dir="12900000" dist="50800" ky="144987">
              <a:srgbClr val="000000">
                <a:alpha val="2824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g37172bf02a6_0_39"/>
          <p:cNvPicPr preferRelativeResize="0"/>
          <p:nvPr/>
        </p:nvPicPr>
        <p:blipFill rotWithShape="1">
          <a:blip r:embed="rId3">
            <a:alphaModFix/>
          </a:blip>
          <a:srcRect b="0" l="0" r="0" t="0"/>
          <a:stretch/>
        </p:blipFill>
        <p:spPr>
          <a:xfrm>
            <a:off x="5598729" y="1902712"/>
            <a:ext cx="3675732" cy="3600100"/>
          </a:xfrm>
          <a:prstGeom prst="rect">
            <a:avLst/>
          </a:prstGeom>
          <a:noFill/>
          <a:ln>
            <a:noFill/>
          </a:ln>
        </p:spPr>
      </p:pic>
      <p:pic>
        <p:nvPicPr>
          <p:cNvPr id="224" name="Google Shape;224;g37172bf02a6_0_39" title="6.jpg"/>
          <p:cNvPicPr preferRelativeResize="0"/>
          <p:nvPr/>
        </p:nvPicPr>
        <p:blipFill rotWithShape="1">
          <a:blip r:embed="rId4">
            <a:alphaModFix/>
          </a:blip>
          <a:srcRect b="0" l="45123" r="18649" t="0"/>
          <a:stretch/>
        </p:blipFill>
        <p:spPr>
          <a:xfrm>
            <a:off x="0" y="61375"/>
            <a:ext cx="4377178" cy="6796502"/>
          </a:xfrm>
          <a:prstGeom prst="rect">
            <a:avLst/>
          </a:prstGeom>
          <a:noFill/>
          <a:ln>
            <a:noFill/>
          </a:ln>
        </p:spPr>
      </p:pic>
      <p:sp>
        <p:nvSpPr>
          <p:cNvPr id="225" name="Google Shape;225;g37172bf02a6_0_39"/>
          <p:cNvSpPr/>
          <p:nvPr/>
        </p:nvSpPr>
        <p:spPr>
          <a:xfrm>
            <a:off x="5647000" y="1948938"/>
            <a:ext cx="3566400" cy="34806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6" name="Google Shape;226;g37172bf02a6_0_39"/>
          <p:cNvGrpSpPr/>
          <p:nvPr/>
        </p:nvGrpSpPr>
        <p:grpSpPr>
          <a:xfrm>
            <a:off x="6065158" y="2753351"/>
            <a:ext cx="2743142" cy="1819285"/>
            <a:chOff x="10856132" y="1333102"/>
            <a:chExt cx="2414100" cy="1597686"/>
          </a:xfrm>
        </p:grpSpPr>
        <p:sp>
          <p:nvSpPr>
            <p:cNvPr id="227" name="Google Shape;227;g37172bf02a6_0_39"/>
            <p:cNvSpPr/>
            <p:nvPr/>
          </p:nvSpPr>
          <p:spPr>
            <a:xfrm>
              <a:off x="10998032" y="2343088"/>
              <a:ext cx="2130300" cy="58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132"/>
                </a:buClr>
                <a:buSzPts val="1100"/>
                <a:buFont typeface="Arial"/>
                <a:buNone/>
              </a:pPr>
              <a:r>
                <a:rPr b="0" i="0" lang="es-MX" sz="1600" u="none" cap="none" strike="noStrike">
                  <a:solidFill>
                    <a:srgbClr val="000000"/>
                  </a:solidFill>
                  <a:latin typeface="Raleway"/>
                  <a:ea typeface="Raleway"/>
                  <a:cs typeface="Raleway"/>
                  <a:sym typeface="Raleway"/>
                </a:rPr>
                <a:t>businesses with validated science-based targets</a:t>
              </a:r>
              <a:endParaRPr b="0" i="0" sz="1600" u="none" cap="none" strike="noStrike">
                <a:solidFill>
                  <a:srgbClr val="000000"/>
                </a:solidFill>
                <a:latin typeface="Raleway"/>
                <a:ea typeface="Raleway"/>
                <a:cs typeface="Raleway"/>
                <a:sym typeface="Raleway"/>
              </a:endParaRPr>
            </a:p>
          </p:txBody>
        </p:sp>
        <p:sp>
          <p:nvSpPr>
            <p:cNvPr id="228" name="Google Shape;228;g37172bf02a6_0_39"/>
            <p:cNvSpPr/>
            <p:nvPr/>
          </p:nvSpPr>
          <p:spPr>
            <a:xfrm>
              <a:off x="10856132" y="1333102"/>
              <a:ext cx="2414100" cy="1107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1"/>
                </a:buClr>
                <a:buSzPts val="5300"/>
                <a:buFont typeface="Arial"/>
                <a:buNone/>
              </a:pPr>
              <a:r>
                <a:rPr b="1" i="0" lang="es-MX" sz="6200" u="none" cap="none" strike="noStrike">
                  <a:solidFill>
                    <a:schemeClr val="accent1"/>
                  </a:solidFill>
                  <a:latin typeface="Raleway"/>
                  <a:ea typeface="Raleway"/>
                  <a:cs typeface="Raleway"/>
                  <a:sym typeface="Raleway"/>
                </a:rPr>
                <a:t>8,</a:t>
              </a:r>
              <a:r>
                <a:rPr b="1" lang="es-MX" sz="6200">
                  <a:solidFill>
                    <a:schemeClr val="accent1"/>
                  </a:solidFill>
                  <a:latin typeface="Raleway"/>
                  <a:ea typeface="Raleway"/>
                  <a:cs typeface="Raleway"/>
                  <a:sym typeface="Raleway"/>
                </a:rPr>
                <a:t>4</a:t>
              </a:r>
              <a:r>
                <a:rPr b="1" i="0" lang="es-MX" sz="6200" u="none" cap="none" strike="noStrike">
                  <a:solidFill>
                    <a:schemeClr val="accent1"/>
                  </a:solidFill>
                  <a:latin typeface="Raleway"/>
                  <a:ea typeface="Raleway"/>
                  <a:cs typeface="Raleway"/>
                  <a:sym typeface="Raleway"/>
                </a:rPr>
                <a:t>00+</a:t>
              </a:r>
              <a:endParaRPr b="1" baseline="-25000" i="0" sz="6200" u="none" cap="none" strike="noStrike">
                <a:solidFill>
                  <a:srgbClr val="5D266D"/>
                </a:solidFill>
                <a:latin typeface="Raleway"/>
                <a:ea typeface="Raleway"/>
                <a:cs typeface="Raleway"/>
                <a:sym typeface="Raleway"/>
              </a:endParaRPr>
            </a:p>
          </p:txBody>
        </p:sp>
      </p:grpSp>
      <p:grpSp>
        <p:nvGrpSpPr>
          <p:cNvPr id="229" name="Google Shape;229;g37172bf02a6_0_39"/>
          <p:cNvGrpSpPr/>
          <p:nvPr/>
        </p:nvGrpSpPr>
        <p:grpSpPr>
          <a:xfrm>
            <a:off x="8222554" y="1197655"/>
            <a:ext cx="2075733" cy="1960548"/>
            <a:chOff x="6674300" y="1204817"/>
            <a:chExt cx="1976700" cy="1862400"/>
          </a:xfrm>
        </p:grpSpPr>
        <p:sp>
          <p:nvSpPr>
            <p:cNvPr id="230" name="Google Shape;230;g37172bf02a6_0_39"/>
            <p:cNvSpPr/>
            <p:nvPr/>
          </p:nvSpPr>
          <p:spPr>
            <a:xfrm>
              <a:off x="6731450" y="1204817"/>
              <a:ext cx="1862400" cy="1862400"/>
            </a:xfrm>
            <a:prstGeom prst="ellipse">
              <a:avLst/>
            </a:prstGeom>
            <a:solidFill>
              <a:srgbClr val="FFFFFF"/>
            </a:solidFill>
            <a:ln cap="flat" cmpd="sng" w="19050">
              <a:solidFill>
                <a:srgbClr val="F3F3F3"/>
              </a:solidFill>
              <a:prstDash val="solid"/>
              <a:miter lim="800000"/>
              <a:headEnd len="sm" w="sm" type="none"/>
              <a:tailEnd len="sm" w="sm" type="none"/>
            </a:ln>
            <a:effectLst>
              <a:outerShdw blurRad="50800" rotWithShape="0" algn="l" dist="38100">
                <a:srgbClr val="3F3F3F">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7F7F7"/>
                </a:solidFill>
                <a:latin typeface="Arial"/>
                <a:ea typeface="Arial"/>
                <a:cs typeface="Arial"/>
                <a:sym typeface="Arial"/>
              </a:endParaRPr>
            </a:p>
          </p:txBody>
        </p:sp>
        <p:grpSp>
          <p:nvGrpSpPr>
            <p:cNvPr id="231" name="Google Shape;231;g37172bf02a6_0_39"/>
            <p:cNvGrpSpPr/>
            <p:nvPr/>
          </p:nvGrpSpPr>
          <p:grpSpPr>
            <a:xfrm>
              <a:off x="6674300" y="1455370"/>
              <a:ext cx="1976700" cy="1193052"/>
              <a:chOff x="743149" y="1524808"/>
              <a:chExt cx="1976700" cy="1193052"/>
            </a:xfrm>
          </p:grpSpPr>
          <p:sp>
            <p:nvSpPr>
              <p:cNvPr id="232" name="Google Shape;232;g37172bf02a6_0_39"/>
              <p:cNvSpPr/>
              <p:nvPr/>
            </p:nvSpPr>
            <p:spPr>
              <a:xfrm>
                <a:off x="1091445" y="2253160"/>
                <a:ext cx="1280100" cy="46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132"/>
                  </a:buClr>
                  <a:buSzPts val="900"/>
                  <a:buFont typeface="Arial"/>
                  <a:buNone/>
                </a:pPr>
                <a:r>
                  <a:rPr b="0" i="0" lang="es-MX" sz="1100" u="none" cap="none" strike="noStrike">
                    <a:solidFill>
                      <a:srgbClr val="333132"/>
                    </a:solidFill>
                    <a:latin typeface="Raleway"/>
                    <a:ea typeface="Raleway"/>
                    <a:cs typeface="Raleway"/>
                    <a:sym typeface="Raleway"/>
                  </a:rPr>
                  <a:t>companies with science-based net-zero targets</a:t>
                </a:r>
                <a:endParaRPr b="0" i="0" sz="1300" u="none" cap="none" strike="noStrike">
                  <a:solidFill>
                    <a:srgbClr val="000000"/>
                  </a:solidFill>
                  <a:latin typeface="Raleway"/>
                  <a:ea typeface="Raleway"/>
                  <a:cs typeface="Raleway"/>
                  <a:sym typeface="Raleway"/>
                </a:endParaRPr>
              </a:p>
            </p:txBody>
          </p:sp>
          <p:sp>
            <p:nvSpPr>
              <p:cNvPr id="233" name="Google Shape;233;g37172bf02a6_0_39"/>
              <p:cNvSpPr/>
              <p:nvPr/>
            </p:nvSpPr>
            <p:spPr>
              <a:xfrm>
                <a:off x="743149" y="1524808"/>
                <a:ext cx="1976700" cy="753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1"/>
                  </a:buClr>
                  <a:buSzPts val="3000"/>
                  <a:buFont typeface="Arial"/>
                  <a:buNone/>
                </a:pPr>
                <a:r>
                  <a:rPr b="1" i="0" lang="es-MX" sz="3500" u="none" cap="none" strike="noStrike">
                    <a:solidFill>
                      <a:schemeClr val="accent1"/>
                    </a:solidFill>
                    <a:latin typeface="Raleway"/>
                    <a:ea typeface="Raleway"/>
                    <a:cs typeface="Raleway"/>
                    <a:sym typeface="Raleway"/>
                  </a:rPr>
                  <a:t>1,900</a:t>
                </a:r>
                <a:r>
                  <a:rPr b="1" i="0" lang="es-MX" sz="4000" u="none" cap="none" strike="noStrike">
                    <a:solidFill>
                      <a:schemeClr val="accent1"/>
                    </a:solidFill>
                    <a:latin typeface="Raleway"/>
                    <a:ea typeface="Raleway"/>
                    <a:cs typeface="Raleway"/>
                    <a:sym typeface="Raleway"/>
                  </a:rPr>
                  <a:t>+</a:t>
                </a:r>
                <a:endParaRPr b="1" baseline="-25000" i="0" sz="4000" u="none" cap="none" strike="noStrike">
                  <a:solidFill>
                    <a:srgbClr val="5D266D"/>
                  </a:solidFill>
                  <a:latin typeface="Raleway"/>
                  <a:ea typeface="Raleway"/>
                  <a:cs typeface="Raleway"/>
                  <a:sym typeface="Raleway"/>
                </a:endParaRPr>
              </a:p>
            </p:txBody>
          </p:sp>
        </p:grpSp>
      </p:grpSp>
      <p:grpSp>
        <p:nvGrpSpPr>
          <p:cNvPr id="234" name="Google Shape;234;g37172bf02a6_0_39"/>
          <p:cNvGrpSpPr/>
          <p:nvPr/>
        </p:nvGrpSpPr>
        <p:grpSpPr>
          <a:xfrm>
            <a:off x="8527421" y="4088656"/>
            <a:ext cx="2278147" cy="2151600"/>
            <a:chOff x="8527421" y="4088656"/>
            <a:chExt cx="2278147" cy="2151600"/>
          </a:xfrm>
        </p:grpSpPr>
        <p:sp>
          <p:nvSpPr>
            <p:cNvPr id="235" name="Google Shape;235;g37172bf02a6_0_39"/>
            <p:cNvSpPr/>
            <p:nvPr/>
          </p:nvSpPr>
          <p:spPr>
            <a:xfrm>
              <a:off x="8593287" y="4088656"/>
              <a:ext cx="2146500" cy="2151600"/>
            </a:xfrm>
            <a:prstGeom prst="ellipse">
              <a:avLst/>
            </a:prstGeom>
            <a:solidFill>
              <a:srgbClr val="FFFFFF"/>
            </a:solidFill>
            <a:ln cap="flat" cmpd="sng" w="19050">
              <a:solidFill>
                <a:srgbClr val="F3F3F3"/>
              </a:solidFill>
              <a:prstDash val="solid"/>
              <a:miter lim="800000"/>
              <a:headEnd len="sm" w="sm" type="none"/>
              <a:tailEnd len="sm" w="sm" type="none"/>
            </a:ln>
            <a:effectLst>
              <a:outerShdw blurRad="50800" rotWithShape="0" algn="l" dist="38100">
                <a:srgbClr val="3F3F3F">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7F7F7"/>
                </a:solidFill>
                <a:latin typeface="Raleway"/>
                <a:ea typeface="Raleway"/>
                <a:cs typeface="Raleway"/>
                <a:sym typeface="Raleway"/>
              </a:endParaRPr>
            </a:p>
          </p:txBody>
        </p:sp>
        <p:grpSp>
          <p:nvGrpSpPr>
            <p:cNvPr id="236" name="Google Shape;236;g37172bf02a6_0_39"/>
            <p:cNvGrpSpPr/>
            <p:nvPr/>
          </p:nvGrpSpPr>
          <p:grpSpPr>
            <a:xfrm>
              <a:off x="8527421" y="4519340"/>
              <a:ext cx="2278147" cy="1137861"/>
              <a:chOff x="886135" y="4505774"/>
              <a:chExt cx="1976700" cy="984905"/>
            </a:xfrm>
          </p:grpSpPr>
          <p:sp>
            <p:nvSpPr>
              <p:cNvPr id="237" name="Google Shape;237;g37172bf02a6_0_39"/>
              <p:cNvSpPr/>
              <p:nvPr/>
            </p:nvSpPr>
            <p:spPr>
              <a:xfrm>
                <a:off x="1198286" y="5121379"/>
                <a:ext cx="1352400" cy="369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D3D3D"/>
                  </a:buClr>
                  <a:buSzPts val="900"/>
                  <a:buFont typeface="Arial"/>
                  <a:buNone/>
                </a:pPr>
                <a:r>
                  <a:rPr b="0" i="0" lang="es-MX" sz="1100" u="none" cap="none" strike="noStrike">
                    <a:solidFill>
                      <a:srgbClr val="3D3D3D"/>
                    </a:solidFill>
                    <a:latin typeface="Raleway"/>
                    <a:ea typeface="Raleway"/>
                    <a:cs typeface="Raleway"/>
                    <a:sym typeface="Raleway"/>
                  </a:rPr>
                  <a:t>financial institutions with science-based </a:t>
                </a:r>
                <a:r>
                  <a:rPr b="0" i="0" lang="es-MX" sz="1100" u="none" cap="none" strike="noStrike">
                    <a:solidFill>
                      <a:srgbClr val="3D3D3D"/>
                    </a:solidFill>
                    <a:latin typeface="Raleway"/>
                    <a:ea typeface="Raleway"/>
                    <a:cs typeface="Raleway"/>
                    <a:sym typeface="Raleway"/>
                    <a:extLst>
                      <a:ext uri="http://customooxmlschemas.google.com/">
                        <go:slidesCustomData xmlns:go="http://customooxmlschemas.google.com/" textRoundtripDataId="2"/>
                      </a:ext>
                    </a:extLst>
                  </a:rPr>
                  <a:t>targets</a:t>
                </a:r>
                <a:endParaRPr b="0" i="0" sz="1300" u="none" cap="none" strike="noStrike">
                  <a:solidFill>
                    <a:srgbClr val="000000"/>
                  </a:solidFill>
                  <a:latin typeface="Raleway"/>
                  <a:ea typeface="Raleway"/>
                  <a:cs typeface="Raleway"/>
                  <a:sym typeface="Raleway"/>
                </a:endParaRPr>
              </a:p>
            </p:txBody>
          </p:sp>
          <p:sp>
            <p:nvSpPr>
              <p:cNvPr id="238" name="Google Shape;238;g37172bf02a6_0_39"/>
              <p:cNvSpPr/>
              <p:nvPr/>
            </p:nvSpPr>
            <p:spPr>
              <a:xfrm>
                <a:off x="886135" y="4505774"/>
                <a:ext cx="1976700" cy="615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1"/>
                  </a:buClr>
                  <a:buSzPts val="3000"/>
                  <a:buFont typeface="Arial"/>
                  <a:buNone/>
                </a:pPr>
                <a:r>
                  <a:rPr b="1" i="0" lang="es-MX" sz="4500" u="none" cap="none" strike="noStrike">
                    <a:solidFill>
                      <a:schemeClr val="accent1"/>
                    </a:solidFill>
                    <a:latin typeface="Raleway"/>
                    <a:ea typeface="Raleway"/>
                    <a:cs typeface="Raleway"/>
                    <a:sym typeface="Raleway"/>
                    <a:extLst>
                      <a:ext uri="http://customooxmlschemas.google.com/">
                        <go:slidesCustomData xmlns:go="http://customooxmlschemas.google.com/" textRoundtripDataId="3"/>
                      </a:ext>
                    </a:extLst>
                  </a:rPr>
                  <a:t>170</a:t>
                </a:r>
                <a:r>
                  <a:rPr b="1" i="0" lang="es-MX" sz="4500" u="none" cap="none" strike="noStrike">
                    <a:solidFill>
                      <a:schemeClr val="accent1"/>
                    </a:solidFill>
                    <a:latin typeface="Raleway"/>
                    <a:ea typeface="Raleway"/>
                    <a:cs typeface="Raleway"/>
                    <a:sym typeface="Raleway"/>
                  </a:rPr>
                  <a:t>+</a:t>
                </a:r>
                <a:endParaRPr b="1" baseline="-25000" i="0" sz="4500" u="none" cap="none" strike="noStrike">
                  <a:solidFill>
                    <a:srgbClr val="5D266D"/>
                  </a:solidFill>
                  <a:latin typeface="Raleway"/>
                  <a:ea typeface="Raleway"/>
                  <a:cs typeface="Raleway"/>
                  <a:sym typeface="Raleway"/>
                </a:endParaRPr>
              </a:p>
            </p:txBody>
          </p:sp>
        </p:grpSp>
      </p:grpSp>
      <p:sp>
        <p:nvSpPr>
          <p:cNvPr id="239" name="Google Shape;239;g37172bf02a6_0_39"/>
          <p:cNvSpPr txBox="1"/>
          <p:nvPr/>
        </p:nvSpPr>
        <p:spPr>
          <a:xfrm>
            <a:off x="7073417" y="6280938"/>
            <a:ext cx="4831200" cy="2772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900"/>
              <a:buFont typeface="Arial"/>
              <a:buNone/>
            </a:pPr>
            <a:r>
              <a:rPr b="0" i="0" lang="es-MX" sz="900" u="none" cap="none" strike="noStrike">
                <a:solidFill>
                  <a:schemeClr val="dk1"/>
                </a:solidFill>
                <a:latin typeface="Raleway"/>
                <a:ea typeface="Raleway"/>
                <a:cs typeface="Raleway"/>
                <a:sym typeface="Raleway"/>
              </a:rPr>
              <a:t>Data from the </a:t>
            </a:r>
            <a:r>
              <a:rPr b="0" i="0" lang="es-MX" sz="900" u="sng" cap="none" strike="noStrike">
                <a:solidFill>
                  <a:schemeClr val="hlink"/>
                </a:solidFill>
                <a:latin typeface="Raleway"/>
                <a:ea typeface="Raleway"/>
                <a:cs typeface="Raleway"/>
                <a:sym typeface="Raleway"/>
                <a:hlinkClick r:id="rId5"/>
              </a:rPr>
              <a:t>SBTi’s website</a:t>
            </a:r>
            <a:r>
              <a:rPr b="0" i="0" lang="es-MX" sz="900" u="none" cap="none" strike="noStrike">
                <a:solidFill>
                  <a:schemeClr val="dk1"/>
                </a:solidFill>
                <a:latin typeface="Raleway"/>
                <a:ea typeface="Raleway"/>
                <a:cs typeface="Raleway"/>
                <a:sym typeface="Raleway"/>
              </a:rPr>
              <a:t>.</a:t>
            </a:r>
            <a:endParaRPr b="0" i="0" sz="900" u="none" cap="none" strike="noStrike">
              <a:solidFill>
                <a:schemeClr val="dk1"/>
              </a:solidFill>
              <a:latin typeface="Raleway"/>
              <a:ea typeface="Raleway"/>
              <a:cs typeface="Raleway"/>
              <a:sym typeface="Raleway"/>
            </a:endParaRPr>
          </a:p>
        </p:txBody>
      </p:sp>
      <p:sp>
        <p:nvSpPr>
          <p:cNvPr id="240" name="Google Shape;240;g37172bf02a6_0_39"/>
          <p:cNvSpPr txBox="1"/>
          <p:nvPr/>
        </p:nvSpPr>
        <p:spPr>
          <a:xfrm>
            <a:off x="5561500" y="6452625"/>
            <a:ext cx="63843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0"/>
              </a:spcBef>
              <a:spcAft>
                <a:spcPts val="0"/>
              </a:spcAft>
              <a:buClr>
                <a:srgbClr val="000000"/>
              </a:buClr>
              <a:buSzPts val="1200"/>
              <a:buFont typeface="Raleway"/>
              <a:buNone/>
            </a:pPr>
            <a:r>
              <a:rPr b="0" i="0" lang="es-MX" sz="900" u="none" cap="none" strike="noStrike">
                <a:solidFill>
                  <a:srgbClr val="000000"/>
                </a:solidFill>
                <a:latin typeface="Raleway"/>
                <a:ea typeface="Raleway"/>
                <a:cs typeface="Raleway"/>
                <a:sym typeface="Raleway"/>
              </a:rPr>
              <a:t>See </a:t>
            </a:r>
            <a:r>
              <a:rPr b="0" i="0" lang="es-MX" sz="900" u="sng" cap="none" strike="noStrike">
                <a:solidFill>
                  <a:schemeClr val="hlink"/>
                </a:solidFill>
                <a:latin typeface="Raleway"/>
                <a:ea typeface="Raleway"/>
                <a:cs typeface="Raleway"/>
                <a:sym typeface="Raleway"/>
                <a:hlinkClick r:id="rId6"/>
              </a:rPr>
              <a:t>SBTi’s Target Dashboard</a:t>
            </a:r>
            <a:r>
              <a:rPr b="0" i="0" lang="es-MX" sz="900" u="none" cap="none" strike="noStrike">
                <a:solidFill>
                  <a:srgbClr val="000000"/>
                </a:solidFill>
                <a:latin typeface="Raleway"/>
                <a:ea typeface="Raleway"/>
                <a:cs typeface="Raleway"/>
                <a:sym typeface="Raleway"/>
              </a:rPr>
              <a:t> for more information and the latest numbers on companies taking action. </a:t>
            </a:r>
            <a:endParaRPr b="0" i="0" sz="900" u="none" cap="none" strike="noStrike">
              <a:solidFill>
                <a:srgbClr val="000000"/>
              </a:solidFill>
              <a:latin typeface="Raleway"/>
              <a:ea typeface="Raleway"/>
              <a:cs typeface="Raleway"/>
              <a:sym typeface="Raleway"/>
            </a:endParaRPr>
          </a:p>
        </p:txBody>
      </p:sp>
      <p:sp>
        <p:nvSpPr>
          <p:cNvPr id="241" name="Google Shape;241;g37172bf02a6_0_39"/>
          <p:cNvSpPr txBox="1"/>
          <p:nvPr/>
        </p:nvSpPr>
        <p:spPr>
          <a:xfrm>
            <a:off x="4937124" y="419325"/>
            <a:ext cx="5361300" cy="454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2500"/>
              <a:buFont typeface="Arial"/>
              <a:buNone/>
            </a:pPr>
            <a:r>
              <a:rPr b="1" i="0" lang="es-MX" sz="2500" u="none" cap="none" strike="noStrike">
                <a:solidFill>
                  <a:schemeClr val="accent1"/>
                </a:solidFill>
                <a:latin typeface="Raleway"/>
                <a:ea typeface="Raleway"/>
                <a:cs typeface="Raleway"/>
                <a:sym typeface="Raleway"/>
              </a:rPr>
              <a:t>SBTi’s IMPACT GLOBALLY</a:t>
            </a:r>
            <a:endParaRPr b="1" i="0" sz="2900" u="none" cap="none" strike="noStrike">
              <a:solidFill>
                <a:srgbClr val="5D266D"/>
              </a:solidFill>
              <a:latin typeface="Raleway"/>
              <a:ea typeface="Raleway"/>
              <a:cs typeface="Raleway"/>
              <a:sym typeface="Raleway"/>
            </a:endParaRPr>
          </a:p>
        </p:txBody>
      </p:sp>
      <p:sp>
        <p:nvSpPr>
          <p:cNvPr id="242" name="Google Shape;242;g37172bf02a6_0_39"/>
          <p:cNvSpPr txBox="1"/>
          <p:nvPr/>
        </p:nvSpPr>
        <p:spPr>
          <a:xfrm>
            <a:off x="4937125" y="833975"/>
            <a:ext cx="5139600" cy="29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rgbClr val="333132"/>
                </a:solidFill>
                <a:latin typeface="Raleway"/>
                <a:ea typeface="Raleway"/>
                <a:cs typeface="Raleway"/>
                <a:sym typeface="Raleway"/>
              </a:rPr>
              <a:t>AS OF JU</a:t>
            </a:r>
            <a:r>
              <a:rPr lang="es-MX" sz="1900">
                <a:solidFill>
                  <a:srgbClr val="333132"/>
                </a:solidFill>
                <a:latin typeface="Raleway"/>
                <a:ea typeface="Raleway"/>
                <a:cs typeface="Raleway"/>
                <a:sym typeface="Raleway"/>
              </a:rPr>
              <a:t>LY</a:t>
            </a:r>
            <a:r>
              <a:rPr b="0" i="0" lang="es-MX" sz="1900" u="none" cap="none" strike="noStrike">
                <a:solidFill>
                  <a:srgbClr val="333132"/>
                </a:solidFill>
                <a:latin typeface="Raleway"/>
                <a:ea typeface="Raleway"/>
                <a:cs typeface="Raleway"/>
                <a:sym typeface="Raleway"/>
              </a:rPr>
              <a:t> 2025</a:t>
            </a:r>
            <a:endParaRPr b="0" i="0" sz="1900" u="none" cap="none" strike="noStrike">
              <a:solidFill>
                <a:srgbClr val="333132"/>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2A4A"/>
        </a:solidFill>
      </p:bgPr>
    </p:bg>
    <p:spTree>
      <p:nvGrpSpPr>
        <p:cNvPr id="246" name="Shape 246"/>
        <p:cNvGrpSpPr/>
        <p:nvPr/>
      </p:nvGrpSpPr>
      <p:grpSpPr>
        <a:xfrm>
          <a:off x="0" y="0"/>
          <a:ext cx="0" cy="0"/>
          <a:chOff x="0" y="0"/>
          <a:chExt cx="0" cy="0"/>
        </a:xfrm>
      </p:grpSpPr>
      <p:pic>
        <p:nvPicPr>
          <p:cNvPr id="247" name="Google Shape;247;g31c977dbd7d_0_2168"/>
          <p:cNvPicPr preferRelativeResize="0"/>
          <p:nvPr/>
        </p:nvPicPr>
        <p:blipFill rotWithShape="1">
          <a:blip r:embed="rId3">
            <a:alphaModFix/>
          </a:blip>
          <a:srcRect b="0" l="0" r="0" t="0"/>
          <a:stretch/>
        </p:blipFill>
        <p:spPr>
          <a:xfrm>
            <a:off x="0" y="0"/>
            <a:ext cx="12192000" cy="72000"/>
          </a:xfrm>
          <a:prstGeom prst="rect">
            <a:avLst/>
          </a:prstGeom>
          <a:noFill/>
          <a:ln>
            <a:noFill/>
          </a:ln>
        </p:spPr>
      </p:pic>
      <p:sp>
        <p:nvSpPr>
          <p:cNvPr id="248" name="Google Shape;248;g31c977dbd7d_0_2168"/>
          <p:cNvSpPr txBox="1"/>
          <p:nvPr/>
        </p:nvSpPr>
        <p:spPr>
          <a:xfrm>
            <a:off x="6816900" y="2345100"/>
            <a:ext cx="5067300" cy="2167800"/>
          </a:xfrm>
          <a:prstGeom prst="rect">
            <a:avLst/>
          </a:prstGeom>
          <a:noFill/>
          <a:ln>
            <a:noFill/>
          </a:ln>
        </p:spPr>
        <p:txBody>
          <a:bodyPr anchorCtr="0" anchor="ctr" bIns="45700" lIns="91425" spcFirstLastPara="1" rIns="91425" wrap="square" tIns="45700">
            <a:noAutofit/>
          </a:bodyPr>
          <a:lstStyle/>
          <a:p>
            <a:pPr indent="-447675" lvl="0" marL="450000" marR="0" rtl="0" algn="l">
              <a:lnSpc>
                <a:spcPct val="100000"/>
              </a:lnSpc>
              <a:spcBef>
                <a:spcPts val="0"/>
              </a:spcBef>
              <a:spcAft>
                <a:spcPts val="0"/>
              </a:spcAft>
              <a:buClr>
                <a:srgbClr val="000000"/>
              </a:buClr>
              <a:buSzPts val="4000"/>
              <a:buFont typeface="Arial"/>
              <a:buNone/>
            </a:pPr>
            <a:r>
              <a:rPr b="1" i="0" lang="es-MX" sz="3700" u="none" cap="none" strike="noStrike">
                <a:solidFill>
                  <a:schemeClr val="lt1"/>
                </a:solidFill>
                <a:latin typeface="Raleway"/>
                <a:ea typeface="Raleway"/>
                <a:cs typeface="Raleway"/>
                <a:sym typeface="Raleway"/>
              </a:rPr>
              <a:t>II. THE IMPORTANCE OF SETTING SCIENCE-BASED TARGETS </a:t>
            </a:r>
            <a:endParaRPr b="1" i="0" sz="3700" u="none" cap="none" strike="noStrike">
              <a:solidFill>
                <a:srgbClr val="000000"/>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7172bf02a6_0_22"/>
          <p:cNvSpPr/>
          <p:nvPr/>
        </p:nvSpPr>
        <p:spPr>
          <a:xfrm>
            <a:off x="11775" y="1540500"/>
            <a:ext cx="12192000" cy="7776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4" name="Google Shape;254;g37172bf02a6_0_22"/>
          <p:cNvSpPr txBox="1"/>
          <p:nvPr/>
        </p:nvSpPr>
        <p:spPr>
          <a:xfrm>
            <a:off x="483800" y="440175"/>
            <a:ext cx="10024500" cy="412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None/>
            </a:pPr>
            <a:r>
              <a:rPr b="1" lang="es-MX" sz="2400">
                <a:solidFill>
                  <a:srgbClr val="5D266D"/>
                </a:solidFill>
                <a:latin typeface="Raleway"/>
                <a:ea typeface="Raleway"/>
                <a:cs typeface="Raleway"/>
                <a:sym typeface="Raleway"/>
              </a:rPr>
              <a:t>THE CLIMATE CRISIS IS BECOMING MORE VISIBLE AND URGENT</a:t>
            </a:r>
            <a:endParaRPr b="1" sz="2400">
              <a:solidFill>
                <a:srgbClr val="5D266D"/>
              </a:solidFill>
              <a:latin typeface="Raleway"/>
              <a:ea typeface="Raleway"/>
              <a:cs typeface="Raleway"/>
              <a:sym typeface="Raleway"/>
            </a:endParaRPr>
          </a:p>
        </p:txBody>
      </p:sp>
      <p:sp>
        <p:nvSpPr>
          <p:cNvPr id="255" name="Google Shape;255;g37172bf02a6_0_22"/>
          <p:cNvSpPr txBox="1"/>
          <p:nvPr/>
        </p:nvSpPr>
        <p:spPr>
          <a:xfrm>
            <a:off x="483800" y="1596600"/>
            <a:ext cx="9678600" cy="700200"/>
          </a:xfrm>
          <a:prstGeom prst="rect">
            <a:avLst/>
          </a:prstGeom>
          <a:noFill/>
          <a:ln>
            <a:noFill/>
          </a:ln>
        </p:spPr>
        <p:txBody>
          <a:bodyPr anchorCtr="0" anchor="t" bIns="45700" lIns="91425" spcFirstLastPara="1" rIns="91425" wrap="square" tIns="45700">
            <a:noAutofit/>
          </a:bodyPr>
          <a:lstStyle/>
          <a:p>
            <a:pPr indent="0" lvl="0" marL="89998" rtl="0" algn="l">
              <a:lnSpc>
                <a:spcPct val="115000"/>
              </a:lnSpc>
              <a:spcBef>
                <a:spcPts val="1000"/>
              </a:spcBef>
              <a:spcAft>
                <a:spcPts val="0"/>
              </a:spcAft>
              <a:buNone/>
            </a:pPr>
            <a:r>
              <a:rPr lang="es-MX" sz="1800">
                <a:solidFill>
                  <a:srgbClr val="000000"/>
                </a:solidFill>
                <a:latin typeface="Raleway"/>
                <a:ea typeface="Raleway"/>
                <a:cs typeface="Raleway"/>
                <a:sym typeface="Raleway"/>
              </a:rPr>
              <a:t>Extreme weather events like floods, superstorms, heat waves and wildfires are becoming more frequent, severe and devastating. </a:t>
            </a:r>
            <a:endParaRPr sz="1800">
              <a:solidFill>
                <a:srgbClr val="000000"/>
              </a:solidFill>
              <a:latin typeface="Raleway"/>
              <a:ea typeface="Raleway"/>
              <a:cs typeface="Raleway"/>
              <a:sym typeface="Raleway"/>
            </a:endParaRPr>
          </a:p>
          <a:p>
            <a:pPr indent="0" lvl="0" marL="457200" rtl="0" algn="l">
              <a:lnSpc>
                <a:spcPct val="90000"/>
              </a:lnSpc>
              <a:spcBef>
                <a:spcPts val="1000"/>
              </a:spcBef>
              <a:spcAft>
                <a:spcPts val="0"/>
              </a:spcAft>
              <a:buNone/>
            </a:pPr>
            <a:r>
              <a:t/>
            </a:r>
            <a:endParaRPr sz="2000">
              <a:solidFill>
                <a:srgbClr val="000000"/>
              </a:solidFill>
              <a:latin typeface="Raleway"/>
              <a:ea typeface="Raleway"/>
              <a:cs typeface="Raleway"/>
              <a:sym typeface="Raleway"/>
            </a:endParaRPr>
          </a:p>
          <a:p>
            <a:pPr indent="0" lvl="0" marL="457200" rtl="0" algn="l">
              <a:lnSpc>
                <a:spcPct val="115000"/>
              </a:lnSpc>
              <a:spcBef>
                <a:spcPts val="0"/>
              </a:spcBef>
              <a:spcAft>
                <a:spcPts val="0"/>
              </a:spcAft>
              <a:buNone/>
            </a:pPr>
            <a:r>
              <a:t/>
            </a:r>
            <a:endParaRPr sz="2000">
              <a:solidFill>
                <a:srgbClr val="000000"/>
              </a:solidFill>
              <a:highlight>
                <a:srgbClr val="FFFFFF"/>
              </a:highlight>
            </a:endParaRPr>
          </a:p>
          <a:p>
            <a:pPr indent="0" lvl="0" marL="0" rtl="0" algn="l">
              <a:lnSpc>
                <a:spcPct val="90000"/>
              </a:lnSpc>
              <a:spcBef>
                <a:spcPts val="1000"/>
              </a:spcBef>
              <a:spcAft>
                <a:spcPts val="0"/>
              </a:spcAft>
              <a:buNone/>
            </a:pPr>
            <a:r>
              <a:t/>
            </a:r>
            <a:endParaRPr sz="2000">
              <a:solidFill>
                <a:srgbClr val="333132"/>
              </a:solidFill>
              <a:latin typeface="Raleway"/>
              <a:ea typeface="Raleway"/>
              <a:cs typeface="Raleway"/>
              <a:sym typeface="Raleway"/>
            </a:endParaRPr>
          </a:p>
        </p:txBody>
      </p:sp>
      <p:sp>
        <p:nvSpPr>
          <p:cNvPr id="256" name="Google Shape;256;g37172bf02a6_0_22"/>
          <p:cNvSpPr txBox="1"/>
          <p:nvPr/>
        </p:nvSpPr>
        <p:spPr>
          <a:xfrm>
            <a:off x="9173307"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MX" sz="1100">
                <a:solidFill>
                  <a:srgbClr val="888888"/>
                </a:solidFill>
                <a:latin typeface="Raleway"/>
                <a:ea typeface="Raleway"/>
                <a:cs typeface="Raleway"/>
                <a:sym typeface="Raleway"/>
              </a:rPr>
              <a:t>‹#›</a:t>
            </a:fld>
            <a:endParaRPr sz="1100">
              <a:solidFill>
                <a:srgbClr val="888888"/>
              </a:solidFill>
              <a:latin typeface="Raleway"/>
              <a:ea typeface="Raleway"/>
              <a:cs typeface="Raleway"/>
              <a:sym typeface="Raleway"/>
            </a:endParaRPr>
          </a:p>
        </p:txBody>
      </p:sp>
      <p:pic>
        <p:nvPicPr>
          <p:cNvPr id="257" name="Google Shape;257;g37172bf02a6_0_22"/>
          <p:cNvPicPr preferRelativeResize="0"/>
          <p:nvPr/>
        </p:nvPicPr>
        <p:blipFill rotWithShape="1">
          <a:blip r:embed="rId3">
            <a:alphaModFix/>
          </a:blip>
          <a:srcRect b="0" l="0" r="0" t="0"/>
          <a:stretch/>
        </p:blipFill>
        <p:spPr>
          <a:xfrm>
            <a:off x="4015177" y="2982250"/>
            <a:ext cx="3764556" cy="2938529"/>
          </a:xfrm>
          <a:prstGeom prst="rect">
            <a:avLst/>
          </a:prstGeom>
          <a:noFill/>
          <a:ln>
            <a:noFill/>
          </a:ln>
        </p:spPr>
      </p:pic>
      <p:pic>
        <p:nvPicPr>
          <p:cNvPr id="258" name="Google Shape;258;g37172bf02a6_0_22"/>
          <p:cNvPicPr preferRelativeResize="0"/>
          <p:nvPr/>
        </p:nvPicPr>
        <p:blipFill rotWithShape="1">
          <a:blip r:embed="rId4">
            <a:alphaModFix/>
          </a:blip>
          <a:srcRect b="0" l="0" r="0" t="0"/>
          <a:stretch/>
        </p:blipFill>
        <p:spPr>
          <a:xfrm flipH="1">
            <a:off x="7779729" y="2982250"/>
            <a:ext cx="4412271" cy="2938528"/>
          </a:xfrm>
          <a:prstGeom prst="rect">
            <a:avLst/>
          </a:prstGeom>
          <a:noFill/>
          <a:ln>
            <a:noFill/>
          </a:ln>
        </p:spPr>
      </p:pic>
      <p:pic>
        <p:nvPicPr>
          <p:cNvPr id="259" name="Google Shape;259;g37172bf02a6_0_22"/>
          <p:cNvPicPr preferRelativeResize="0"/>
          <p:nvPr/>
        </p:nvPicPr>
        <p:blipFill rotWithShape="1">
          <a:blip r:embed="rId5">
            <a:alphaModFix/>
          </a:blip>
          <a:srcRect b="0" l="0" r="0" t="0"/>
          <a:stretch/>
        </p:blipFill>
        <p:spPr>
          <a:xfrm>
            <a:off x="0" y="2982263"/>
            <a:ext cx="4015200" cy="29385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grpSp>
        <p:nvGrpSpPr>
          <p:cNvPr id="264" name="Google Shape;264;g31c977dbd7d_0_2447"/>
          <p:cNvGrpSpPr/>
          <p:nvPr/>
        </p:nvGrpSpPr>
        <p:grpSpPr>
          <a:xfrm>
            <a:off x="483795" y="2300400"/>
            <a:ext cx="11707765" cy="2586000"/>
            <a:chOff x="129625" y="2751967"/>
            <a:chExt cx="12062400" cy="2586000"/>
          </a:xfrm>
        </p:grpSpPr>
        <p:sp>
          <p:nvSpPr>
            <p:cNvPr id="265" name="Google Shape;265;g31c977dbd7d_0_2447"/>
            <p:cNvSpPr/>
            <p:nvPr/>
          </p:nvSpPr>
          <p:spPr>
            <a:xfrm>
              <a:off x="129625" y="2751967"/>
              <a:ext cx="12062400" cy="2586000"/>
            </a:xfrm>
            <a:prstGeom prst="round2DiagRect">
              <a:avLst>
                <a:gd fmla="val 50000" name="adj1"/>
                <a:gd fmla="val 0" name="adj2"/>
              </a:avLst>
            </a:prstGeom>
            <a:solidFill>
              <a:srgbClr val="344EA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66" name="Google Shape;266;g31c977dbd7d_0_2447"/>
            <p:cNvSpPr txBox="1"/>
            <p:nvPr/>
          </p:nvSpPr>
          <p:spPr>
            <a:xfrm>
              <a:off x="9073300" y="3032342"/>
              <a:ext cx="2679600" cy="19671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rPr b="0" i="0" lang="es-MX" sz="1600" u="none" cap="none" strike="noStrike">
                  <a:solidFill>
                    <a:schemeClr val="lt1"/>
                  </a:solidFill>
                  <a:latin typeface="Raleway Medium"/>
                  <a:ea typeface="Raleway Medium"/>
                  <a:cs typeface="Raleway Medium"/>
                  <a:sym typeface="Raleway Medium"/>
                </a:rPr>
                <a:t>Current policies in place are project to result in about 2.7°C warming.</a:t>
              </a:r>
              <a:endParaRPr b="0" i="0" sz="1600" u="none" cap="none" strike="noStrike">
                <a:solidFill>
                  <a:schemeClr val="lt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2000"/>
                <a:buFont typeface="Arial"/>
                <a:buNone/>
              </a:pPr>
              <a:r>
                <a:t/>
              </a:r>
              <a:endParaRPr b="0" i="0" sz="1600" u="none" cap="none" strike="noStrike">
                <a:solidFill>
                  <a:schemeClr val="lt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2000"/>
                <a:buFont typeface="Arial"/>
                <a:buNone/>
              </a:pPr>
              <a:r>
                <a:rPr b="1" i="0" lang="es-MX" sz="1600" u="none" cap="none" strike="noStrike">
                  <a:solidFill>
                    <a:schemeClr val="lt1"/>
                  </a:solidFill>
                  <a:latin typeface="Raleway"/>
                  <a:ea typeface="Raleway"/>
                  <a:cs typeface="Raleway"/>
                  <a:sym typeface="Raleway"/>
                </a:rPr>
                <a:t>We need the private sector to help close the emissions gap. </a:t>
              </a:r>
              <a:endParaRPr b="1" i="0" sz="1600" u="none" cap="none" strike="noStrike">
                <a:solidFill>
                  <a:schemeClr val="lt1"/>
                </a:solidFill>
                <a:latin typeface="Raleway"/>
                <a:ea typeface="Raleway"/>
                <a:cs typeface="Raleway"/>
                <a:sym typeface="Raleway"/>
              </a:endParaRPr>
            </a:p>
          </p:txBody>
        </p:sp>
      </p:grpSp>
      <p:sp>
        <p:nvSpPr>
          <p:cNvPr id="267" name="Google Shape;267;g31c977dbd7d_0_2447"/>
          <p:cNvSpPr txBox="1"/>
          <p:nvPr>
            <p:ph idx="4294967295" type="body"/>
          </p:nvPr>
        </p:nvSpPr>
        <p:spPr>
          <a:xfrm>
            <a:off x="483800" y="323930"/>
            <a:ext cx="9471000" cy="635700"/>
          </a:xfrm>
          <a:prstGeom prst="rect">
            <a:avLst/>
          </a:prstGeom>
          <a:noFill/>
          <a:ln>
            <a:noFill/>
          </a:ln>
        </p:spPr>
        <p:txBody>
          <a:bodyPr anchorCtr="0" anchor="ctr" bIns="45700" lIns="91425" spcFirstLastPara="1" rIns="91425" wrap="square" tIns="45700">
            <a:normAutofit fontScale="62500"/>
          </a:bodyPr>
          <a:lstStyle/>
          <a:p>
            <a:pPr indent="0" lvl="0" marL="0" marR="0" rtl="0" algn="l">
              <a:lnSpc>
                <a:spcPct val="90000"/>
              </a:lnSpc>
              <a:spcBef>
                <a:spcPts val="0"/>
              </a:spcBef>
              <a:spcAft>
                <a:spcPts val="0"/>
              </a:spcAft>
              <a:buClr>
                <a:srgbClr val="000000"/>
              </a:buClr>
              <a:buSzPct val="72139"/>
              <a:buNone/>
            </a:pPr>
            <a:r>
              <a:rPr b="1" lang="es-MX" sz="4020">
                <a:solidFill>
                  <a:srgbClr val="5D266D"/>
                </a:solidFill>
                <a:latin typeface="Raleway"/>
                <a:ea typeface="Raleway"/>
                <a:cs typeface="Raleway"/>
                <a:sym typeface="Raleway"/>
              </a:rPr>
              <a:t>BUSINESSES ARE CRITICAL TO CLOSE THE EMISSIONS GAP</a:t>
            </a:r>
            <a:endParaRPr b="1" sz="4020">
              <a:solidFill>
                <a:srgbClr val="5D266D"/>
              </a:solidFill>
              <a:latin typeface="Raleway"/>
              <a:ea typeface="Raleway"/>
              <a:cs typeface="Raleway"/>
              <a:sym typeface="Raleway"/>
            </a:endParaRPr>
          </a:p>
        </p:txBody>
      </p:sp>
      <p:sp>
        <p:nvSpPr>
          <p:cNvPr id="268" name="Google Shape;268;g31c977dbd7d_0_2447"/>
          <p:cNvSpPr txBox="1"/>
          <p:nvPr/>
        </p:nvSpPr>
        <p:spPr>
          <a:xfrm>
            <a:off x="483800" y="6224825"/>
            <a:ext cx="6410700" cy="400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200"/>
              <a:buFont typeface="Arial"/>
              <a:buNone/>
            </a:pPr>
            <a:r>
              <a:rPr b="0" i="0" lang="es-MX" sz="1000" u="none" cap="none" strike="noStrike">
                <a:solidFill>
                  <a:srgbClr val="000000"/>
                </a:solidFill>
                <a:latin typeface="Raleway"/>
                <a:ea typeface="Raleway"/>
                <a:cs typeface="Raleway"/>
                <a:sym typeface="Raleway"/>
              </a:rPr>
              <a:t>Source: </a:t>
            </a:r>
            <a:r>
              <a:rPr b="0" i="0" lang="es-MX" sz="1000" u="sng" cap="none" strike="noStrike">
                <a:solidFill>
                  <a:schemeClr val="hlink"/>
                </a:solidFill>
                <a:latin typeface="Raleway"/>
                <a:ea typeface="Raleway"/>
                <a:cs typeface="Raleway"/>
                <a:sym typeface="Raleway"/>
                <a:hlinkClick r:id="rId3"/>
              </a:rPr>
              <a:t>Climate Action Tracker, 2024</a:t>
            </a:r>
            <a:endParaRPr b="0" i="0" sz="1000" u="none" cap="none" strike="noStrike">
              <a:solidFill>
                <a:srgbClr val="000000"/>
              </a:solidFill>
              <a:latin typeface="Raleway"/>
              <a:ea typeface="Raleway"/>
              <a:cs typeface="Raleway"/>
              <a:sym typeface="Raleway"/>
            </a:endParaRPr>
          </a:p>
        </p:txBody>
      </p:sp>
      <p:pic>
        <p:nvPicPr>
          <p:cNvPr id="269" name="Google Shape;269;g31c977dbd7d_0_2447"/>
          <p:cNvPicPr preferRelativeResize="0"/>
          <p:nvPr/>
        </p:nvPicPr>
        <p:blipFill rotWithShape="1">
          <a:blip r:embed="rId4">
            <a:alphaModFix/>
          </a:blip>
          <a:srcRect b="0" l="0" r="0" t="0"/>
          <a:stretch/>
        </p:blipFill>
        <p:spPr>
          <a:xfrm>
            <a:off x="483800" y="1573881"/>
            <a:ext cx="8273576" cy="4136788"/>
          </a:xfrm>
          <a:prstGeom prst="rect">
            <a:avLst/>
          </a:prstGeom>
          <a:noFill/>
          <a:ln>
            <a:noFill/>
          </a:ln>
        </p:spPr>
      </p:pic>
      <p:sp>
        <p:nvSpPr>
          <p:cNvPr id="270" name="Google Shape;270;g31c977dbd7d_0_2447"/>
          <p:cNvSpPr txBox="1"/>
          <p:nvPr>
            <p:ph idx="4294967295" type="sldNum"/>
          </p:nvPr>
        </p:nvSpPr>
        <p:spPr>
          <a:xfrm>
            <a:off x="9173307"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MX" sz="1100">
                <a:latin typeface="Raleway"/>
                <a:ea typeface="Raleway"/>
                <a:cs typeface="Raleway"/>
                <a:sym typeface="Raleway"/>
              </a:rPr>
              <a:t>‹#›</a:t>
            </a:fld>
            <a:endParaRPr sz="11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Office Theme">
  <a:themeElements>
    <a:clrScheme name="Custom 34">
      <a:dk1>
        <a:srgbClr val="000000"/>
      </a:dk1>
      <a:lt1>
        <a:srgbClr val="F7F7F7"/>
      </a:lt1>
      <a:dk2>
        <a:srgbClr val="5D266D"/>
      </a:dk2>
      <a:lt2>
        <a:srgbClr val="42A5EA"/>
      </a:lt2>
      <a:accent1>
        <a:srgbClr val="D77932"/>
      </a:accent1>
      <a:accent2>
        <a:srgbClr val="CF4143"/>
      </a:accent2>
      <a:accent3>
        <a:srgbClr val="3289B7"/>
      </a:accent3>
      <a:accent4>
        <a:srgbClr val="344EA1"/>
      </a:accent4>
      <a:accent5>
        <a:srgbClr val="161F34"/>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Office Theme">
  <a:themeElements>
    <a:clrScheme name="Custom 34">
      <a:dk1>
        <a:srgbClr val="000000"/>
      </a:dk1>
      <a:lt1>
        <a:srgbClr val="F7F7F7"/>
      </a:lt1>
      <a:dk2>
        <a:srgbClr val="5D266D"/>
      </a:dk2>
      <a:lt2>
        <a:srgbClr val="42A5EA"/>
      </a:lt2>
      <a:accent1>
        <a:srgbClr val="D77932"/>
      </a:accent1>
      <a:accent2>
        <a:srgbClr val="CF4143"/>
      </a:accent2>
      <a:accent3>
        <a:srgbClr val="3289B7"/>
      </a:accent3>
      <a:accent4>
        <a:srgbClr val="344EA1"/>
      </a:accent4>
      <a:accent5>
        <a:srgbClr val="161F34"/>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Tema de Office">
  <a:themeElements>
    <a:clrScheme name="SBTi Colour Pallete">
      <a:dk1>
        <a:srgbClr val="000000"/>
      </a:dk1>
      <a:lt1>
        <a:srgbClr val="FFFFFF"/>
      </a:lt1>
      <a:dk2>
        <a:srgbClr val="12284C"/>
      </a:dk2>
      <a:lt2>
        <a:srgbClr val="F7F7F7"/>
      </a:lt2>
      <a:accent1>
        <a:srgbClr val="5D266D"/>
      </a:accent1>
      <a:accent2>
        <a:srgbClr val="12284C"/>
      </a:accent2>
      <a:accent3>
        <a:srgbClr val="42A5EA"/>
      </a:accent3>
      <a:accent4>
        <a:srgbClr val="D77932"/>
      </a:accent4>
      <a:accent5>
        <a:srgbClr val="CF4143"/>
      </a:accent5>
      <a:accent6>
        <a:srgbClr val="344EA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34">
      <a:dk1>
        <a:srgbClr val="000000"/>
      </a:dk1>
      <a:lt1>
        <a:srgbClr val="F7F7F7"/>
      </a:lt1>
      <a:dk2>
        <a:srgbClr val="5D266D"/>
      </a:dk2>
      <a:lt2>
        <a:srgbClr val="42A5EA"/>
      </a:lt2>
      <a:accent1>
        <a:srgbClr val="D77932"/>
      </a:accent1>
      <a:accent2>
        <a:srgbClr val="CF4143"/>
      </a:accent2>
      <a:accent3>
        <a:srgbClr val="3289B7"/>
      </a:accent3>
      <a:accent4>
        <a:srgbClr val="344EA1"/>
      </a:accent4>
      <a:accent5>
        <a:srgbClr val="161F34"/>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Tema de Office">
  <a:themeElements>
    <a:clrScheme name="SBTi Colour Pallete">
      <a:dk1>
        <a:srgbClr val="000000"/>
      </a:dk1>
      <a:lt1>
        <a:srgbClr val="FFFFFF"/>
      </a:lt1>
      <a:dk2>
        <a:srgbClr val="12284C"/>
      </a:dk2>
      <a:lt2>
        <a:srgbClr val="F7F7F7"/>
      </a:lt2>
      <a:accent1>
        <a:srgbClr val="5D266D"/>
      </a:accent1>
      <a:accent2>
        <a:srgbClr val="12284C"/>
      </a:accent2>
      <a:accent3>
        <a:srgbClr val="42A5EA"/>
      </a:accent3>
      <a:accent4>
        <a:srgbClr val="D77932"/>
      </a:accent4>
      <a:accent5>
        <a:srgbClr val="CF4143"/>
      </a:accent5>
      <a:accent6>
        <a:srgbClr val="344EA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Custom 34">
      <a:dk1>
        <a:srgbClr val="000000"/>
      </a:dk1>
      <a:lt1>
        <a:srgbClr val="F7F7F7"/>
      </a:lt1>
      <a:dk2>
        <a:srgbClr val="5D266D"/>
      </a:dk2>
      <a:lt2>
        <a:srgbClr val="42A5EA"/>
      </a:lt2>
      <a:accent1>
        <a:srgbClr val="D77932"/>
      </a:accent1>
      <a:accent2>
        <a:srgbClr val="CF4143"/>
      </a:accent2>
      <a:accent3>
        <a:srgbClr val="3289B7"/>
      </a:accent3>
      <a:accent4>
        <a:srgbClr val="344EA1"/>
      </a:accent4>
      <a:accent5>
        <a:srgbClr val="161F34"/>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2023-01-25T02:57:19Z</dcterms:created>
  <dc:creator>Carlos Vazquez</dc:creator>
</cp:coreProperties>
</file>